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77" r:id="rId5"/>
    <p:sldId id="259" r:id="rId6"/>
    <p:sldId id="261" r:id="rId7"/>
    <p:sldId id="264" r:id="rId8"/>
    <p:sldId id="265" r:id="rId9"/>
    <p:sldId id="278" r:id="rId10"/>
    <p:sldId id="279" r:id="rId11"/>
    <p:sldId id="280" r:id="rId12"/>
    <p:sldId id="266" r:id="rId13"/>
    <p:sldId id="273" r:id="rId14"/>
    <p:sldId id="274" r:id="rId15"/>
    <p:sldId id="281" r:id="rId16"/>
    <p:sldId id="282" r:id="rId17"/>
    <p:sldId id="283" r:id="rId18"/>
    <p:sldId id="272"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5890" autoAdjust="0"/>
    <p:restoredTop sz="94660"/>
  </p:normalViewPr>
  <p:slideViewPr>
    <p:cSldViewPr snapToGrid="0">
      <p:cViewPr varScale="1">
        <p:scale>
          <a:sx n="71" d="100"/>
          <a:sy n="71" d="100"/>
        </p:scale>
        <p:origin x="156"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pPr/>
              <a:t>6/23/2018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pPr/>
              <a:t>6/23/2018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pPr/>
              <a:t>6/23/2018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pPr/>
              <a:t>6/23/2018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pPr/>
              <a:t>6/23/2018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pPr/>
              <a:t>6/23/2018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pPr/>
              <a:t>6/23/2018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pPr/>
              <a:t>6/23/2018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pPr/>
              <a:t>6/23/2018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pPr/>
              <a:t>6/23/2018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pPr/>
              <a:t>6/23/2018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pPr/>
              <a:t>6/23/2018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pPr/>
              <a:t>6/23/2018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pPr/>
              <a:t>6/23/2018</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pPr/>
              <a:t>6/23/2018</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pPr/>
              <a:t>6/23/2018</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pPr/>
              <a:t>6/23/2018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pPr/>
              <a:t>6/23/2018</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1" eaLnBrk="1" latinLnBrk="0" hangingPunct="1">
        <a:spcBef>
          <a:spcPct val="0"/>
        </a:spcBef>
        <a:buNone/>
        <a:defRPr sz="4200" b="0" i="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8.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2C81A2A-82D5-49F7-AA85-A4E09DD54AC8}"/>
              </a:ext>
            </a:extLst>
          </p:cNvPr>
          <p:cNvSpPr>
            <a:spLocks noGrp="1"/>
          </p:cNvSpPr>
          <p:nvPr>
            <p:ph type="ctrTitle"/>
          </p:nvPr>
        </p:nvSpPr>
        <p:spPr>
          <a:xfrm>
            <a:off x="1154955" y="1475096"/>
            <a:ext cx="8825658" cy="3329581"/>
          </a:xfrm>
        </p:spPr>
        <p:txBody>
          <a:bodyPr/>
          <a:lstStyle/>
          <a:p>
            <a:pPr algn="r"/>
            <a:r>
              <a:rPr lang="ar-IQ" b="1" dirty="0">
                <a:solidFill>
                  <a:srgbClr val="FF0000"/>
                </a:solidFill>
              </a:rPr>
              <a:t>ادارة الازمـــــــة</a:t>
            </a:r>
          </a:p>
        </p:txBody>
      </p:sp>
      <p:sp>
        <p:nvSpPr>
          <p:cNvPr id="3" name="Subtitle 2">
            <a:extLst>
              <a:ext uri="{FF2B5EF4-FFF2-40B4-BE49-F238E27FC236}">
                <a16:creationId xmlns:a16="http://schemas.microsoft.com/office/drawing/2014/main" xmlns="" id="{F5F2D4C3-3BA3-4E69-9B6D-38E12A5218E6}"/>
              </a:ext>
            </a:extLst>
          </p:cNvPr>
          <p:cNvSpPr>
            <a:spLocks noGrp="1"/>
          </p:cNvSpPr>
          <p:nvPr>
            <p:ph type="subTitle" idx="1"/>
          </p:nvPr>
        </p:nvSpPr>
        <p:spPr/>
        <p:txBody>
          <a:bodyPr>
            <a:normAutofit/>
          </a:bodyPr>
          <a:lstStyle/>
          <a:p>
            <a:pPr algn="r"/>
            <a:r>
              <a:rPr lang="ar-IQ" sz="4400" b="1" dirty="0"/>
              <a:t>الاساليب التقليدية والغير تقليدية</a:t>
            </a:r>
          </a:p>
        </p:txBody>
      </p:sp>
      <p:sp>
        <p:nvSpPr>
          <p:cNvPr id="6" name="Rectangle 5">
            <a:extLst>
              <a:ext uri="{FF2B5EF4-FFF2-40B4-BE49-F238E27FC236}">
                <a16:creationId xmlns:a16="http://schemas.microsoft.com/office/drawing/2014/main" xmlns="" id="{D035B285-18B1-46B1-83EB-4D52D65CAC09}"/>
              </a:ext>
            </a:extLst>
          </p:cNvPr>
          <p:cNvSpPr/>
          <p:nvPr/>
        </p:nvSpPr>
        <p:spPr>
          <a:xfrm>
            <a:off x="7274258" y="25827"/>
            <a:ext cx="3098042" cy="1082722"/>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b="1" dirty="0"/>
              <a:t>الدبلوم العالي في التخطيط الاستراتيجي </a:t>
            </a:r>
          </a:p>
          <a:p>
            <a:pPr algn="ctr"/>
            <a:r>
              <a:rPr lang="ar-IQ" b="1" dirty="0"/>
              <a:t>الجامعة المستنصرية/قسم ادارة الاعمال</a:t>
            </a:r>
          </a:p>
        </p:txBody>
      </p:sp>
      <p:sp>
        <p:nvSpPr>
          <p:cNvPr id="7" name="Rectangle 6">
            <a:extLst>
              <a:ext uri="{FF2B5EF4-FFF2-40B4-BE49-F238E27FC236}">
                <a16:creationId xmlns:a16="http://schemas.microsoft.com/office/drawing/2014/main" xmlns="" id="{1AE53C14-94DA-4243-AD5C-928A7C7C637D}"/>
              </a:ext>
            </a:extLst>
          </p:cNvPr>
          <p:cNvSpPr/>
          <p:nvPr/>
        </p:nvSpPr>
        <p:spPr>
          <a:xfrm>
            <a:off x="423529" y="5534661"/>
            <a:ext cx="6173213" cy="1120394"/>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800" b="1" dirty="0" smtClean="0"/>
              <a:t>أ.م.د. سمية عباس الربيعي</a:t>
            </a:r>
            <a:endParaRPr lang="ar-IQ" sz="2800" b="1" dirty="0"/>
          </a:p>
        </p:txBody>
      </p:sp>
      <p:pic>
        <p:nvPicPr>
          <p:cNvPr id="9" name="Picture 8">
            <a:extLst>
              <a:ext uri="{FF2B5EF4-FFF2-40B4-BE49-F238E27FC236}">
                <a16:creationId xmlns:a16="http://schemas.microsoft.com/office/drawing/2014/main" xmlns="" id="{40FBE3C6-66DE-4EB0-B285-A5231F8C1666}"/>
              </a:ext>
            </a:extLst>
          </p:cNvPr>
          <p:cNvPicPr>
            <a:picLocks noChangeAspect="1"/>
          </p:cNvPicPr>
          <p:nvPr/>
        </p:nvPicPr>
        <p:blipFill>
          <a:blip r:embed="rId2"/>
          <a:stretch>
            <a:fillRect/>
          </a:stretch>
        </p:blipFill>
        <p:spPr>
          <a:xfrm>
            <a:off x="576673" y="2294203"/>
            <a:ext cx="3298790" cy="2195194"/>
          </a:xfrm>
          <a:prstGeom prst="rect">
            <a:avLst/>
          </a:prstGeom>
          <a:ln>
            <a:noFill/>
          </a:ln>
          <a:effectLst>
            <a:glow rad="63500">
              <a:schemeClr val="accent1">
                <a:satMod val="175000"/>
                <a:alpha val="40000"/>
              </a:schemeClr>
            </a:glow>
            <a:softEdge rad="112500"/>
          </a:effectLst>
        </p:spPr>
      </p:pic>
    </p:spTree>
    <p:extLst>
      <p:ext uri="{BB962C8B-B14F-4D97-AF65-F5344CB8AC3E}">
        <p14:creationId xmlns:p14="http://schemas.microsoft.com/office/powerpoint/2010/main" val="32441554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childTnLst>
                          </p:cTn>
                        </p:par>
                        <p:par>
                          <p:cTn id="11" fill="hold">
                            <p:stCondLst>
                              <p:cond delay="500"/>
                            </p:stCondLst>
                            <p:childTnLst>
                              <p:par>
                                <p:cTn id="12" presetID="2" presetClass="entr" presetSubtype="4"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6" fill="hold">
                            <p:stCondLst>
                              <p:cond delay="1000"/>
                            </p:stCondLst>
                            <p:childTnLst>
                              <p:par>
                                <p:cTn id="17" presetID="14" presetClass="entr" presetSubtype="10" fill="hold"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randombar(horizontal)">
                                      <p:cBhvr>
                                        <p:cTn id="19" dur="750"/>
                                        <p:tgtEl>
                                          <p:spTgt spid="9"/>
                                        </p:tgtEl>
                                      </p:cBhvr>
                                    </p:animEffect>
                                  </p:childTnLst>
                                </p:cTn>
                              </p:par>
                            </p:childTnLst>
                          </p:cTn>
                        </p:par>
                        <p:par>
                          <p:cTn id="20" fill="hold">
                            <p:stCondLst>
                              <p:cond delay="1750"/>
                            </p:stCondLst>
                            <p:childTnLst>
                              <p:par>
                                <p:cTn id="21" presetID="21" presetClass="entr" presetSubtype="1" fill="hold" grpId="0" nodeType="after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wheel(1)">
                                      <p:cBhvr>
                                        <p:cTn id="23" dur="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6" grpId="0" animBg="1"/>
      <p:bldP spid="7"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BD6D821-DCB1-43E1-9E1E-AD1D20493FA6}"/>
              </a:ext>
            </a:extLst>
          </p:cNvPr>
          <p:cNvSpPr>
            <a:spLocks noGrp="1"/>
          </p:cNvSpPr>
          <p:nvPr>
            <p:ph type="title"/>
          </p:nvPr>
        </p:nvSpPr>
        <p:spPr>
          <a:xfrm>
            <a:off x="6835140" y="1447800"/>
            <a:ext cx="4190257" cy="14478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a:r>
              <a:rPr lang="ar-IQ" sz="2800" b="1" dirty="0"/>
              <a:t>اسلوب تفريغ الازمة</a:t>
            </a:r>
            <a:endParaRPr lang="ar-IQ" sz="2800" dirty="0"/>
          </a:p>
        </p:txBody>
      </p:sp>
      <p:sp>
        <p:nvSpPr>
          <p:cNvPr id="7" name="Text Placeholder 6">
            <a:extLst>
              <a:ext uri="{FF2B5EF4-FFF2-40B4-BE49-F238E27FC236}">
                <a16:creationId xmlns:a16="http://schemas.microsoft.com/office/drawing/2014/main" xmlns="" id="{A3C50DB7-8E3C-41C1-8434-6DBC570ECF73}"/>
              </a:ext>
            </a:extLst>
          </p:cNvPr>
          <p:cNvSpPr>
            <a:spLocks noGrp="1"/>
          </p:cNvSpPr>
          <p:nvPr>
            <p:ph type="body" sz="half" idx="2"/>
          </p:nvPr>
        </p:nvSpPr>
        <p:spPr>
          <a:xfrm>
            <a:off x="585216" y="3154680"/>
            <a:ext cx="11210544" cy="3223260"/>
          </a:xfrm>
        </p:spPr>
        <p:txBody>
          <a:bodyPr anchor="ctr">
            <a:noAutofit/>
          </a:bodyPr>
          <a:lstStyle/>
          <a:p>
            <a:pPr algn="justLow"/>
            <a:r>
              <a:rPr lang="ar-IQ" sz="2000" b="1" dirty="0"/>
              <a:t>يعتمد هذا الأسلوب على تقسيم وتجزئة الأزمة إلى أزمات فرعية بعد وقوع الصدام الأول مع قوى الأزمة ككل والتعامل مع قوى الأزمة كمجموعة متفرقة ومتفرعة من القوى، ويتم وضع اهداف بديلة لكل طرف من قوى الازمة، والعمل على التفاوض مع هذا الطرف في ضوء الاهداف والمصالح الاكثر اهمية ، ويمكن تحقيق ذلك من خلال عدة محاور وهي :</a:t>
            </a:r>
            <a:endParaRPr lang="en-US" sz="2000" b="1" dirty="0"/>
          </a:p>
          <a:p>
            <a:pPr lvl="0" algn="justLow"/>
            <a:r>
              <a:rPr lang="ar-IQ" sz="2000" b="1" dirty="0"/>
              <a:t>تحديد ماذا تريد كل مجموعة من مجموعات قوى الازمة .</a:t>
            </a:r>
            <a:endParaRPr lang="en-US" sz="2000" b="1" dirty="0"/>
          </a:p>
          <a:p>
            <a:pPr lvl="0" algn="justLow"/>
            <a:r>
              <a:rPr lang="ar-IQ" sz="2000" b="1" dirty="0"/>
              <a:t>تحديد ماذا المنظمة من كل مجموعة من مجموعات قوى الازمة.</a:t>
            </a:r>
            <a:endParaRPr lang="en-US" sz="2000" b="1" dirty="0"/>
          </a:p>
          <a:p>
            <a:pPr lvl="0" algn="justLow"/>
            <a:r>
              <a:rPr lang="ar-IQ" sz="2000" b="1" dirty="0"/>
              <a:t>تحديد ما يمكن ان تقدمه المنظمة لكل مجموعة من هذه المجموعات .</a:t>
            </a:r>
            <a:endParaRPr lang="en-US" sz="2000" b="1" dirty="0"/>
          </a:p>
          <a:p>
            <a:pPr lvl="0" algn="justLow"/>
            <a:r>
              <a:rPr lang="ar-IQ" sz="2000" b="1" dirty="0"/>
              <a:t>تحديد الاثار المترتبة على تحقيق على تحقيق بعض مطالب مجموعات قوى الازمة .</a:t>
            </a:r>
            <a:endParaRPr lang="en-US" sz="2000" b="1" dirty="0"/>
          </a:p>
          <a:p>
            <a:pPr algn="justLow"/>
            <a:r>
              <a:rPr lang="ar-IQ" sz="2000" b="1" dirty="0"/>
              <a:t>تحديد ما يجب ان تمارسه المنظمة من ضغوط و  ماهي الادوات المناسبة </a:t>
            </a:r>
            <a:endParaRPr lang="en-US" sz="4000" b="1" dirty="0"/>
          </a:p>
        </p:txBody>
      </p:sp>
      <p:pic>
        <p:nvPicPr>
          <p:cNvPr id="10" name="Content Placeholder 9">
            <a:extLst>
              <a:ext uri="{FF2B5EF4-FFF2-40B4-BE49-F238E27FC236}">
                <a16:creationId xmlns:a16="http://schemas.microsoft.com/office/drawing/2014/main" xmlns="" id="{542EF5AC-7F83-4B2D-86BE-A266E3B557D7}"/>
              </a:ext>
            </a:extLst>
          </p:cNvPr>
          <p:cNvPicPr>
            <a:picLocks noGrp="1" noChangeAspect="1"/>
          </p:cNvPicPr>
          <p:nvPr>
            <p:ph idx="1"/>
          </p:nvPr>
        </p:nvPicPr>
        <p:blipFill>
          <a:blip r:embed="rId2"/>
          <a:stretch>
            <a:fillRect/>
          </a:stretch>
        </p:blipFill>
        <p:spPr>
          <a:xfrm>
            <a:off x="713232" y="932688"/>
            <a:ext cx="5103159" cy="196291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954312064"/>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750"/>
                                        <p:tgtEl>
                                          <p:spTgt spid="5"/>
                                        </p:tgtEl>
                                      </p:cBhvr>
                                    </p:animEffect>
                                  </p:childTnLst>
                                </p:cTn>
                              </p:par>
                            </p:childTnLst>
                          </p:cTn>
                        </p:par>
                        <p:par>
                          <p:cTn id="8" fill="hold">
                            <p:stCondLst>
                              <p:cond delay="750"/>
                            </p:stCondLst>
                            <p:childTnLst>
                              <p:par>
                                <p:cTn id="9" presetID="1" presetClass="entr" presetSubtype="0" fill="hold" grpId="0" nodeType="afterEffect">
                                  <p:stCondLst>
                                    <p:cond delay="0"/>
                                  </p:stCondLst>
                                  <p:childTnLst>
                                    <p:set>
                                      <p:cBhvr>
                                        <p:cTn id="10" dur="1" fill="hold">
                                          <p:stCondLst>
                                            <p:cond delay="749"/>
                                          </p:stCondLst>
                                        </p:cTn>
                                        <p:tgtEl>
                                          <p:spTgt spid="7">
                                            <p:txEl>
                                              <p:pRg st="0" end="0"/>
                                            </p:txEl>
                                          </p:spTgt>
                                        </p:tgtEl>
                                        <p:attrNameLst>
                                          <p:attrName>style.visibility</p:attrName>
                                        </p:attrNameLst>
                                      </p:cBhvr>
                                      <p:to>
                                        <p:strVal val="visible"/>
                                      </p:to>
                                    </p:set>
                                  </p:childTnLst>
                                </p:cTn>
                              </p:par>
                            </p:childTnLst>
                          </p:cTn>
                        </p:par>
                        <p:par>
                          <p:cTn id="11" fill="hold">
                            <p:stCondLst>
                              <p:cond delay="1500"/>
                            </p:stCondLst>
                            <p:childTnLst>
                              <p:par>
                                <p:cTn id="12" presetID="1" presetClass="entr" presetSubtype="0" fill="hold" grpId="0" nodeType="afterEffect">
                                  <p:stCondLst>
                                    <p:cond delay="0"/>
                                  </p:stCondLst>
                                  <p:childTnLst>
                                    <p:set>
                                      <p:cBhvr>
                                        <p:cTn id="13" dur="1" fill="hold">
                                          <p:stCondLst>
                                            <p:cond delay="749"/>
                                          </p:stCondLst>
                                        </p:cTn>
                                        <p:tgtEl>
                                          <p:spTgt spid="7">
                                            <p:txEl>
                                              <p:pRg st="1" end="1"/>
                                            </p:txEl>
                                          </p:spTgt>
                                        </p:tgtEl>
                                        <p:attrNameLst>
                                          <p:attrName>style.visibility</p:attrName>
                                        </p:attrNameLst>
                                      </p:cBhvr>
                                      <p:to>
                                        <p:strVal val="visible"/>
                                      </p:to>
                                    </p:set>
                                  </p:childTnLst>
                                </p:cTn>
                              </p:par>
                            </p:childTnLst>
                          </p:cTn>
                        </p:par>
                        <p:par>
                          <p:cTn id="14" fill="hold">
                            <p:stCondLst>
                              <p:cond delay="2250"/>
                            </p:stCondLst>
                            <p:childTnLst>
                              <p:par>
                                <p:cTn id="15" presetID="1" presetClass="entr" presetSubtype="0" fill="hold" grpId="0" nodeType="afterEffect">
                                  <p:stCondLst>
                                    <p:cond delay="0"/>
                                  </p:stCondLst>
                                  <p:childTnLst>
                                    <p:set>
                                      <p:cBhvr>
                                        <p:cTn id="16" dur="1" fill="hold">
                                          <p:stCondLst>
                                            <p:cond delay="749"/>
                                          </p:stCondLst>
                                        </p:cTn>
                                        <p:tgtEl>
                                          <p:spTgt spid="7">
                                            <p:txEl>
                                              <p:pRg st="2" end="2"/>
                                            </p:txEl>
                                          </p:spTgt>
                                        </p:tgtEl>
                                        <p:attrNameLst>
                                          <p:attrName>style.visibility</p:attrName>
                                        </p:attrNameLst>
                                      </p:cBhvr>
                                      <p:to>
                                        <p:strVal val="visible"/>
                                      </p:to>
                                    </p:set>
                                  </p:childTnLst>
                                </p:cTn>
                              </p:par>
                            </p:childTnLst>
                          </p:cTn>
                        </p:par>
                        <p:par>
                          <p:cTn id="17" fill="hold">
                            <p:stCondLst>
                              <p:cond delay="3000"/>
                            </p:stCondLst>
                            <p:childTnLst>
                              <p:par>
                                <p:cTn id="18" presetID="1" presetClass="entr" presetSubtype="0" fill="hold" grpId="0" nodeType="afterEffect">
                                  <p:stCondLst>
                                    <p:cond delay="0"/>
                                  </p:stCondLst>
                                  <p:childTnLst>
                                    <p:set>
                                      <p:cBhvr>
                                        <p:cTn id="19" dur="1" fill="hold">
                                          <p:stCondLst>
                                            <p:cond delay="749"/>
                                          </p:stCondLst>
                                        </p:cTn>
                                        <p:tgtEl>
                                          <p:spTgt spid="7">
                                            <p:txEl>
                                              <p:pRg st="3" end="3"/>
                                            </p:txEl>
                                          </p:spTgt>
                                        </p:tgtEl>
                                        <p:attrNameLst>
                                          <p:attrName>style.visibility</p:attrName>
                                        </p:attrNameLst>
                                      </p:cBhvr>
                                      <p:to>
                                        <p:strVal val="visible"/>
                                      </p:to>
                                    </p:set>
                                  </p:childTnLst>
                                </p:cTn>
                              </p:par>
                            </p:childTnLst>
                          </p:cTn>
                        </p:par>
                        <p:par>
                          <p:cTn id="20" fill="hold">
                            <p:stCondLst>
                              <p:cond delay="3750"/>
                            </p:stCondLst>
                            <p:childTnLst>
                              <p:par>
                                <p:cTn id="21" presetID="1" presetClass="entr" presetSubtype="0" fill="hold" grpId="0" nodeType="afterEffect">
                                  <p:stCondLst>
                                    <p:cond delay="0"/>
                                  </p:stCondLst>
                                  <p:childTnLst>
                                    <p:set>
                                      <p:cBhvr>
                                        <p:cTn id="22" dur="1" fill="hold">
                                          <p:stCondLst>
                                            <p:cond delay="749"/>
                                          </p:stCondLst>
                                        </p:cTn>
                                        <p:tgtEl>
                                          <p:spTgt spid="7">
                                            <p:txEl>
                                              <p:pRg st="4" end="4"/>
                                            </p:txEl>
                                          </p:spTgt>
                                        </p:tgtEl>
                                        <p:attrNameLst>
                                          <p:attrName>style.visibility</p:attrName>
                                        </p:attrNameLst>
                                      </p:cBhvr>
                                      <p:to>
                                        <p:strVal val="visible"/>
                                      </p:to>
                                    </p:set>
                                  </p:childTnLst>
                                </p:cTn>
                              </p:par>
                            </p:childTnLst>
                          </p:cTn>
                        </p:par>
                        <p:par>
                          <p:cTn id="23" fill="hold">
                            <p:stCondLst>
                              <p:cond delay="4500"/>
                            </p:stCondLst>
                            <p:childTnLst>
                              <p:par>
                                <p:cTn id="24" presetID="1" presetClass="entr" presetSubtype="0" fill="hold" grpId="0" nodeType="afterEffect">
                                  <p:stCondLst>
                                    <p:cond delay="0"/>
                                  </p:stCondLst>
                                  <p:childTnLst>
                                    <p:set>
                                      <p:cBhvr>
                                        <p:cTn id="25" dur="1" fill="hold">
                                          <p:stCondLst>
                                            <p:cond delay="749"/>
                                          </p:stCondLst>
                                        </p:cTn>
                                        <p:tgtEl>
                                          <p:spTgt spid="7">
                                            <p:txEl>
                                              <p:pRg st="5" end="5"/>
                                            </p:txEl>
                                          </p:spTgt>
                                        </p:tgtEl>
                                        <p:attrNameLst>
                                          <p:attrName>style.visibility</p:attrName>
                                        </p:attrNameLst>
                                      </p:cBhvr>
                                      <p:to>
                                        <p:strVal val="visible"/>
                                      </p:to>
                                    </p:set>
                                  </p:childTnLst>
                                </p:cTn>
                              </p:par>
                            </p:childTnLst>
                          </p:cTn>
                        </p:par>
                        <p:par>
                          <p:cTn id="26" fill="hold">
                            <p:stCondLst>
                              <p:cond delay="5250"/>
                            </p:stCondLst>
                            <p:childTnLst>
                              <p:par>
                                <p:cTn id="27" presetID="45" presetClass="entr" presetSubtype="0" fill="hold" nodeType="after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fade">
                                      <p:cBhvr>
                                        <p:cTn id="29" dur="750"/>
                                        <p:tgtEl>
                                          <p:spTgt spid="10"/>
                                        </p:tgtEl>
                                      </p:cBhvr>
                                    </p:animEffect>
                                    <p:anim calcmode="lin" valueType="num">
                                      <p:cBhvr>
                                        <p:cTn id="30" dur="750" fill="hold"/>
                                        <p:tgtEl>
                                          <p:spTgt spid="10"/>
                                        </p:tgtEl>
                                        <p:attrNameLst>
                                          <p:attrName>ppt_w</p:attrName>
                                        </p:attrNameLst>
                                      </p:cBhvr>
                                      <p:tavLst>
                                        <p:tav tm="0" fmla="#ppt_w*sin(2.5*pi*$)">
                                          <p:val>
                                            <p:fltVal val="0"/>
                                          </p:val>
                                        </p:tav>
                                        <p:tav tm="100000">
                                          <p:val>
                                            <p:fltVal val="1"/>
                                          </p:val>
                                        </p:tav>
                                      </p:tavLst>
                                    </p:anim>
                                    <p:anim calcmode="lin" valueType="num">
                                      <p:cBhvr>
                                        <p:cTn id="31" dur="750" fill="hold"/>
                                        <p:tgtEl>
                                          <p:spTgt spid="1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BD6D821-DCB1-43E1-9E1E-AD1D20493FA6}"/>
              </a:ext>
            </a:extLst>
          </p:cNvPr>
          <p:cNvSpPr>
            <a:spLocks noGrp="1"/>
          </p:cNvSpPr>
          <p:nvPr>
            <p:ph type="title"/>
          </p:nvPr>
        </p:nvSpPr>
        <p:spPr>
          <a:xfrm>
            <a:off x="6835140" y="1447800"/>
            <a:ext cx="4190257" cy="14478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a:r>
              <a:rPr lang="ar-IQ" sz="2800" b="1" dirty="0"/>
              <a:t>اسلوب عزل قوى الازمة</a:t>
            </a:r>
            <a:endParaRPr lang="ar-IQ" sz="2800" dirty="0"/>
          </a:p>
        </p:txBody>
      </p:sp>
      <p:sp>
        <p:nvSpPr>
          <p:cNvPr id="7" name="Text Placeholder 6">
            <a:extLst>
              <a:ext uri="{FF2B5EF4-FFF2-40B4-BE49-F238E27FC236}">
                <a16:creationId xmlns:a16="http://schemas.microsoft.com/office/drawing/2014/main" xmlns="" id="{A3C50DB7-8E3C-41C1-8434-6DBC570ECF73}"/>
              </a:ext>
            </a:extLst>
          </p:cNvPr>
          <p:cNvSpPr>
            <a:spLocks noGrp="1"/>
          </p:cNvSpPr>
          <p:nvPr>
            <p:ph type="body" sz="half" idx="2"/>
          </p:nvPr>
        </p:nvSpPr>
        <p:spPr>
          <a:xfrm>
            <a:off x="585216" y="3154680"/>
            <a:ext cx="11210544" cy="3223260"/>
          </a:xfrm>
        </p:spPr>
        <p:txBody>
          <a:bodyPr anchor="ctr">
            <a:noAutofit/>
          </a:bodyPr>
          <a:lstStyle/>
          <a:p>
            <a:pPr algn="justLow"/>
            <a:r>
              <a:rPr lang="ar-IQ" sz="2800" b="1" dirty="0"/>
              <a:t>تحقيق عزل كلي أو شبه كلي لقوى الأزمة عن جوهر أحداث الأزمة ، من خلال إقامة عوائق وحواجز (إدارية أو مالية أو قانونية أو أقتصادية )  تحول دون هذه القوى </a:t>
            </a:r>
            <a:endParaRPr lang="en-US" sz="2800" b="1" dirty="0"/>
          </a:p>
          <a:p>
            <a:pPr algn="justLow"/>
            <a:r>
              <a:rPr lang="ar-IQ" sz="2800" b="1" dirty="0"/>
              <a:t>فأنه يجري تقسيم قوى الأزمة إلى :</a:t>
            </a:r>
            <a:endParaRPr lang="en-US" sz="2800" b="1" dirty="0"/>
          </a:p>
          <a:p>
            <a:pPr lvl="0" algn="justLow"/>
            <a:r>
              <a:rPr lang="ar-IQ" sz="2800" b="1" dirty="0"/>
              <a:t>- قوى صنع الأزمة </a:t>
            </a:r>
            <a:endParaRPr lang="en-US" sz="2800" b="1" dirty="0"/>
          </a:p>
          <a:p>
            <a:pPr lvl="0" algn="justLow"/>
            <a:r>
              <a:rPr lang="ar-IQ" sz="2800" b="1" dirty="0"/>
              <a:t>- القوى المؤيدة والمؤازرة للأزمة </a:t>
            </a:r>
            <a:endParaRPr lang="en-US" sz="2800" b="1" dirty="0"/>
          </a:p>
          <a:p>
            <a:pPr lvl="0" algn="justLow"/>
            <a:r>
              <a:rPr lang="ar-IQ" sz="2800" b="1" dirty="0"/>
              <a:t>- القوى المهتمة بالأزمة </a:t>
            </a:r>
            <a:endParaRPr lang="en-US" sz="2800" b="1" dirty="0"/>
          </a:p>
        </p:txBody>
      </p:sp>
      <p:pic>
        <p:nvPicPr>
          <p:cNvPr id="10" name="Content Placeholder 9">
            <a:extLst>
              <a:ext uri="{FF2B5EF4-FFF2-40B4-BE49-F238E27FC236}">
                <a16:creationId xmlns:a16="http://schemas.microsoft.com/office/drawing/2014/main" xmlns="" id="{542EF5AC-7F83-4B2D-86BE-A266E3B557D7}"/>
              </a:ext>
            </a:extLst>
          </p:cNvPr>
          <p:cNvPicPr>
            <a:picLocks noGrp="1" noChangeAspect="1"/>
          </p:cNvPicPr>
          <p:nvPr>
            <p:ph idx="1"/>
          </p:nvPr>
        </p:nvPicPr>
        <p:blipFill>
          <a:blip r:embed="rId2"/>
          <a:stretch>
            <a:fillRect/>
          </a:stretch>
        </p:blipFill>
        <p:spPr>
          <a:xfrm>
            <a:off x="1497311" y="932688"/>
            <a:ext cx="4190257" cy="196291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274447228"/>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750"/>
                                        <p:tgtEl>
                                          <p:spTgt spid="5"/>
                                        </p:tgtEl>
                                      </p:cBhvr>
                                    </p:animEffect>
                                  </p:childTnLst>
                                </p:cTn>
                              </p:par>
                            </p:childTnLst>
                          </p:cTn>
                        </p:par>
                        <p:par>
                          <p:cTn id="8" fill="hold">
                            <p:stCondLst>
                              <p:cond delay="750"/>
                            </p:stCondLst>
                            <p:childTnLst>
                              <p:par>
                                <p:cTn id="9" presetID="1" presetClass="entr" presetSubtype="0" fill="hold" grpId="0" nodeType="afterEffect">
                                  <p:stCondLst>
                                    <p:cond delay="0"/>
                                  </p:stCondLst>
                                  <p:childTnLst>
                                    <p:set>
                                      <p:cBhvr>
                                        <p:cTn id="10" dur="1" fill="hold">
                                          <p:stCondLst>
                                            <p:cond delay="749"/>
                                          </p:stCondLst>
                                        </p:cTn>
                                        <p:tgtEl>
                                          <p:spTgt spid="7">
                                            <p:txEl>
                                              <p:pRg st="0" end="0"/>
                                            </p:txEl>
                                          </p:spTgt>
                                        </p:tgtEl>
                                        <p:attrNameLst>
                                          <p:attrName>style.visibility</p:attrName>
                                        </p:attrNameLst>
                                      </p:cBhvr>
                                      <p:to>
                                        <p:strVal val="visible"/>
                                      </p:to>
                                    </p:set>
                                  </p:childTnLst>
                                </p:cTn>
                              </p:par>
                            </p:childTnLst>
                          </p:cTn>
                        </p:par>
                        <p:par>
                          <p:cTn id="11" fill="hold">
                            <p:stCondLst>
                              <p:cond delay="1500"/>
                            </p:stCondLst>
                            <p:childTnLst>
                              <p:par>
                                <p:cTn id="12" presetID="1" presetClass="entr" presetSubtype="0" fill="hold" grpId="0" nodeType="afterEffect">
                                  <p:stCondLst>
                                    <p:cond delay="0"/>
                                  </p:stCondLst>
                                  <p:childTnLst>
                                    <p:set>
                                      <p:cBhvr>
                                        <p:cTn id="13" dur="1" fill="hold">
                                          <p:stCondLst>
                                            <p:cond delay="749"/>
                                          </p:stCondLst>
                                        </p:cTn>
                                        <p:tgtEl>
                                          <p:spTgt spid="7">
                                            <p:txEl>
                                              <p:pRg st="1" end="1"/>
                                            </p:txEl>
                                          </p:spTgt>
                                        </p:tgtEl>
                                        <p:attrNameLst>
                                          <p:attrName>style.visibility</p:attrName>
                                        </p:attrNameLst>
                                      </p:cBhvr>
                                      <p:to>
                                        <p:strVal val="visible"/>
                                      </p:to>
                                    </p:set>
                                  </p:childTnLst>
                                </p:cTn>
                              </p:par>
                            </p:childTnLst>
                          </p:cTn>
                        </p:par>
                        <p:par>
                          <p:cTn id="14" fill="hold">
                            <p:stCondLst>
                              <p:cond delay="2250"/>
                            </p:stCondLst>
                            <p:childTnLst>
                              <p:par>
                                <p:cTn id="15" presetID="1" presetClass="entr" presetSubtype="0" fill="hold" grpId="0" nodeType="afterEffect">
                                  <p:stCondLst>
                                    <p:cond delay="0"/>
                                  </p:stCondLst>
                                  <p:childTnLst>
                                    <p:set>
                                      <p:cBhvr>
                                        <p:cTn id="16" dur="1" fill="hold">
                                          <p:stCondLst>
                                            <p:cond delay="749"/>
                                          </p:stCondLst>
                                        </p:cTn>
                                        <p:tgtEl>
                                          <p:spTgt spid="7">
                                            <p:txEl>
                                              <p:pRg st="2" end="2"/>
                                            </p:txEl>
                                          </p:spTgt>
                                        </p:tgtEl>
                                        <p:attrNameLst>
                                          <p:attrName>style.visibility</p:attrName>
                                        </p:attrNameLst>
                                      </p:cBhvr>
                                      <p:to>
                                        <p:strVal val="visible"/>
                                      </p:to>
                                    </p:set>
                                  </p:childTnLst>
                                </p:cTn>
                              </p:par>
                            </p:childTnLst>
                          </p:cTn>
                        </p:par>
                        <p:par>
                          <p:cTn id="17" fill="hold">
                            <p:stCondLst>
                              <p:cond delay="3000"/>
                            </p:stCondLst>
                            <p:childTnLst>
                              <p:par>
                                <p:cTn id="18" presetID="1" presetClass="entr" presetSubtype="0" fill="hold" grpId="0" nodeType="afterEffect">
                                  <p:stCondLst>
                                    <p:cond delay="0"/>
                                  </p:stCondLst>
                                  <p:childTnLst>
                                    <p:set>
                                      <p:cBhvr>
                                        <p:cTn id="19" dur="1" fill="hold">
                                          <p:stCondLst>
                                            <p:cond delay="749"/>
                                          </p:stCondLst>
                                        </p:cTn>
                                        <p:tgtEl>
                                          <p:spTgt spid="7">
                                            <p:txEl>
                                              <p:pRg st="3" end="3"/>
                                            </p:txEl>
                                          </p:spTgt>
                                        </p:tgtEl>
                                        <p:attrNameLst>
                                          <p:attrName>style.visibility</p:attrName>
                                        </p:attrNameLst>
                                      </p:cBhvr>
                                      <p:to>
                                        <p:strVal val="visible"/>
                                      </p:to>
                                    </p:set>
                                  </p:childTnLst>
                                </p:cTn>
                              </p:par>
                            </p:childTnLst>
                          </p:cTn>
                        </p:par>
                        <p:par>
                          <p:cTn id="20" fill="hold">
                            <p:stCondLst>
                              <p:cond delay="3750"/>
                            </p:stCondLst>
                            <p:childTnLst>
                              <p:par>
                                <p:cTn id="21" presetID="1" presetClass="entr" presetSubtype="0" fill="hold" grpId="0" nodeType="afterEffect">
                                  <p:stCondLst>
                                    <p:cond delay="0"/>
                                  </p:stCondLst>
                                  <p:childTnLst>
                                    <p:set>
                                      <p:cBhvr>
                                        <p:cTn id="22" dur="1" fill="hold">
                                          <p:stCondLst>
                                            <p:cond delay="749"/>
                                          </p:stCondLst>
                                        </p:cTn>
                                        <p:tgtEl>
                                          <p:spTgt spid="7">
                                            <p:txEl>
                                              <p:pRg st="4" end="4"/>
                                            </p:txEl>
                                          </p:spTgt>
                                        </p:tgtEl>
                                        <p:attrNameLst>
                                          <p:attrName>style.visibility</p:attrName>
                                        </p:attrNameLst>
                                      </p:cBhvr>
                                      <p:to>
                                        <p:strVal val="visible"/>
                                      </p:to>
                                    </p:set>
                                  </p:childTnLst>
                                </p:cTn>
                              </p:par>
                            </p:childTnLst>
                          </p:cTn>
                        </p:par>
                        <p:par>
                          <p:cTn id="23" fill="hold">
                            <p:stCondLst>
                              <p:cond delay="4500"/>
                            </p:stCondLst>
                            <p:childTnLst>
                              <p:par>
                                <p:cTn id="24" presetID="45" presetClass="entr" presetSubtype="0" fill="hold" nodeType="after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fade">
                                      <p:cBhvr>
                                        <p:cTn id="26" dur="750"/>
                                        <p:tgtEl>
                                          <p:spTgt spid="10"/>
                                        </p:tgtEl>
                                      </p:cBhvr>
                                    </p:animEffect>
                                    <p:anim calcmode="lin" valueType="num">
                                      <p:cBhvr>
                                        <p:cTn id="27" dur="750" fill="hold"/>
                                        <p:tgtEl>
                                          <p:spTgt spid="10"/>
                                        </p:tgtEl>
                                        <p:attrNameLst>
                                          <p:attrName>ppt_w</p:attrName>
                                        </p:attrNameLst>
                                      </p:cBhvr>
                                      <p:tavLst>
                                        <p:tav tm="0" fmla="#ppt_w*sin(2.5*pi*$)">
                                          <p:val>
                                            <p:fltVal val="0"/>
                                          </p:val>
                                        </p:tav>
                                        <p:tav tm="100000">
                                          <p:val>
                                            <p:fltVal val="1"/>
                                          </p:val>
                                        </p:tav>
                                      </p:tavLst>
                                    </p:anim>
                                    <p:anim calcmode="lin" valueType="num">
                                      <p:cBhvr>
                                        <p:cTn id="28" dur="750" fill="hold"/>
                                        <p:tgtEl>
                                          <p:spTgt spid="1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6190714-61E1-4A04-98A3-1B9725B369E9}"/>
              </a:ext>
            </a:extLst>
          </p:cNvPr>
          <p:cNvSpPr>
            <a:spLocks noGrp="1"/>
          </p:cNvSpPr>
          <p:nvPr>
            <p:ph type="title"/>
          </p:nvPr>
        </p:nvSpPr>
        <p:spPr>
          <a:xfrm>
            <a:off x="1020419" y="411480"/>
            <a:ext cx="9029434" cy="1441768"/>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3">
            <a:schemeClr val="lt1"/>
          </a:lnRef>
          <a:fillRef idx="1">
            <a:schemeClr val="accent1"/>
          </a:fillRef>
          <a:effectRef idx="1">
            <a:schemeClr val="accent1"/>
          </a:effectRef>
          <a:fontRef idx="minor">
            <a:schemeClr val="lt1"/>
          </a:fontRef>
        </p:style>
        <p:txBody>
          <a:bodyPr anchor="ctr"/>
          <a:lstStyle/>
          <a:p>
            <a:pPr algn="r" rtl="0"/>
            <a:r>
              <a:rPr lang="ar-IQ" b="1" dirty="0"/>
              <a:t>ثانياً : الأساليب غير التقليدية لأدارة الأزمة </a:t>
            </a:r>
            <a:endParaRPr lang="en-US" dirty="0"/>
          </a:p>
        </p:txBody>
      </p:sp>
      <p:sp>
        <p:nvSpPr>
          <p:cNvPr id="4" name="Content Placeholder 3">
            <a:extLst>
              <a:ext uri="{FF2B5EF4-FFF2-40B4-BE49-F238E27FC236}">
                <a16:creationId xmlns:a16="http://schemas.microsoft.com/office/drawing/2014/main" xmlns="" id="{60E1803F-344E-4E90-A474-3CBD55251168}"/>
              </a:ext>
            </a:extLst>
          </p:cNvPr>
          <p:cNvSpPr>
            <a:spLocks noGrp="1"/>
          </p:cNvSpPr>
          <p:nvPr>
            <p:ph idx="1"/>
          </p:nvPr>
        </p:nvSpPr>
        <p:spPr>
          <a:xfrm>
            <a:off x="493776" y="2052918"/>
            <a:ext cx="9556077" cy="4195481"/>
          </a:xfrm>
        </p:spPr>
        <p:txBody>
          <a:bodyPr anchor="ctr">
            <a:normAutofit fontScale="70000" lnSpcReduction="20000"/>
          </a:bodyPr>
          <a:lstStyle/>
          <a:p>
            <a:pPr marL="0" indent="0" algn="justLow">
              <a:buNone/>
            </a:pPr>
            <a:r>
              <a:rPr lang="ar-IQ" sz="3200" b="1" dirty="0"/>
              <a:t>بسبب الأخفاقات والتراكمات السلبية والتطورات التكنولوجية والأدارية فقد تمخض الفكر الأداري المعاصر عن مجموعة من الأساليب غير التقليدية لأدارة الأزمات وهي :</a:t>
            </a:r>
          </a:p>
          <a:p>
            <a:pPr algn="justLow">
              <a:buFont typeface="Wingdings" panose="05000000000000000000" pitchFamily="2" charset="2"/>
              <a:buChar char="v"/>
            </a:pPr>
            <a:r>
              <a:rPr lang="ar-IQ" sz="3200" b="1" dirty="0"/>
              <a:t>الاحتياطي التعبوي </a:t>
            </a:r>
          </a:p>
          <a:p>
            <a:pPr algn="justLow">
              <a:buFont typeface="Wingdings" panose="05000000000000000000" pitchFamily="2" charset="2"/>
              <a:buChar char="v"/>
            </a:pPr>
            <a:r>
              <a:rPr lang="ar-IQ" sz="3200" b="1" dirty="0"/>
              <a:t>المشاركة الديمقراطية</a:t>
            </a:r>
          </a:p>
          <a:p>
            <a:pPr algn="justLow">
              <a:buFont typeface="Wingdings" panose="05000000000000000000" pitchFamily="2" charset="2"/>
              <a:buChar char="v"/>
            </a:pPr>
            <a:r>
              <a:rPr lang="ar-IQ" sz="3200" b="1" dirty="0"/>
              <a:t>احتواء الازمة</a:t>
            </a:r>
          </a:p>
          <a:p>
            <a:pPr algn="justLow">
              <a:buFont typeface="Wingdings" panose="05000000000000000000" pitchFamily="2" charset="2"/>
              <a:buChar char="v"/>
            </a:pPr>
            <a:r>
              <a:rPr lang="ar-IQ" sz="3200" b="1" dirty="0"/>
              <a:t>تصعيد الازمة</a:t>
            </a:r>
          </a:p>
          <a:p>
            <a:pPr algn="justLow">
              <a:buFont typeface="Wingdings" panose="05000000000000000000" pitchFamily="2" charset="2"/>
              <a:buChar char="v"/>
            </a:pPr>
            <a:r>
              <a:rPr lang="ar-IQ" sz="3200" b="1" dirty="0"/>
              <a:t>تفريغ الازمة من مضمونها</a:t>
            </a:r>
          </a:p>
          <a:p>
            <a:pPr algn="justLow">
              <a:buFont typeface="Wingdings" panose="05000000000000000000" pitchFamily="2" charset="2"/>
              <a:buChar char="v"/>
            </a:pPr>
            <a:r>
              <a:rPr lang="ar-IQ" sz="3200" b="1" dirty="0"/>
              <a:t>تفتيت الازمة</a:t>
            </a:r>
          </a:p>
          <a:p>
            <a:pPr algn="justLow">
              <a:buFont typeface="Wingdings" panose="05000000000000000000" pitchFamily="2" charset="2"/>
              <a:buChar char="v"/>
            </a:pPr>
            <a:r>
              <a:rPr lang="ar-IQ" sz="3200" b="1" dirty="0"/>
              <a:t>تدمير الازمة ذاتياً وتفجيرها من الداخل ( اسلوب المواجهة العنيفة)</a:t>
            </a:r>
          </a:p>
          <a:p>
            <a:pPr algn="justLow">
              <a:buFont typeface="Wingdings" panose="05000000000000000000" pitchFamily="2" charset="2"/>
              <a:buChar char="v"/>
            </a:pPr>
            <a:r>
              <a:rPr lang="ar-IQ" sz="3200" b="1" dirty="0"/>
              <a:t>الوفرة الوهمية </a:t>
            </a:r>
          </a:p>
          <a:p>
            <a:pPr algn="justLow">
              <a:buFont typeface="Wingdings" panose="05000000000000000000" pitchFamily="2" charset="2"/>
              <a:buChar char="v"/>
            </a:pPr>
            <a:r>
              <a:rPr lang="ar-IQ" sz="3200" b="1" dirty="0"/>
              <a:t>ركوب الازمة وتحويل مسارها</a:t>
            </a:r>
            <a:endParaRPr lang="en-US" sz="3200" b="1" dirty="0"/>
          </a:p>
        </p:txBody>
      </p:sp>
    </p:spTree>
    <p:extLst>
      <p:ext uri="{BB962C8B-B14F-4D97-AF65-F5344CB8AC3E}">
        <p14:creationId xmlns:p14="http://schemas.microsoft.com/office/powerpoint/2010/main" val="998272271"/>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50"/>
                                        <p:tgtEl>
                                          <p:spTgt spid="2"/>
                                        </p:tgtEl>
                                      </p:cBhvr>
                                    </p:animEffect>
                                    <p:anim calcmode="lin" valueType="num">
                                      <p:cBhvr>
                                        <p:cTn id="8" dur="750" fill="hold"/>
                                        <p:tgtEl>
                                          <p:spTgt spid="2"/>
                                        </p:tgtEl>
                                        <p:attrNameLst>
                                          <p:attrName>ppt_x</p:attrName>
                                        </p:attrNameLst>
                                      </p:cBhvr>
                                      <p:tavLst>
                                        <p:tav tm="0">
                                          <p:val>
                                            <p:strVal val="#ppt_x"/>
                                          </p:val>
                                        </p:tav>
                                        <p:tav tm="100000">
                                          <p:val>
                                            <p:strVal val="#ppt_x"/>
                                          </p:val>
                                        </p:tav>
                                      </p:tavLst>
                                    </p:anim>
                                    <p:anim calcmode="lin" valueType="num">
                                      <p:cBhvr>
                                        <p:cTn id="9" dur="75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31" presetClass="entr" presetSubtype="0" fill="hold" grpId="0" nodeType="after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p:cTn id="13" dur="750" fill="hold"/>
                                        <p:tgtEl>
                                          <p:spTgt spid="4">
                                            <p:txEl>
                                              <p:pRg st="0" end="0"/>
                                            </p:txEl>
                                          </p:spTgt>
                                        </p:tgtEl>
                                        <p:attrNameLst>
                                          <p:attrName>ppt_w</p:attrName>
                                        </p:attrNameLst>
                                      </p:cBhvr>
                                      <p:tavLst>
                                        <p:tav tm="0">
                                          <p:val>
                                            <p:fltVal val="0"/>
                                          </p:val>
                                        </p:tav>
                                        <p:tav tm="100000">
                                          <p:val>
                                            <p:strVal val="#ppt_w"/>
                                          </p:val>
                                        </p:tav>
                                      </p:tavLst>
                                    </p:anim>
                                    <p:anim calcmode="lin" valueType="num">
                                      <p:cBhvr>
                                        <p:cTn id="14" dur="750" fill="hold"/>
                                        <p:tgtEl>
                                          <p:spTgt spid="4">
                                            <p:txEl>
                                              <p:pRg st="0" end="0"/>
                                            </p:txEl>
                                          </p:spTgt>
                                        </p:tgtEl>
                                        <p:attrNameLst>
                                          <p:attrName>ppt_h</p:attrName>
                                        </p:attrNameLst>
                                      </p:cBhvr>
                                      <p:tavLst>
                                        <p:tav tm="0">
                                          <p:val>
                                            <p:fltVal val="0"/>
                                          </p:val>
                                        </p:tav>
                                        <p:tav tm="100000">
                                          <p:val>
                                            <p:strVal val="#ppt_h"/>
                                          </p:val>
                                        </p:tav>
                                      </p:tavLst>
                                    </p:anim>
                                    <p:anim calcmode="lin" valueType="num">
                                      <p:cBhvr>
                                        <p:cTn id="15" dur="750" fill="hold"/>
                                        <p:tgtEl>
                                          <p:spTgt spid="4">
                                            <p:txEl>
                                              <p:pRg st="0" end="0"/>
                                            </p:txEl>
                                          </p:spTgt>
                                        </p:tgtEl>
                                        <p:attrNameLst>
                                          <p:attrName>style.rotation</p:attrName>
                                        </p:attrNameLst>
                                      </p:cBhvr>
                                      <p:tavLst>
                                        <p:tav tm="0">
                                          <p:val>
                                            <p:fltVal val="90"/>
                                          </p:val>
                                        </p:tav>
                                        <p:tav tm="100000">
                                          <p:val>
                                            <p:fltVal val="0"/>
                                          </p:val>
                                        </p:tav>
                                      </p:tavLst>
                                    </p:anim>
                                    <p:animEffect transition="in" filter="fade">
                                      <p:cBhvr>
                                        <p:cTn id="16" dur="750"/>
                                        <p:tgtEl>
                                          <p:spTgt spid="4">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grpId="0" nodeType="click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anim calcmode="lin" valueType="num">
                                      <p:cBhvr>
                                        <p:cTn id="21" dur="750" fill="hold"/>
                                        <p:tgtEl>
                                          <p:spTgt spid="4">
                                            <p:txEl>
                                              <p:pRg st="1" end="1"/>
                                            </p:txEl>
                                          </p:spTgt>
                                        </p:tgtEl>
                                        <p:attrNameLst>
                                          <p:attrName>ppt_w</p:attrName>
                                        </p:attrNameLst>
                                      </p:cBhvr>
                                      <p:tavLst>
                                        <p:tav tm="0">
                                          <p:val>
                                            <p:fltVal val="0"/>
                                          </p:val>
                                        </p:tav>
                                        <p:tav tm="100000">
                                          <p:val>
                                            <p:strVal val="#ppt_w"/>
                                          </p:val>
                                        </p:tav>
                                      </p:tavLst>
                                    </p:anim>
                                    <p:anim calcmode="lin" valueType="num">
                                      <p:cBhvr>
                                        <p:cTn id="22" dur="750" fill="hold"/>
                                        <p:tgtEl>
                                          <p:spTgt spid="4">
                                            <p:txEl>
                                              <p:pRg st="1" end="1"/>
                                            </p:txEl>
                                          </p:spTgt>
                                        </p:tgtEl>
                                        <p:attrNameLst>
                                          <p:attrName>ppt_h</p:attrName>
                                        </p:attrNameLst>
                                      </p:cBhvr>
                                      <p:tavLst>
                                        <p:tav tm="0">
                                          <p:val>
                                            <p:fltVal val="0"/>
                                          </p:val>
                                        </p:tav>
                                        <p:tav tm="100000">
                                          <p:val>
                                            <p:strVal val="#ppt_h"/>
                                          </p:val>
                                        </p:tav>
                                      </p:tavLst>
                                    </p:anim>
                                    <p:anim calcmode="lin" valueType="num">
                                      <p:cBhvr>
                                        <p:cTn id="23" dur="750" fill="hold"/>
                                        <p:tgtEl>
                                          <p:spTgt spid="4">
                                            <p:txEl>
                                              <p:pRg st="1" end="1"/>
                                            </p:txEl>
                                          </p:spTgt>
                                        </p:tgtEl>
                                        <p:attrNameLst>
                                          <p:attrName>style.rotation</p:attrName>
                                        </p:attrNameLst>
                                      </p:cBhvr>
                                      <p:tavLst>
                                        <p:tav tm="0">
                                          <p:val>
                                            <p:fltVal val="90"/>
                                          </p:val>
                                        </p:tav>
                                        <p:tav tm="100000">
                                          <p:val>
                                            <p:fltVal val="0"/>
                                          </p:val>
                                        </p:tav>
                                      </p:tavLst>
                                    </p:anim>
                                    <p:animEffect transition="in" filter="fade">
                                      <p:cBhvr>
                                        <p:cTn id="24" dur="750"/>
                                        <p:tgtEl>
                                          <p:spTgt spid="4">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grpId="0" nodeType="clickEffect">
                                  <p:stCondLst>
                                    <p:cond delay="0"/>
                                  </p:stCondLst>
                                  <p:childTnLst>
                                    <p:set>
                                      <p:cBhvr>
                                        <p:cTn id="28" dur="1" fill="hold">
                                          <p:stCondLst>
                                            <p:cond delay="0"/>
                                          </p:stCondLst>
                                        </p:cTn>
                                        <p:tgtEl>
                                          <p:spTgt spid="4">
                                            <p:txEl>
                                              <p:pRg st="2" end="2"/>
                                            </p:txEl>
                                          </p:spTgt>
                                        </p:tgtEl>
                                        <p:attrNameLst>
                                          <p:attrName>style.visibility</p:attrName>
                                        </p:attrNameLst>
                                      </p:cBhvr>
                                      <p:to>
                                        <p:strVal val="visible"/>
                                      </p:to>
                                    </p:set>
                                    <p:anim calcmode="lin" valueType="num">
                                      <p:cBhvr>
                                        <p:cTn id="29" dur="750" fill="hold"/>
                                        <p:tgtEl>
                                          <p:spTgt spid="4">
                                            <p:txEl>
                                              <p:pRg st="2" end="2"/>
                                            </p:txEl>
                                          </p:spTgt>
                                        </p:tgtEl>
                                        <p:attrNameLst>
                                          <p:attrName>ppt_w</p:attrName>
                                        </p:attrNameLst>
                                      </p:cBhvr>
                                      <p:tavLst>
                                        <p:tav tm="0">
                                          <p:val>
                                            <p:fltVal val="0"/>
                                          </p:val>
                                        </p:tav>
                                        <p:tav tm="100000">
                                          <p:val>
                                            <p:strVal val="#ppt_w"/>
                                          </p:val>
                                        </p:tav>
                                      </p:tavLst>
                                    </p:anim>
                                    <p:anim calcmode="lin" valueType="num">
                                      <p:cBhvr>
                                        <p:cTn id="30" dur="750" fill="hold"/>
                                        <p:tgtEl>
                                          <p:spTgt spid="4">
                                            <p:txEl>
                                              <p:pRg st="2" end="2"/>
                                            </p:txEl>
                                          </p:spTgt>
                                        </p:tgtEl>
                                        <p:attrNameLst>
                                          <p:attrName>ppt_h</p:attrName>
                                        </p:attrNameLst>
                                      </p:cBhvr>
                                      <p:tavLst>
                                        <p:tav tm="0">
                                          <p:val>
                                            <p:fltVal val="0"/>
                                          </p:val>
                                        </p:tav>
                                        <p:tav tm="100000">
                                          <p:val>
                                            <p:strVal val="#ppt_h"/>
                                          </p:val>
                                        </p:tav>
                                      </p:tavLst>
                                    </p:anim>
                                    <p:anim calcmode="lin" valueType="num">
                                      <p:cBhvr>
                                        <p:cTn id="31" dur="750" fill="hold"/>
                                        <p:tgtEl>
                                          <p:spTgt spid="4">
                                            <p:txEl>
                                              <p:pRg st="2" end="2"/>
                                            </p:txEl>
                                          </p:spTgt>
                                        </p:tgtEl>
                                        <p:attrNameLst>
                                          <p:attrName>style.rotation</p:attrName>
                                        </p:attrNameLst>
                                      </p:cBhvr>
                                      <p:tavLst>
                                        <p:tav tm="0">
                                          <p:val>
                                            <p:fltVal val="90"/>
                                          </p:val>
                                        </p:tav>
                                        <p:tav tm="100000">
                                          <p:val>
                                            <p:fltVal val="0"/>
                                          </p:val>
                                        </p:tav>
                                      </p:tavLst>
                                    </p:anim>
                                    <p:animEffect transition="in" filter="fade">
                                      <p:cBhvr>
                                        <p:cTn id="32" dur="750"/>
                                        <p:tgtEl>
                                          <p:spTgt spid="4">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1" presetClass="entr" presetSubtype="0" fill="hold" grpId="0" nodeType="clickEffect">
                                  <p:stCondLst>
                                    <p:cond delay="0"/>
                                  </p:stCondLst>
                                  <p:childTnLst>
                                    <p:set>
                                      <p:cBhvr>
                                        <p:cTn id="36" dur="1" fill="hold">
                                          <p:stCondLst>
                                            <p:cond delay="0"/>
                                          </p:stCondLst>
                                        </p:cTn>
                                        <p:tgtEl>
                                          <p:spTgt spid="4">
                                            <p:txEl>
                                              <p:pRg st="3" end="3"/>
                                            </p:txEl>
                                          </p:spTgt>
                                        </p:tgtEl>
                                        <p:attrNameLst>
                                          <p:attrName>style.visibility</p:attrName>
                                        </p:attrNameLst>
                                      </p:cBhvr>
                                      <p:to>
                                        <p:strVal val="visible"/>
                                      </p:to>
                                    </p:set>
                                    <p:anim calcmode="lin" valueType="num">
                                      <p:cBhvr>
                                        <p:cTn id="37" dur="750" fill="hold"/>
                                        <p:tgtEl>
                                          <p:spTgt spid="4">
                                            <p:txEl>
                                              <p:pRg st="3" end="3"/>
                                            </p:txEl>
                                          </p:spTgt>
                                        </p:tgtEl>
                                        <p:attrNameLst>
                                          <p:attrName>ppt_w</p:attrName>
                                        </p:attrNameLst>
                                      </p:cBhvr>
                                      <p:tavLst>
                                        <p:tav tm="0">
                                          <p:val>
                                            <p:fltVal val="0"/>
                                          </p:val>
                                        </p:tav>
                                        <p:tav tm="100000">
                                          <p:val>
                                            <p:strVal val="#ppt_w"/>
                                          </p:val>
                                        </p:tav>
                                      </p:tavLst>
                                    </p:anim>
                                    <p:anim calcmode="lin" valueType="num">
                                      <p:cBhvr>
                                        <p:cTn id="38" dur="750" fill="hold"/>
                                        <p:tgtEl>
                                          <p:spTgt spid="4">
                                            <p:txEl>
                                              <p:pRg st="3" end="3"/>
                                            </p:txEl>
                                          </p:spTgt>
                                        </p:tgtEl>
                                        <p:attrNameLst>
                                          <p:attrName>ppt_h</p:attrName>
                                        </p:attrNameLst>
                                      </p:cBhvr>
                                      <p:tavLst>
                                        <p:tav tm="0">
                                          <p:val>
                                            <p:fltVal val="0"/>
                                          </p:val>
                                        </p:tav>
                                        <p:tav tm="100000">
                                          <p:val>
                                            <p:strVal val="#ppt_h"/>
                                          </p:val>
                                        </p:tav>
                                      </p:tavLst>
                                    </p:anim>
                                    <p:anim calcmode="lin" valueType="num">
                                      <p:cBhvr>
                                        <p:cTn id="39" dur="750" fill="hold"/>
                                        <p:tgtEl>
                                          <p:spTgt spid="4">
                                            <p:txEl>
                                              <p:pRg st="3" end="3"/>
                                            </p:txEl>
                                          </p:spTgt>
                                        </p:tgtEl>
                                        <p:attrNameLst>
                                          <p:attrName>style.rotation</p:attrName>
                                        </p:attrNameLst>
                                      </p:cBhvr>
                                      <p:tavLst>
                                        <p:tav tm="0">
                                          <p:val>
                                            <p:fltVal val="90"/>
                                          </p:val>
                                        </p:tav>
                                        <p:tav tm="100000">
                                          <p:val>
                                            <p:fltVal val="0"/>
                                          </p:val>
                                        </p:tav>
                                      </p:tavLst>
                                    </p:anim>
                                    <p:animEffect transition="in" filter="fade">
                                      <p:cBhvr>
                                        <p:cTn id="40" dur="750"/>
                                        <p:tgtEl>
                                          <p:spTgt spid="4">
                                            <p:txEl>
                                              <p:pRg st="3" end="3"/>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1" presetClass="entr" presetSubtype="0" fill="hold" grpId="0" nodeType="clickEffect">
                                  <p:stCondLst>
                                    <p:cond delay="0"/>
                                  </p:stCondLst>
                                  <p:childTnLst>
                                    <p:set>
                                      <p:cBhvr>
                                        <p:cTn id="44" dur="1" fill="hold">
                                          <p:stCondLst>
                                            <p:cond delay="0"/>
                                          </p:stCondLst>
                                        </p:cTn>
                                        <p:tgtEl>
                                          <p:spTgt spid="4">
                                            <p:txEl>
                                              <p:pRg st="4" end="4"/>
                                            </p:txEl>
                                          </p:spTgt>
                                        </p:tgtEl>
                                        <p:attrNameLst>
                                          <p:attrName>style.visibility</p:attrName>
                                        </p:attrNameLst>
                                      </p:cBhvr>
                                      <p:to>
                                        <p:strVal val="visible"/>
                                      </p:to>
                                    </p:set>
                                    <p:anim calcmode="lin" valueType="num">
                                      <p:cBhvr>
                                        <p:cTn id="45" dur="750" fill="hold"/>
                                        <p:tgtEl>
                                          <p:spTgt spid="4">
                                            <p:txEl>
                                              <p:pRg st="4" end="4"/>
                                            </p:txEl>
                                          </p:spTgt>
                                        </p:tgtEl>
                                        <p:attrNameLst>
                                          <p:attrName>ppt_w</p:attrName>
                                        </p:attrNameLst>
                                      </p:cBhvr>
                                      <p:tavLst>
                                        <p:tav tm="0">
                                          <p:val>
                                            <p:fltVal val="0"/>
                                          </p:val>
                                        </p:tav>
                                        <p:tav tm="100000">
                                          <p:val>
                                            <p:strVal val="#ppt_w"/>
                                          </p:val>
                                        </p:tav>
                                      </p:tavLst>
                                    </p:anim>
                                    <p:anim calcmode="lin" valueType="num">
                                      <p:cBhvr>
                                        <p:cTn id="46" dur="750" fill="hold"/>
                                        <p:tgtEl>
                                          <p:spTgt spid="4">
                                            <p:txEl>
                                              <p:pRg st="4" end="4"/>
                                            </p:txEl>
                                          </p:spTgt>
                                        </p:tgtEl>
                                        <p:attrNameLst>
                                          <p:attrName>ppt_h</p:attrName>
                                        </p:attrNameLst>
                                      </p:cBhvr>
                                      <p:tavLst>
                                        <p:tav tm="0">
                                          <p:val>
                                            <p:fltVal val="0"/>
                                          </p:val>
                                        </p:tav>
                                        <p:tav tm="100000">
                                          <p:val>
                                            <p:strVal val="#ppt_h"/>
                                          </p:val>
                                        </p:tav>
                                      </p:tavLst>
                                    </p:anim>
                                    <p:anim calcmode="lin" valueType="num">
                                      <p:cBhvr>
                                        <p:cTn id="47" dur="750" fill="hold"/>
                                        <p:tgtEl>
                                          <p:spTgt spid="4">
                                            <p:txEl>
                                              <p:pRg st="4" end="4"/>
                                            </p:txEl>
                                          </p:spTgt>
                                        </p:tgtEl>
                                        <p:attrNameLst>
                                          <p:attrName>style.rotation</p:attrName>
                                        </p:attrNameLst>
                                      </p:cBhvr>
                                      <p:tavLst>
                                        <p:tav tm="0">
                                          <p:val>
                                            <p:fltVal val="90"/>
                                          </p:val>
                                        </p:tav>
                                        <p:tav tm="100000">
                                          <p:val>
                                            <p:fltVal val="0"/>
                                          </p:val>
                                        </p:tav>
                                      </p:tavLst>
                                    </p:anim>
                                    <p:animEffect transition="in" filter="fade">
                                      <p:cBhvr>
                                        <p:cTn id="48" dur="750"/>
                                        <p:tgtEl>
                                          <p:spTgt spid="4">
                                            <p:txEl>
                                              <p:pRg st="4" end="4"/>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31" presetClass="entr" presetSubtype="0" fill="hold" grpId="0" nodeType="clickEffect">
                                  <p:stCondLst>
                                    <p:cond delay="0"/>
                                  </p:stCondLst>
                                  <p:childTnLst>
                                    <p:set>
                                      <p:cBhvr>
                                        <p:cTn id="52" dur="1" fill="hold">
                                          <p:stCondLst>
                                            <p:cond delay="0"/>
                                          </p:stCondLst>
                                        </p:cTn>
                                        <p:tgtEl>
                                          <p:spTgt spid="4">
                                            <p:txEl>
                                              <p:pRg st="5" end="5"/>
                                            </p:txEl>
                                          </p:spTgt>
                                        </p:tgtEl>
                                        <p:attrNameLst>
                                          <p:attrName>style.visibility</p:attrName>
                                        </p:attrNameLst>
                                      </p:cBhvr>
                                      <p:to>
                                        <p:strVal val="visible"/>
                                      </p:to>
                                    </p:set>
                                    <p:anim calcmode="lin" valueType="num">
                                      <p:cBhvr>
                                        <p:cTn id="53" dur="750" fill="hold"/>
                                        <p:tgtEl>
                                          <p:spTgt spid="4">
                                            <p:txEl>
                                              <p:pRg st="5" end="5"/>
                                            </p:txEl>
                                          </p:spTgt>
                                        </p:tgtEl>
                                        <p:attrNameLst>
                                          <p:attrName>ppt_w</p:attrName>
                                        </p:attrNameLst>
                                      </p:cBhvr>
                                      <p:tavLst>
                                        <p:tav tm="0">
                                          <p:val>
                                            <p:fltVal val="0"/>
                                          </p:val>
                                        </p:tav>
                                        <p:tav tm="100000">
                                          <p:val>
                                            <p:strVal val="#ppt_w"/>
                                          </p:val>
                                        </p:tav>
                                      </p:tavLst>
                                    </p:anim>
                                    <p:anim calcmode="lin" valueType="num">
                                      <p:cBhvr>
                                        <p:cTn id="54" dur="750" fill="hold"/>
                                        <p:tgtEl>
                                          <p:spTgt spid="4">
                                            <p:txEl>
                                              <p:pRg st="5" end="5"/>
                                            </p:txEl>
                                          </p:spTgt>
                                        </p:tgtEl>
                                        <p:attrNameLst>
                                          <p:attrName>ppt_h</p:attrName>
                                        </p:attrNameLst>
                                      </p:cBhvr>
                                      <p:tavLst>
                                        <p:tav tm="0">
                                          <p:val>
                                            <p:fltVal val="0"/>
                                          </p:val>
                                        </p:tav>
                                        <p:tav tm="100000">
                                          <p:val>
                                            <p:strVal val="#ppt_h"/>
                                          </p:val>
                                        </p:tav>
                                      </p:tavLst>
                                    </p:anim>
                                    <p:anim calcmode="lin" valueType="num">
                                      <p:cBhvr>
                                        <p:cTn id="55" dur="750" fill="hold"/>
                                        <p:tgtEl>
                                          <p:spTgt spid="4">
                                            <p:txEl>
                                              <p:pRg st="5" end="5"/>
                                            </p:txEl>
                                          </p:spTgt>
                                        </p:tgtEl>
                                        <p:attrNameLst>
                                          <p:attrName>style.rotation</p:attrName>
                                        </p:attrNameLst>
                                      </p:cBhvr>
                                      <p:tavLst>
                                        <p:tav tm="0">
                                          <p:val>
                                            <p:fltVal val="90"/>
                                          </p:val>
                                        </p:tav>
                                        <p:tav tm="100000">
                                          <p:val>
                                            <p:fltVal val="0"/>
                                          </p:val>
                                        </p:tav>
                                      </p:tavLst>
                                    </p:anim>
                                    <p:animEffect transition="in" filter="fade">
                                      <p:cBhvr>
                                        <p:cTn id="56" dur="750"/>
                                        <p:tgtEl>
                                          <p:spTgt spid="4">
                                            <p:txEl>
                                              <p:pRg st="5" end="5"/>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31" presetClass="entr" presetSubtype="0" fill="hold" grpId="0" nodeType="clickEffect">
                                  <p:stCondLst>
                                    <p:cond delay="0"/>
                                  </p:stCondLst>
                                  <p:childTnLst>
                                    <p:set>
                                      <p:cBhvr>
                                        <p:cTn id="60" dur="1" fill="hold">
                                          <p:stCondLst>
                                            <p:cond delay="0"/>
                                          </p:stCondLst>
                                        </p:cTn>
                                        <p:tgtEl>
                                          <p:spTgt spid="4">
                                            <p:txEl>
                                              <p:pRg st="6" end="6"/>
                                            </p:txEl>
                                          </p:spTgt>
                                        </p:tgtEl>
                                        <p:attrNameLst>
                                          <p:attrName>style.visibility</p:attrName>
                                        </p:attrNameLst>
                                      </p:cBhvr>
                                      <p:to>
                                        <p:strVal val="visible"/>
                                      </p:to>
                                    </p:set>
                                    <p:anim calcmode="lin" valueType="num">
                                      <p:cBhvr>
                                        <p:cTn id="61" dur="750" fill="hold"/>
                                        <p:tgtEl>
                                          <p:spTgt spid="4">
                                            <p:txEl>
                                              <p:pRg st="6" end="6"/>
                                            </p:txEl>
                                          </p:spTgt>
                                        </p:tgtEl>
                                        <p:attrNameLst>
                                          <p:attrName>ppt_w</p:attrName>
                                        </p:attrNameLst>
                                      </p:cBhvr>
                                      <p:tavLst>
                                        <p:tav tm="0">
                                          <p:val>
                                            <p:fltVal val="0"/>
                                          </p:val>
                                        </p:tav>
                                        <p:tav tm="100000">
                                          <p:val>
                                            <p:strVal val="#ppt_w"/>
                                          </p:val>
                                        </p:tav>
                                      </p:tavLst>
                                    </p:anim>
                                    <p:anim calcmode="lin" valueType="num">
                                      <p:cBhvr>
                                        <p:cTn id="62" dur="750" fill="hold"/>
                                        <p:tgtEl>
                                          <p:spTgt spid="4">
                                            <p:txEl>
                                              <p:pRg st="6" end="6"/>
                                            </p:txEl>
                                          </p:spTgt>
                                        </p:tgtEl>
                                        <p:attrNameLst>
                                          <p:attrName>ppt_h</p:attrName>
                                        </p:attrNameLst>
                                      </p:cBhvr>
                                      <p:tavLst>
                                        <p:tav tm="0">
                                          <p:val>
                                            <p:fltVal val="0"/>
                                          </p:val>
                                        </p:tav>
                                        <p:tav tm="100000">
                                          <p:val>
                                            <p:strVal val="#ppt_h"/>
                                          </p:val>
                                        </p:tav>
                                      </p:tavLst>
                                    </p:anim>
                                    <p:anim calcmode="lin" valueType="num">
                                      <p:cBhvr>
                                        <p:cTn id="63" dur="750" fill="hold"/>
                                        <p:tgtEl>
                                          <p:spTgt spid="4">
                                            <p:txEl>
                                              <p:pRg st="6" end="6"/>
                                            </p:txEl>
                                          </p:spTgt>
                                        </p:tgtEl>
                                        <p:attrNameLst>
                                          <p:attrName>style.rotation</p:attrName>
                                        </p:attrNameLst>
                                      </p:cBhvr>
                                      <p:tavLst>
                                        <p:tav tm="0">
                                          <p:val>
                                            <p:fltVal val="90"/>
                                          </p:val>
                                        </p:tav>
                                        <p:tav tm="100000">
                                          <p:val>
                                            <p:fltVal val="0"/>
                                          </p:val>
                                        </p:tav>
                                      </p:tavLst>
                                    </p:anim>
                                    <p:animEffect transition="in" filter="fade">
                                      <p:cBhvr>
                                        <p:cTn id="64" dur="750"/>
                                        <p:tgtEl>
                                          <p:spTgt spid="4">
                                            <p:txEl>
                                              <p:pRg st="6" end="6"/>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31" presetClass="entr" presetSubtype="0" fill="hold" grpId="0" nodeType="clickEffect">
                                  <p:stCondLst>
                                    <p:cond delay="0"/>
                                  </p:stCondLst>
                                  <p:childTnLst>
                                    <p:set>
                                      <p:cBhvr>
                                        <p:cTn id="68" dur="1" fill="hold">
                                          <p:stCondLst>
                                            <p:cond delay="0"/>
                                          </p:stCondLst>
                                        </p:cTn>
                                        <p:tgtEl>
                                          <p:spTgt spid="4">
                                            <p:txEl>
                                              <p:pRg st="7" end="7"/>
                                            </p:txEl>
                                          </p:spTgt>
                                        </p:tgtEl>
                                        <p:attrNameLst>
                                          <p:attrName>style.visibility</p:attrName>
                                        </p:attrNameLst>
                                      </p:cBhvr>
                                      <p:to>
                                        <p:strVal val="visible"/>
                                      </p:to>
                                    </p:set>
                                    <p:anim calcmode="lin" valueType="num">
                                      <p:cBhvr>
                                        <p:cTn id="69" dur="750" fill="hold"/>
                                        <p:tgtEl>
                                          <p:spTgt spid="4">
                                            <p:txEl>
                                              <p:pRg st="7" end="7"/>
                                            </p:txEl>
                                          </p:spTgt>
                                        </p:tgtEl>
                                        <p:attrNameLst>
                                          <p:attrName>ppt_w</p:attrName>
                                        </p:attrNameLst>
                                      </p:cBhvr>
                                      <p:tavLst>
                                        <p:tav tm="0">
                                          <p:val>
                                            <p:fltVal val="0"/>
                                          </p:val>
                                        </p:tav>
                                        <p:tav tm="100000">
                                          <p:val>
                                            <p:strVal val="#ppt_w"/>
                                          </p:val>
                                        </p:tav>
                                      </p:tavLst>
                                    </p:anim>
                                    <p:anim calcmode="lin" valueType="num">
                                      <p:cBhvr>
                                        <p:cTn id="70" dur="750" fill="hold"/>
                                        <p:tgtEl>
                                          <p:spTgt spid="4">
                                            <p:txEl>
                                              <p:pRg st="7" end="7"/>
                                            </p:txEl>
                                          </p:spTgt>
                                        </p:tgtEl>
                                        <p:attrNameLst>
                                          <p:attrName>ppt_h</p:attrName>
                                        </p:attrNameLst>
                                      </p:cBhvr>
                                      <p:tavLst>
                                        <p:tav tm="0">
                                          <p:val>
                                            <p:fltVal val="0"/>
                                          </p:val>
                                        </p:tav>
                                        <p:tav tm="100000">
                                          <p:val>
                                            <p:strVal val="#ppt_h"/>
                                          </p:val>
                                        </p:tav>
                                      </p:tavLst>
                                    </p:anim>
                                    <p:anim calcmode="lin" valueType="num">
                                      <p:cBhvr>
                                        <p:cTn id="71" dur="750" fill="hold"/>
                                        <p:tgtEl>
                                          <p:spTgt spid="4">
                                            <p:txEl>
                                              <p:pRg st="7" end="7"/>
                                            </p:txEl>
                                          </p:spTgt>
                                        </p:tgtEl>
                                        <p:attrNameLst>
                                          <p:attrName>style.rotation</p:attrName>
                                        </p:attrNameLst>
                                      </p:cBhvr>
                                      <p:tavLst>
                                        <p:tav tm="0">
                                          <p:val>
                                            <p:fltVal val="90"/>
                                          </p:val>
                                        </p:tav>
                                        <p:tav tm="100000">
                                          <p:val>
                                            <p:fltVal val="0"/>
                                          </p:val>
                                        </p:tav>
                                      </p:tavLst>
                                    </p:anim>
                                    <p:animEffect transition="in" filter="fade">
                                      <p:cBhvr>
                                        <p:cTn id="72" dur="750"/>
                                        <p:tgtEl>
                                          <p:spTgt spid="4">
                                            <p:txEl>
                                              <p:pRg st="7" end="7"/>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31" presetClass="entr" presetSubtype="0" fill="hold" grpId="0" nodeType="clickEffect">
                                  <p:stCondLst>
                                    <p:cond delay="0"/>
                                  </p:stCondLst>
                                  <p:childTnLst>
                                    <p:set>
                                      <p:cBhvr>
                                        <p:cTn id="76" dur="1" fill="hold">
                                          <p:stCondLst>
                                            <p:cond delay="0"/>
                                          </p:stCondLst>
                                        </p:cTn>
                                        <p:tgtEl>
                                          <p:spTgt spid="4">
                                            <p:txEl>
                                              <p:pRg st="8" end="8"/>
                                            </p:txEl>
                                          </p:spTgt>
                                        </p:tgtEl>
                                        <p:attrNameLst>
                                          <p:attrName>style.visibility</p:attrName>
                                        </p:attrNameLst>
                                      </p:cBhvr>
                                      <p:to>
                                        <p:strVal val="visible"/>
                                      </p:to>
                                    </p:set>
                                    <p:anim calcmode="lin" valueType="num">
                                      <p:cBhvr>
                                        <p:cTn id="77" dur="750" fill="hold"/>
                                        <p:tgtEl>
                                          <p:spTgt spid="4">
                                            <p:txEl>
                                              <p:pRg st="8" end="8"/>
                                            </p:txEl>
                                          </p:spTgt>
                                        </p:tgtEl>
                                        <p:attrNameLst>
                                          <p:attrName>ppt_w</p:attrName>
                                        </p:attrNameLst>
                                      </p:cBhvr>
                                      <p:tavLst>
                                        <p:tav tm="0">
                                          <p:val>
                                            <p:fltVal val="0"/>
                                          </p:val>
                                        </p:tav>
                                        <p:tav tm="100000">
                                          <p:val>
                                            <p:strVal val="#ppt_w"/>
                                          </p:val>
                                        </p:tav>
                                      </p:tavLst>
                                    </p:anim>
                                    <p:anim calcmode="lin" valueType="num">
                                      <p:cBhvr>
                                        <p:cTn id="78" dur="750" fill="hold"/>
                                        <p:tgtEl>
                                          <p:spTgt spid="4">
                                            <p:txEl>
                                              <p:pRg st="8" end="8"/>
                                            </p:txEl>
                                          </p:spTgt>
                                        </p:tgtEl>
                                        <p:attrNameLst>
                                          <p:attrName>ppt_h</p:attrName>
                                        </p:attrNameLst>
                                      </p:cBhvr>
                                      <p:tavLst>
                                        <p:tav tm="0">
                                          <p:val>
                                            <p:fltVal val="0"/>
                                          </p:val>
                                        </p:tav>
                                        <p:tav tm="100000">
                                          <p:val>
                                            <p:strVal val="#ppt_h"/>
                                          </p:val>
                                        </p:tav>
                                      </p:tavLst>
                                    </p:anim>
                                    <p:anim calcmode="lin" valueType="num">
                                      <p:cBhvr>
                                        <p:cTn id="79" dur="750" fill="hold"/>
                                        <p:tgtEl>
                                          <p:spTgt spid="4">
                                            <p:txEl>
                                              <p:pRg st="8" end="8"/>
                                            </p:txEl>
                                          </p:spTgt>
                                        </p:tgtEl>
                                        <p:attrNameLst>
                                          <p:attrName>style.rotation</p:attrName>
                                        </p:attrNameLst>
                                      </p:cBhvr>
                                      <p:tavLst>
                                        <p:tav tm="0">
                                          <p:val>
                                            <p:fltVal val="90"/>
                                          </p:val>
                                        </p:tav>
                                        <p:tav tm="100000">
                                          <p:val>
                                            <p:fltVal val="0"/>
                                          </p:val>
                                        </p:tav>
                                      </p:tavLst>
                                    </p:anim>
                                    <p:animEffect transition="in" filter="fade">
                                      <p:cBhvr>
                                        <p:cTn id="80" dur="750"/>
                                        <p:tgtEl>
                                          <p:spTgt spid="4">
                                            <p:txEl>
                                              <p:pRg st="8" end="8"/>
                                            </p:txEl>
                                          </p:spTgt>
                                        </p:tgtEl>
                                      </p:cBhvr>
                                    </p:animEffect>
                                  </p:childTnLst>
                                </p:cTn>
                              </p:par>
                            </p:childTnLst>
                          </p:cTn>
                        </p:par>
                      </p:childTnLst>
                    </p:cTn>
                  </p:par>
                  <p:par>
                    <p:cTn id="81" fill="hold">
                      <p:stCondLst>
                        <p:cond delay="indefinite"/>
                      </p:stCondLst>
                      <p:childTnLst>
                        <p:par>
                          <p:cTn id="82" fill="hold">
                            <p:stCondLst>
                              <p:cond delay="0"/>
                            </p:stCondLst>
                            <p:childTnLst>
                              <p:par>
                                <p:cTn id="83" presetID="31" presetClass="entr" presetSubtype="0" fill="hold" grpId="0" nodeType="clickEffect">
                                  <p:stCondLst>
                                    <p:cond delay="0"/>
                                  </p:stCondLst>
                                  <p:childTnLst>
                                    <p:set>
                                      <p:cBhvr>
                                        <p:cTn id="84" dur="1" fill="hold">
                                          <p:stCondLst>
                                            <p:cond delay="0"/>
                                          </p:stCondLst>
                                        </p:cTn>
                                        <p:tgtEl>
                                          <p:spTgt spid="4">
                                            <p:txEl>
                                              <p:pRg st="9" end="9"/>
                                            </p:txEl>
                                          </p:spTgt>
                                        </p:tgtEl>
                                        <p:attrNameLst>
                                          <p:attrName>style.visibility</p:attrName>
                                        </p:attrNameLst>
                                      </p:cBhvr>
                                      <p:to>
                                        <p:strVal val="visible"/>
                                      </p:to>
                                    </p:set>
                                    <p:anim calcmode="lin" valueType="num">
                                      <p:cBhvr>
                                        <p:cTn id="85" dur="750" fill="hold"/>
                                        <p:tgtEl>
                                          <p:spTgt spid="4">
                                            <p:txEl>
                                              <p:pRg st="9" end="9"/>
                                            </p:txEl>
                                          </p:spTgt>
                                        </p:tgtEl>
                                        <p:attrNameLst>
                                          <p:attrName>ppt_w</p:attrName>
                                        </p:attrNameLst>
                                      </p:cBhvr>
                                      <p:tavLst>
                                        <p:tav tm="0">
                                          <p:val>
                                            <p:fltVal val="0"/>
                                          </p:val>
                                        </p:tav>
                                        <p:tav tm="100000">
                                          <p:val>
                                            <p:strVal val="#ppt_w"/>
                                          </p:val>
                                        </p:tav>
                                      </p:tavLst>
                                    </p:anim>
                                    <p:anim calcmode="lin" valueType="num">
                                      <p:cBhvr>
                                        <p:cTn id="86" dur="750" fill="hold"/>
                                        <p:tgtEl>
                                          <p:spTgt spid="4">
                                            <p:txEl>
                                              <p:pRg st="9" end="9"/>
                                            </p:txEl>
                                          </p:spTgt>
                                        </p:tgtEl>
                                        <p:attrNameLst>
                                          <p:attrName>ppt_h</p:attrName>
                                        </p:attrNameLst>
                                      </p:cBhvr>
                                      <p:tavLst>
                                        <p:tav tm="0">
                                          <p:val>
                                            <p:fltVal val="0"/>
                                          </p:val>
                                        </p:tav>
                                        <p:tav tm="100000">
                                          <p:val>
                                            <p:strVal val="#ppt_h"/>
                                          </p:val>
                                        </p:tav>
                                      </p:tavLst>
                                    </p:anim>
                                    <p:anim calcmode="lin" valueType="num">
                                      <p:cBhvr>
                                        <p:cTn id="87" dur="750" fill="hold"/>
                                        <p:tgtEl>
                                          <p:spTgt spid="4">
                                            <p:txEl>
                                              <p:pRg st="9" end="9"/>
                                            </p:txEl>
                                          </p:spTgt>
                                        </p:tgtEl>
                                        <p:attrNameLst>
                                          <p:attrName>style.rotation</p:attrName>
                                        </p:attrNameLst>
                                      </p:cBhvr>
                                      <p:tavLst>
                                        <p:tav tm="0">
                                          <p:val>
                                            <p:fltVal val="90"/>
                                          </p:val>
                                        </p:tav>
                                        <p:tav tm="100000">
                                          <p:val>
                                            <p:fltVal val="0"/>
                                          </p:val>
                                        </p:tav>
                                      </p:tavLst>
                                    </p:anim>
                                    <p:animEffect transition="in" filter="fade">
                                      <p:cBhvr>
                                        <p:cTn id="88" dur="75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BD6D821-DCB1-43E1-9E1E-AD1D20493FA6}"/>
              </a:ext>
            </a:extLst>
          </p:cNvPr>
          <p:cNvSpPr>
            <a:spLocks noGrp="1"/>
          </p:cNvSpPr>
          <p:nvPr>
            <p:ph type="title"/>
          </p:nvPr>
        </p:nvSpPr>
        <p:spPr>
          <a:xfrm>
            <a:off x="6835140" y="1447800"/>
            <a:ext cx="4190257" cy="14478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a:r>
              <a:rPr lang="ar-IQ" sz="3200" b="1" dirty="0"/>
              <a:t>اسلوب الاحتياطي التعبوي</a:t>
            </a:r>
            <a:endParaRPr lang="ar-IQ" sz="3600" dirty="0"/>
          </a:p>
        </p:txBody>
      </p:sp>
      <p:sp>
        <p:nvSpPr>
          <p:cNvPr id="7" name="Text Placeholder 6">
            <a:extLst>
              <a:ext uri="{FF2B5EF4-FFF2-40B4-BE49-F238E27FC236}">
                <a16:creationId xmlns:a16="http://schemas.microsoft.com/office/drawing/2014/main" xmlns="" id="{A3C50DB7-8E3C-41C1-8434-6DBC570ECF73}"/>
              </a:ext>
            </a:extLst>
          </p:cNvPr>
          <p:cNvSpPr>
            <a:spLocks noGrp="1"/>
          </p:cNvSpPr>
          <p:nvPr>
            <p:ph type="body" sz="half" idx="2"/>
          </p:nvPr>
        </p:nvSpPr>
        <p:spPr>
          <a:xfrm>
            <a:off x="6185696" y="3154680"/>
            <a:ext cx="5610064" cy="3223260"/>
          </a:xfrm>
        </p:spPr>
        <p:txBody>
          <a:bodyPr anchor="ctr">
            <a:noAutofit/>
          </a:bodyPr>
          <a:lstStyle/>
          <a:p>
            <a:pPr lvl="0" algn="justLow"/>
            <a:r>
              <a:rPr lang="ar-IQ" sz="2800" b="1" dirty="0"/>
              <a:t>يعتمد هذا الاسلوب على  فلسفة نظرية "حافة الخطر وحد الامان" و تتطلب معرفة بالبيئة الداخلية والخارجية للمنظمة وتحديد نقاط الضعف والقوة والتهديدات والفرص </a:t>
            </a:r>
            <a:endParaRPr lang="en-US" sz="7200" b="1" dirty="0"/>
          </a:p>
        </p:txBody>
      </p:sp>
      <p:sp>
        <p:nvSpPr>
          <p:cNvPr id="8" name="Title 4">
            <a:extLst>
              <a:ext uri="{FF2B5EF4-FFF2-40B4-BE49-F238E27FC236}">
                <a16:creationId xmlns:a16="http://schemas.microsoft.com/office/drawing/2014/main" xmlns="" id="{C72F01C0-6593-42B1-A41C-6A3A965187B4}"/>
              </a:ext>
            </a:extLst>
          </p:cNvPr>
          <p:cNvSpPr txBox="1">
            <a:spLocks/>
          </p:cNvSpPr>
          <p:nvPr/>
        </p:nvSpPr>
        <p:spPr>
          <a:xfrm>
            <a:off x="720008" y="1447800"/>
            <a:ext cx="4190257" cy="1447800"/>
          </a:xfrm>
          <a:prstGeom prst="rect">
            <a:avLst/>
          </a:prstGeom>
          <a:ln w="19050" cap="rnd" cmpd="sng" algn="ctr">
            <a:noFill/>
            <a:prstDash val="soli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algn="l" defTabSz="457200" rtl="1" eaLnBrk="1" latinLnBrk="0" hangingPunct="1">
              <a:spcBef>
                <a:spcPct val="0"/>
              </a:spcBef>
              <a:buNone/>
              <a:defRPr sz="2400" b="0" i="0" kern="1200">
                <a:solidFill>
                  <a:schemeClr val="lt1"/>
                </a:solidFill>
                <a:latin typeface="+mn-lt"/>
                <a:ea typeface="+mn-ea"/>
                <a:cs typeface="+mn-cs"/>
              </a:defRPr>
            </a:lvl1pPr>
            <a:lvl2pPr rtl="1" eaLnBrk="1" hangingPunct="1">
              <a:defRPr>
                <a:solidFill>
                  <a:schemeClr val="lt1"/>
                </a:solidFill>
                <a:latin typeface="+mn-lt"/>
                <a:ea typeface="+mn-ea"/>
                <a:cs typeface="+mn-cs"/>
              </a:defRPr>
            </a:lvl2pPr>
            <a:lvl3pPr rtl="1" eaLnBrk="1" hangingPunct="1">
              <a:defRPr>
                <a:solidFill>
                  <a:schemeClr val="lt1"/>
                </a:solidFill>
                <a:latin typeface="+mn-lt"/>
                <a:ea typeface="+mn-ea"/>
                <a:cs typeface="+mn-cs"/>
              </a:defRPr>
            </a:lvl3pPr>
            <a:lvl4pPr rtl="1" eaLnBrk="1" hangingPunct="1">
              <a:defRPr>
                <a:solidFill>
                  <a:schemeClr val="lt1"/>
                </a:solidFill>
                <a:latin typeface="+mn-lt"/>
                <a:ea typeface="+mn-ea"/>
                <a:cs typeface="+mn-cs"/>
              </a:defRPr>
            </a:lvl4pPr>
            <a:lvl5pPr rtl="1" eaLnBrk="1" hangingPunct="1">
              <a:defRPr>
                <a:solidFill>
                  <a:schemeClr val="lt1"/>
                </a:solidFill>
                <a:latin typeface="+mn-lt"/>
                <a:ea typeface="+mn-ea"/>
                <a:cs typeface="+mn-cs"/>
              </a:defRPr>
            </a:lvl5pPr>
            <a:lvl6pPr rtl="1" eaLnBrk="1" hangingPunct="1">
              <a:defRPr>
                <a:solidFill>
                  <a:schemeClr val="lt1"/>
                </a:solidFill>
                <a:latin typeface="+mn-lt"/>
                <a:ea typeface="+mn-ea"/>
                <a:cs typeface="+mn-cs"/>
              </a:defRPr>
            </a:lvl6pPr>
            <a:lvl7pPr rtl="1" eaLnBrk="1" hangingPunct="1">
              <a:defRPr>
                <a:solidFill>
                  <a:schemeClr val="lt1"/>
                </a:solidFill>
                <a:latin typeface="+mn-lt"/>
                <a:ea typeface="+mn-ea"/>
                <a:cs typeface="+mn-cs"/>
              </a:defRPr>
            </a:lvl7pPr>
            <a:lvl8pPr rtl="1" eaLnBrk="1" hangingPunct="1">
              <a:defRPr>
                <a:solidFill>
                  <a:schemeClr val="lt1"/>
                </a:solidFill>
                <a:latin typeface="+mn-lt"/>
                <a:ea typeface="+mn-ea"/>
                <a:cs typeface="+mn-cs"/>
              </a:defRPr>
            </a:lvl8pPr>
            <a:lvl9pPr rtl="1" eaLnBrk="1" hangingPunct="1">
              <a:defRPr>
                <a:solidFill>
                  <a:schemeClr val="lt1"/>
                </a:solidFill>
                <a:latin typeface="+mn-lt"/>
                <a:ea typeface="+mn-ea"/>
                <a:cs typeface="+mn-cs"/>
              </a:defRPr>
            </a:lvl9pPr>
          </a:lstStyle>
          <a:p>
            <a:pPr algn="ctr" rtl="0"/>
            <a:r>
              <a:rPr lang="ar-IQ" sz="3200" b="1" dirty="0"/>
              <a:t>اسلوب المشاركة الديمقراطية</a:t>
            </a:r>
            <a:endParaRPr lang="ar-IQ" sz="3600" dirty="0"/>
          </a:p>
        </p:txBody>
      </p:sp>
      <p:sp>
        <p:nvSpPr>
          <p:cNvPr id="9" name="Text Placeholder 6">
            <a:extLst>
              <a:ext uri="{FF2B5EF4-FFF2-40B4-BE49-F238E27FC236}">
                <a16:creationId xmlns:a16="http://schemas.microsoft.com/office/drawing/2014/main" xmlns="" id="{61BF744D-4984-401C-9472-944ACE24FDC7}"/>
              </a:ext>
            </a:extLst>
          </p:cNvPr>
          <p:cNvSpPr txBox="1">
            <a:spLocks/>
          </p:cNvSpPr>
          <p:nvPr/>
        </p:nvSpPr>
        <p:spPr>
          <a:xfrm>
            <a:off x="266480" y="3429000"/>
            <a:ext cx="5610064" cy="2945892"/>
          </a:xfrm>
          <a:prstGeom prst="rect">
            <a:avLst/>
          </a:prstGeom>
        </p:spPr>
        <p:txBody>
          <a:bodyPr vert="horz" lIns="91440" tIns="45720" rIns="91440" bIns="45720" rtlCol="0" anchor="ctr">
            <a:noAutofit/>
          </a:bodyPr>
          <a:lstStyle>
            <a:lvl1pPr marL="0" indent="0" algn="r" defTabSz="457200" rtl="1"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solidFill>
                <a:latin typeface="+mj-lt"/>
                <a:ea typeface="+mj-ea"/>
                <a:cs typeface="+mj-cs"/>
              </a:defRPr>
            </a:lvl1pPr>
            <a:lvl2pPr marL="457200" indent="0" algn="r" defTabSz="457200" rtl="1" eaLnBrk="1" latinLnBrk="0" hangingPunct="1">
              <a:spcBef>
                <a:spcPts val="1000"/>
              </a:spcBef>
              <a:spcAft>
                <a:spcPts val="0"/>
              </a:spcAft>
              <a:buClr>
                <a:schemeClr val="bg2">
                  <a:lumMod val="40000"/>
                  <a:lumOff val="60000"/>
                </a:schemeClr>
              </a:buClr>
              <a:buSzPct val="80000"/>
              <a:buFont typeface="Wingdings 3" charset="2"/>
              <a:buNone/>
              <a:defRPr sz="1200" b="0" i="0" kern="1200">
                <a:solidFill>
                  <a:schemeClr val="tx1"/>
                </a:solidFill>
                <a:latin typeface="+mj-lt"/>
                <a:ea typeface="+mj-ea"/>
                <a:cs typeface="+mj-cs"/>
              </a:defRPr>
            </a:lvl2pPr>
            <a:lvl3pPr marL="914400" indent="0" algn="r" defTabSz="457200" rtl="1" eaLnBrk="1" latinLnBrk="0" hangingPunct="1">
              <a:spcBef>
                <a:spcPts val="1000"/>
              </a:spcBef>
              <a:spcAft>
                <a:spcPts val="0"/>
              </a:spcAft>
              <a:buClr>
                <a:schemeClr val="bg2">
                  <a:lumMod val="40000"/>
                  <a:lumOff val="60000"/>
                </a:schemeClr>
              </a:buClr>
              <a:buSzPct val="80000"/>
              <a:buFont typeface="Wingdings 3" charset="2"/>
              <a:buNone/>
              <a:defRPr sz="1000" b="0" i="0" kern="1200">
                <a:solidFill>
                  <a:schemeClr val="tx1"/>
                </a:solidFill>
                <a:latin typeface="+mj-lt"/>
                <a:ea typeface="+mj-ea"/>
                <a:cs typeface="+mj-cs"/>
              </a:defRPr>
            </a:lvl3pPr>
            <a:lvl4pPr marL="1371600" indent="0" algn="r" defTabSz="457200" rtl="1" eaLnBrk="1" latinLnBrk="0" hangingPunct="1">
              <a:spcBef>
                <a:spcPts val="1000"/>
              </a:spcBef>
              <a:spcAft>
                <a:spcPts val="0"/>
              </a:spcAft>
              <a:buClr>
                <a:schemeClr val="bg2">
                  <a:lumMod val="40000"/>
                  <a:lumOff val="60000"/>
                </a:schemeClr>
              </a:buClr>
              <a:buSzPct val="80000"/>
              <a:buFont typeface="Wingdings 3" charset="2"/>
              <a:buNone/>
              <a:defRPr sz="900" b="0" i="0" kern="1200">
                <a:solidFill>
                  <a:schemeClr val="tx1"/>
                </a:solidFill>
                <a:latin typeface="+mj-lt"/>
                <a:ea typeface="+mj-ea"/>
                <a:cs typeface="+mj-cs"/>
              </a:defRPr>
            </a:lvl4pPr>
            <a:lvl5pPr marL="1828800" indent="0" algn="r" defTabSz="457200" rtl="1" eaLnBrk="1" latinLnBrk="0" hangingPunct="1">
              <a:spcBef>
                <a:spcPts val="1000"/>
              </a:spcBef>
              <a:spcAft>
                <a:spcPts val="0"/>
              </a:spcAft>
              <a:buClr>
                <a:schemeClr val="bg2">
                  <a:lumMod val="40000"/>
                  <a:lumOff val="60000"/>
                </a:schemeClr>
              </a:buClr>
              <a:buSzPct val="80000"/>
              <a:buFont typeface="Wingdings 3" charset="2"/>
              <a:buNone/>
              <a:defRPr sz="900" b="0" i="0" kern="1200">
                <a:solidFill>
                  <a:schemeClr val="tx1"/>
                </a:solidFill>
                <a:latin typeface="+mj-lt"/>
                <a:ea typeface="+mj-ea"/>
                <a:cs typeface="+mj-cs"/>
              </a:defRPr>
            </a:lvl5pPr>
            <a:lvl6pPr marL="2286000" indent="0" algn="r" defTabSz="457200" rtl="1" eaLnBrk="1" latinLnBrk="0" hangingPunct="1">
              <a:spcBef>
                <a:spcPts val="1000"/>
              </a:spcBef>
              <a:spcAft>
                <a:spcPts val="0"/>
              </a:spcAft>
              <a:buClr>
                <a:schemeClr val="bg2">
                  <a:lumMod val="40000"/>
                  <a:lumOff val="60000"/>
                </a:schemeClr>
              </a:buClr>
              <a:buSzPct val="80000"/>
              <a:buFont typeface="Wingdings 3" charset="2"/>
              <a:buNone/>
              <a:defRPr sz="900" b="0" i="0" kern="1200">
                <a:solidFill>
                  <a:schemeClr val="tx1"/>
                </a:solidFill>
                <a:latin typeface="+mj-lt"/>
                <a:ea typeface="+mj-ea"/>
                <a:cs typeface="+mj-cs"/>
              </a:defRPr>
            </a:lvl6pPr>
            <a:lvl7pPr marL="2743200" indent="0" algn="r" defTabSz="457200" rtl="1" eaLnBrk="1" latinLnBrk="0" hangingPunct="1">
              <a:spcBef>
                <a:spcPts val="1000"/>
              </a:spcBef>
              <a:spcAft>
                <a:spcPts val="0"/>
              </a:spcAft>
              <a:buClr>
                <a:schemeClr val="bg2">
                  <a:lumMod val="40000"/>
                  <a:lumOff val="60000"/>
                </a:schemeClr>
              </a:buClr>
              <a:buSzPct val="80000"/>
              <a:buFont typeface="Wingdings 3" charset="2"/>
              <a:buNone/>
              <a:defRPr sz="900" b="0" i="0" kern="1200">
                <a:solidFill>
                  <a:schemeClr val="tx1"/>
                </a:solidFill>
                <a:latin typeface="+mj-lt"/>
                <a:ea typeface="+mj-ea"/>
                <a:cs typeface="+mj-cs"/>
              </a:defRPr>
            </a:lvl7pPr>
            <a:lvl8pPr marL="3200400" indent="0" algn="r" defTabSz="457200" rtl="1" eaLnBrk="1" latinLnBrk="0" hangingPunct="1">
              <a:spcBef>
                <a:spcPts val="1000"/>
              </a:spcBef>
              <a:spcAft>
                <a:spcPts val="0"/>
              </a:spcAft>
              <a:buClr>
                <a:schemeClr val="bg2">
                  <a:lumMod val="40000"/>
                  <a:lumOff val="60000"/>
                </a:schemeClr>
              </a:buClr>
              <a:buSzPct val="80000"/>
              <a:buFont typeface="Wingdings 3" charset="2"/>
              <a:buNone/>
              <a:defRPr sz="900" b="0" i="0" kern="1200">
                <a:solidFill>
                  <a:schemeClr val="tx1"/>
                </a:solidFill>
                <a:latin typeface="+mj-lt"/>
                <a:ea typeface="+mj-ea"/>
                <a:cs typeface="+mj-cs"/>
              </a:defRPr>
            </a:lvl8pPr>
            <a:lvl9pPr marL="3657600" indent="0" algn="r" defTabSz="457200" rtl="1" eaLnBrk="1" latinLnBrk="0" hangingPunct="1">
              <a:spcBef>
                <a:spcPts val="1000"/>
              </a:spcBef>
              <a:spcAft>
                <a:spcPts val="0"/>
              </a:spcAft>
              <a:buClr>
                <a:schemeClr val="bg2">
                  <a:lumMod val="40000"/>
                  <a:lumOff val="60000"/>
                </a:schemeClr>
              </a:buClr>
              <a:buSzPct val="80000"/>
              <a:buFont typeface="Wingdings 3" charset="2"/>
              <a:buNone/>
              <a:defRPr sz="900" b="0" i="0" kern="1200">
                <a:solidFill>
                  <a:schemeClr val="tx1"/>
                </a:solidFill>
                <a:latin typeface="+mj-lt"/>
                <a:ea typeface="+mj-ea"/>
                <a:cs typeface="+mj-cs"/>
              </a:defRPr>
            </a:lvl9pPr>
          </a:lstStyle>
          <a:p>
            <a:pPr algn="justLow"/>
            <a:r>
              <a:rPr lang="ar-IQ" sz="2800" b="1" dirty="0"/>
              <a:t>هذا الأسلوب يعتمد في المنظمات التي تتصف ادارتها باعتماد النمط الديمقراطي في القيادة وهو من الاساليب الفاعلة و قوية التأثير في اطراف الازمة، ويجري استخدامها عندما تكون الازمة ذات علاقة جوهرية  يدفع الأطراف  ذات المصالح إلى تقديم الأشارات والنصائح لأدارة المنظمة والمساهمة الفعلية في تقديم الحلول وتنفيذها </a:t>
            </a:r>
            <a:endParaRPr lang="en-US" sz="2800" b="1" dirty="0"/>
          </a:p>
        </p:txBody>
      </p:sp>
    </p:spTree>
    <p:extLst>
      <p:ext uri="{BB962C8B-B14F-4D97-AF65-F5344CB8AC3E}">
        <p14:creationId xmlns:p14="http://schemas.microsoft.com/office/powerpoint/2010/main" val="782520689"/>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750"/>
                                        <p:tgtEl>
                                          <p:spTgt spid="5"/>
                                        </p:tgtEl>
                                      </p:cBhvr>
                                    </p:animEffect>
                                  </p:childTnLst>
                                </p:cTn>
                              </p:par>
                            </p:childTnLst>
                          </p:cTn>
                        </p:par>
                        <p:par>
                          <p:cTn id="8" fill="hold">
                            <p:stCondLst>
                              <p:cond delay="750"/>
                            </p:stCondLst>
                            <p:childTnLst>
                              <p:par>
                                <p:cTn id="9" presetID="1" presetClass="entr" presetSubtype="0" fill="hold" grpId="0" nodeType="afterEffect">
                                  <p:stCondLst>
                                    <p:cond delay="0"/>
                                  </p:stCondLst>
                                  <p:childTnLst>
                                    <p:set>
                                      <p:cBhvr>
                                        <p:cTn id="10" dur="1" fill="hold">
                                          <p:stCondLst>
                                            <p:cond delay="749"/>
                                          </p:stCondLst>
                                        </p:cTn>
                                        <p:tgtEl>
                                          <p:spTgt spid="7">
                                            <p:txEl>
                                              <p:pRg st="0" end="0"/>
                                            </p:txEl>
                                          </p:spTgt>
                                        </p:tgtEl>
                                        <p:attrNameLst>
                                          <p:attrName>style.visibility</p:attrName>
                                        </p:attrNameLst>
                                      </p:cBhvr>
                                      <p:to>
                                        <p:strVal val="visible"/>
                                      </p:to>
                                    </p:set>
                                  </p:childTnLst>
                                </p:cTn>
                              </p:par>
                            </p:childTnLst>
                          </p:cTn>
                        </p:par>
                        <p:par>
                          <p:cTn id="11" fill="hold">
                            <p:stCondLst>
                              <p:cond delay="1500"/>
                            </p:stCondLst>
                            <p:childTnLst>
                              <p:par>
                                <p:cTn id="12" presetID="21" presetClass="entr" presetSubtype="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wheel(1)">
                                      <p:cBhvr>
                                        <p:cTn id="14" dur="750"/>
                                        <p:tgtEl>
                                          <p:spTgt spid="8"/>
                                        </p:tgtEl>
                                      </p:cBhvr>
                                    </p:animEffect>
                                  </p:childTnLst>
                                </p:cTn>
                              </p:par>
                            </p:childTnLst>
                          </p:cTn>
                        </p:par>
                        <p:par>
                          <p:cTn id="15" fill="hold">
                            <p:stCondLst>
                              <p:cond delay="2250"/>
                            </p:stCondLst>
                            <p:childTnLst>
                              <p:par>
                                <p:cTn id="16" presetID="1" presetClass="entr" presetSubtype="0" fill="hold" grpId="0" nodeType="afterEffect">
                                  <p:stCondLst>
                                    <p:cond delay="0"/>
                                  </p:stCondLst>
                                  <p:childTnLst>
                                    <p:set>
                                      <p:cBhvr>
                                        <p:cTn id="17" dur="1" fill="hold">
                                          <p:stCondLst>
                                            <p:cond delay="749"/>
                                          </p:stCondLst>
                                        </p:cTn>
                                        <p:tgtEl>
                                          <p:spTgt spid="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build="p"/>
      <p:bldP spid="8" grpId="0" animBg="1"/>
      <p:bldP spid="9"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BD6D821-DCB1-43E1-9E1E-AD1D20493FA6}"/>
              </a:ext>
            </a:extLst>
          </p:cNvPr>
          <p:cNvSpPr>
            <a:spLocks noGrp="1"/>
          </p:cNvSpPr>
          <p:nvPr>
            <p:ph type="title"/>
          </p:nvPr>
        </p:nvSpPr>
        <p:spPr>
          <a:xfrm>
            <a:off x="6835140" y="1447800"/>
            <a:ext cx="4190257" cy="14478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a:r>
              <a:rPr lang="ar-IQ" sz="2800" b="1" dirty="0"/>
              <a:t>اسلوب احتواء الازمة</a:t>
            </a:r>
            <a:endParaRPr lang="ar-IQ" sz="3200" dirty="0"/>
          </a:p>
        </p:txBody>
      </p:sp>
      <p:sp>
        <p:nvSpPr>
          <p:cNvPr id="7" name="Text Placeholder 6">
            <a:extLst>
              <a:ext uri="{FF2B5EF4-FFF2-40B4-BE49-F238E27FC236}">
                <a16:creationId xmlns:a16="http://schemas.microsoft.com/office/drawing/2014/main" xmlns="" id="{A3C50DB7-8E3C-41C1-8434-6DBC570ECF73}"/>
              </a:ext>
            </a:extLst>
          </p:cNvPr>
          <p:cNvSpPr>
            <a:spLocks noGrp="1"/>
          </p:cNvSpPr>
          <p:nvPr>
            <p:ph type="body" sz="half" idx="2"/>
          </p:nvPr>
        </p:nvSpPr>
        <p:spPr>
          <a:xfrm>
            <a:off x="457200" y="3048001"/>
            <a:ext cx="10568197" cy="2895599"/>
          </a:xfrm>
        </p:spPr>
        <p:txBody>
          <a:bodyPr>
            <a:noAutofit/>
          </a:bodyPr>
          <a:lstStyle/>
          <a:p>
            <a:pPr algn="justLow"/>
            <a:r>
              <a:rPr lang="ar-IQ" sz="2000" b="1" dirty="0"/>
              <a:t>ويركز على محاصرة وتطويق الأزمة والعمل على استيعاب وامتصاص كل الضغوط الناجمة عن الازمة  من خلال فهم الاسباب التي وراء حدوثها والتعاطي معها بايجابية .</a:t>
            </a:r>
            <a:endParaRPr lang="en-US" sz="2000" b="1" dirty="0"/>
          </a:p>
          <a:p>
            <a:pPr algn="justLow"/>
            <a:r>
              <a:rPr lang="ar-IQ" sz="2000" b="1" dirty="0"/>
              <a:t>هذا الاسلوب يقوم بدفع اتجاه الازمة من السلبي الى الايجابي الذي يخدم اهداف المنظمة واهداف اصحاب المصالح ، ومراحل عملية الاحتواء هي :</a:t>
            </a:r>
            <a:endParaRPr lang="en-US" sz="2000" b="1" dirty="0"/>
          </a:p>
          <a:p>
            <a:pPr lvl="0" algn="justLow"/>
            <a:r>
              <a:rPr lang="ar-IQ" sz="2000" b="1" dirty="0"/>
              <a:t>الاستماع لقيادة قوى الازمة ، ومطالبتها بتقديم مطالبها من خلال القنوات الرسمية في المنظمة .</a:t>
            </a:r>
            <a:endParaRPr lang="en-US" sz="2000" b="1" dirty="0"/>
          </a:p>
          <a:p>
            <a:pPr lvl="0" algn="justLow"/>
            <a:r>
              <a:rPr lang="ar-IQ" sz="2000" b="1" dirty="0"/>
              <a:t>مطالبة قوى الازمة بتوحيد مطالبهم مع التوضيح لهم بان الاستجابة لجميع هذه المطالب هو امر مستحيل ، فالامر يتطلب تخفيض سقف المطالب وتوحيدها .</a:t>
            </a:r>
            <a:endParaRPr lang="en-US" sz="2000" b="1" dirty="0"/>
          </a:p>
          <a:p>
            <a:pPr lvl="0" algn="justLow"/>
            <a:r>
              <a:rPr lang="ar-IQ" sz="2000" b="1" dirty="0"/>
              <a:t>مطالبة قوى الازمة بتشكيل لجنة تمثل هذه القوى من اجل بدء التفاوض والحوار .</a:t>
            </a:r>
            <a:endParaRPr lang="en-US" sz="2000" b="1" dirty="0"/>
          </a:p>
          <a:p>
            <a:pPr lvl="0" algn="justLow"/>
            <a:r>
              <a:rPr lang="ar-IQ" sz="2000" b="1" dirty="0"/>
              <a:t>التفاوض والحوار مع اللجنة والتوصل الى حلول وسط بحيث يتم تحقيق جزءاً من مصالح الاطراف المتصارعة .</a:t>
            </a:r>
            <a:endParaRPr lang="en-US" sz="2000" b="1" dirty="0"/>
          </a:p>
        </p:txBody>
      </p:sp>
      <p:pic>
        <p:nvPicPr>
          <p:cNvPr id="10" name="Content Placeholder 9">
            <a:extLst>
              <a:ext uri="{FF2B5EF4-FFF2-40B4-BE49-F238E27FC236}">
                <a16:creationId xmlns:a16="http://schemas.microsoft.com/office/drawing/2014/main" xmlns="" id="{542EF5AC-7F83-4B2D-86BE-A266E3B557D7}"/>
              </a:ext>
            </a:extLst>
          </p:cNvPr>
          <p:cNvPicPr>
            <a:picLocks noGrp="1" noChangeAspect="1"/>
          </p:cNvPicPr>
          <p:nvPr>
            <p:ph idx="1"/>
          </p:nvPr>
        </p:nvPicPr>
        <p:blipFill>
          <a:blip r:embed="rId2"/>
          <a:stretch>
            <a:fillRect/>
          </a:stretch>
        </p:blipFill>
        <p:spPr>
          <a:xfrm>
            <a:off x="877825" y="1042416"/>
            <a:ext cx="4479036" cy="185318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940266333"/>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750" fill="hold"/>
                                        <p:tgtEl>
                                          <p:spTgt spid="5"/>
                                        </p:tgtEl>
                                        <p:attrNameLst>
                                          <p:attrName>ppt_x</p:attrName>
                                        </p:attrNameLst>
                                      </p:cBhvr>
                                      <p:tavLst>
                                        <p:tav tm="0">
                                          <p:val>
                                            <p:strVal val="#ppt_x"/>
                                          </p:val>
                                        </p:tav>
                                        <p:tav tm="100000">
                                          <p:val>
                                            <p:strVal val="#ppt_x"/>
                                          </p:val>
                                        </p:tav>
                                      </p:tavLst>
                                    </p:anim>
                                    <p:anim calcmode="lin" valueType="num">
                                      <p:cBhvr additive="base">
                                        <p:cTn id="8" dur="750" fill="hold"/>
                                        <p:tgtEl>
                                          <p:spTgt spid="5"/>
                                        </p:tgtEl>
                                        <p:attrNameLst>
                                          <p:attrName>ppt_y</p:attrName>
                                        </p:attrNameLst>
                                      </p:cBhvr>
                                      <p:tavLst>
                                        <p:tav tm="0">
                                          <p:val>
                                            <p:strVal val="1+#ppt_h/2"/>
                                          </p:val>
                                        </p:tav>
                                        <p:tav tm="100000">
                                          <p:val>
                                            <p:strVal val="#ppt_y"/>
                                          </p:val>
                                        </p:tav>
                                      </p:tavLst>
                                    </p:anim>
                                  </p:childTnLst>
                                </p:cTn>
                              </p:par>
                            </p:childTnLst>
                          </p:cTn>
                        </p:par>
                        <p:par>
                          <p:cTn id="9" fill="hold">
                            <p:stCondLst>
                              <p:cond delay="750"/>
                            </p:stCondLst>
                            <p:childTnLst>
                              <p:par>
                                <p:cTn id="10" presetID="21" presetClass="entr" presetSubtype="8" fill="hold" grpId="0" nodeType="after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wheel(8)">
                                      <p:cBhvr>
                                        <p:cTn id="12" dur="750"/>
                                        <p:tgtEl>
                                          <p:spTgt spid="7">
                                            <p:txEl>
                                              <p:pRg st="0" end="0"/>
                                            </p:txEl>
                                          </p:spTgt>
                                        </p:tgtEl>
                                      </p:cBhvr>
                                    </p:animEffect>
                                  </p:childTnLst>
                                </p:cTn>
                              </p:par>
                            </p:childTnLst>
                          </p:cTn>
                        </p:par>
                        <p:par>
                          <p:cTn id="13" fill="hold">
                            <p:stCondLst>
                              <p:cond delay="1500"/>
                            </p:stCondLst>
                            <p:childTnLst>
                              <p:par>
                                <p:cTn id="14" presetID="21" presetClass="entr" presetSubtype="8" fill="hold" grpId="0" nodeType="afterEffect">
                                  <p:stCondLst>
                                    <p:cond delay="0"/>
                                  </p:stCondLst>
                                  <p:childTnLst>
                                    <p:set>
                                      <p:cBhvr>
                                        <p:cTn id="15" dur="1" fill="hold">
                                          <p:stCondLst>
                                            <p:cond delay="0"/>
                                          </p:stCondLst>
                                        </p:cTn>
                                        <p:tgtEl>
                                          <p:spTgt spid="7">
                                            <p:txEl>
                                              <p:pRg st="1" end="1"/>
                                            </p:txEl>
                                          </p:spTgt>
                                        </p:tgtEl>
                                        <p:attrNameLst>
                                          <p:attrName>style.visibility</p:attrName>
                                        </p:attrNameLst>
                                      </p:cBhvr>
                                      <p:to>
                                        <p:strVal val="visible"/>
                                      </p:to>
                                    </p:set>
                                    <p:animEffect transition="in" filter="wheel(8)">
                                      <p:cBhvr>
                                        <p:cTn id="16" dur="750"/>
                                        <p:tgtEl>
                                          <p:spTgt spid="7">
                                            <p:txEl>
                                              <p:pRg st="1" end="1"/>
                                            </p:txEl>
                                          </p:spTgt>
                                        </p:tgtEl>
                                      </p:cBhvr>
                                    </p:animEffect>
                                  </p:childTnLst>
                                </p:cTn>
                              </p:par>
                            </p:childTnLst>
                          </p:cTn>
                        </p:par>
                        <p:par>
                          <p:cTn id="17" fill="hold">
                            <p:stCondLst>
                              <p:cond delay="2250"/>
                            </p:stCondLst>
                            <p:childTnLst>
                              <p:par>
                                <p:cTn id="18" presetID="21" presetClass="entr" presetSubtype="8" fill="hold" grpId="0" nodeType="afterEffect">
                                  <p:stCondLst>
                                    <p:cond delay="0"/>
                                  </p:stCondLst>
                                  <p:childTnLst>
                                    <p:set>
                                      <p:cBhvr>
                                        <p:cTn id="19" dur="1" fill="hold">
                                          <p:stCondLst>
                                            <p:cond delay="0"/>
                                          </p:stCondLst>
                                        </p:cTn>
                                        <p:tgtEl>
                                          <p:spTgt spid="7">
                                            <p:txEl>
                                              <p:pRg st="2" end="2"/>
                                            </p:txEl>
                                          </p:spTgt>
                                        </p:tgtEl>
                                        <p:attrNameLst>
                                          <p:attrName>style.visibility</p:attrName>
                                        </p:attrNameLst>
                                      </p:cBhvr>
                                      <p:to>
                                        <p:strVal val="visible"/>
                                      </p:to>
                                    </p:set>
                                    <p:animEffect transition="in" filter="wheel(8)">
                                      <p:cBhvr>
                                        <p:cTn id="20" dur="750"/>
                                        <p:tgtEl>
                                          <p:spTgt spid="7">
                                            <p:txEl>
                                              <p:pRg st="2" end="2"/>
                                            </p:txEl>
                                          </p:spTgt>
                                        </p:tgtEl>
                                      </p:cBhvr>
                                    </p:animEffect>
                                  </p:childTnLst>
                                </p:cTn>
                              </p:par>
                            </p:childTnLst>
                          </p:cTn>
                        </p:par>
                        <p:par>
                          <p:cTn id="21" fill="hold">
                            <p:stCondLst>
                              <p:cond delay="3000"/>
                            </p:stCondLst>
                            <p:childTnLst>
                              <p:par>
                                <p:cTn id="22" presetID="21" presetClass="entr" presetSubtype="8" fill="hold" grpId="0" nodeType="afterEffect">
                                  <p:stCondLst>
                                    <p:cond delay="0"/>
                                  </p:stCondLst>
                                  <p:childTnLst>
                                    <p:set>
                                      <p:cBhvr>
                                        <p:cTn id="23" dur="1" fill="hold">
                                          <p:stCondLst>
                                            <p:cond delay="0"/>
                                          </p:stCondLst>
                                        </p:cTn>
                                        <p:tgtEl>
                                          <p:spTgt spid="7">
                                            <p:txEl>
                                              <p:pRg st="3" end="3"/>
                                            </p:txEl>
                                          </p:spTgt>
                                        </p:tgtEl>
                                        <p:attrNameLst>
                                          <p:attrName>style.visibility</p:attrName>
                                        </p:attrNameLst>
                                      </p:cBhvr>
                                      <p:to>
                                        <p:strVal val="visible"/>
                                      </p:to>
                                    </p:set>
                                    <p:animEffect transition="in" filter="wheel(8)">
                                      <p:cBhvr>
                                        <p:cTn id="24" dur="750"/>
                                        <p:tgtEl>
                                          <p:spTgt spid="7">
                                            <p:txEl>
                                              <p:pRg st="3" end="3"/>
                                            </p:txEl>
                                          </p:spTgt>
                                        </p:tgtEl>
                                      </p:cBhvr>
                                    </p:animEffect>
                                  </p:childTnLst>
                                </p:cTn>
                              </p:par>
                            </p:childTnLst>
                          </p:cTn>
                        </p:par>
                        <p:par>
                          <p:cTn id="25" fill="hold">
                            <p:stCondLst>
                              <p:cond delay="3750"/>
                            </p:stCondLst>
                            <p:childTnLst>
                              <p:par>
                                <p:cTn id="26" presetID="21" presetClass="entr" presetSubtype="8" fill="hold" grpId="0" nodeType="afterEffect">
                                  <p:stCondLst>
                                    <p:cond delay="0"/>
                                  </p:stCondLst>
                                  <p:childTnLst>
                                    <p:set>
                                      <p:cBhvr>
                                        <p:cTn id="27" dur="1" fill="hold">
                                          <p:stCondLst>
                                            <p:cond delay="0"/>
                                          </p:stCondLst>
                                        </p:cTn>
                                        <p:tgtEl>
                                          <p:spTgt spid="7">
                                            <p:txEl>
                                              <p:pRg st="4" end="4"/>
                                            </p:txEl>
                                          </p:spTgt>
                                        </p:tgtEl>
                                        <p:attrNameLst>
                                          <p:attrName>style.visibility</p:attrName>
                                        </p:attrNameLst>
                                      </p:cBhvr>
                                      <p:to>
                                        <p:strVal val="visible"/>
                                      </p:to>
                                    </p:set>
                                    <p:animEffect transition="in" filter="wheel(8)">
                                      <p:cBhvr>
                                        <p:cTn id="28" dur="750"/>
                                        <p:tgtEl>
                                          <p:spTgt spid="7">
                                            <p:txEl>
                                              <p:pRg st="4" end="4"/>
                                            </p:txEl>
                                          </p:spTgt>
                                        </p:tgtEl>
                                      </p:cBhvr>
                                    </p:animEffect>
                                  </p:childTnLst>
                                </p:cTn>
                              </p:par>
                            </p:childTnLst>
                          </p:cTn>
                        </p:par>
                        <p:par>
                          <p:cTn id="29" fill="hold">
                            <p:stCondLst>
                              <p:cond delay="4500"/>
                            </p:stCondLst>
                            <p:childTnLst>
                              <p:par>
                                <p:cTn id="30" presetID="21" presetClass="entr" presetSubtype="8" fill="hold" grpId="0" nodeType="after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wheel(8)">
                                      <p:cBhvr>
                                        <p:cTn id="32" dur="750"/>
                                        <p:tgtEl>
                                          <p:spTgt spid="7">
                                            <p:txEl>
                                              <p:pRg st="5" end="5"/>
                                            </p:txEl>
                                          </p:spTgt>
                                        </p:tgtEl>
                                      </p:cBhvr>
                                    </p:animEffect>
                                  </p:childTnLst>
                                </p:cTn>
                              </p:par>
                            </p:childTnLst>
                          </p:cTn>
                        </p:par>
                        <p:par>
                          <p:cTn id="33" fill="hold">
                            <p:stCondLst>
                              <p:cond delay="5250"/>
                            </p:stCondLst>
                            <p:childTnLst>
                              <p:par>
                                <p:cTn id="34" presetID="45" presetClass="entr" presetSubtype="0" fill="hold" nodeType="after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fade">
                                      <p:cBhvr>
                                        <p:cTn id="36" dur="750"/>
                                        <p:tgtEl>
                                          <p:spTgt spid="10"/>
                                        </p:tgtEl>
                                      </p:cBhvr>
                                    </p:animEffect>
                                    <p:anim calcmode="lin" valueType="num">
                                      <p:cBhvr>
                                        <p:cTn id="37" dur="750" fill="hold"/>
                                        <p:tgtEl>
                                          <p:spTgt spid="10"/>
                                        </p:tgtEl>
                                        <p:attrNameLst>
                                          <p:attrName>ppt_w</p:attrName>
                                        </p:attrNameLst>
                                      </p:cBhvr>
                                      <p:tavLst>
                                        <p:tav tm="0" fmla="#ppt_w*sin(2.5*pi*$)">
                                          <p:val>
                                            <p:fltVal val="0"/>
                                          </p:val>
                                        </p:tav>
                                        <p:tav tm="100000">
                                          <p:val>
                                            <p:fltVal val="1"/>
                                          </p:val>
                                        </p:tav>
                                      </p:tavLst>
                                    </p:anim>
                                    <p:anim calcmode="lin" valueType="num">
                                      <p:cBhvr>
                                        <p:cTn id="38" dur="750" fill="hold"/>
                                        <p:tgtEl>
                                          <p:spTgt spid="1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BD6D821-DCB1-43E1-9E1E-AD1D20493FA6}"/>
              </a:ext>
            </a:extLst>
          </p:cNvPr>
          <p:cNvSpPr>
            <a:spLocks noGrp="1"/>
          </p:cNvSpPr>
          <p:nvPr>
            <p:ph type="title"/>
          </p:nvPr>
        </p:nvSpPr>
        <p:spPr>
          <a:xfrm>
            <a:off x="6835140" y="1447800"/>
            <a:ext cx="4190257" cy="14478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a:r>
              <a:rPr lang="ar-IQ" sz="3200" b="1" dirty="0"/>
              <a:t>اسلوب تصعيد الازمة</a:t>
            </a:r>
            <a:endParaRPr lang="ar-IQ" sz="3600" dirty="0"/>
          </a:p>
        </p:txBody>
      </p:sp>
      <p:sp>
        <p:nvSpPr>
          <p:cNvPr id="7" name="Text Placeholder 6">
            <a:extLst>
              <a:ext uri="{FF2B5EF4-FFF2-40B4-BE49-F238E27FC236}">
                <a16:creationId xmlns:a16="http://schemas.microsoft.com/office/drawing/2014/main" xmlns="" id="{A3C50DB7-8E3C-41C1-8434-6DBC570ECF73}"/>
              </a:ext>
            </a:extLst>
          </p:cNvPr>
          <p:cNvSpPr>
            <a:spLocks noGrp="1"/>
          </p:cNvSpPr>
          <p:nvPr>
            <p:ph type="body" sz="half" idx="2"/>
          </p:nvPr>
        </p:nvSpPr>
        <p:spPr>
          <a:xfrm>
            <a:off x="6185696" y="3154680"/>
            <a:ext cx="5610064" cy="3223260"/>
          </a:xfrm>
        </p:spPr>
        <p:txBody>
          <a:bodyPr anchor="ctr">
            <a:noAutofit/>
          </a:bodyPr>
          <a:lstStyle/>
          <a:p>
            <a:pPr algn="justLow"/>
            <a:r>
              <a:rPr lang="ar-IQ" sz="2400" b="1" dirty="0"/>
              <a:t>بعض إدارة المنظمات تستخدم هذا الأسلوب بسبب وجود تكتل لعدد من القوى في مرحلة ولادة الأزمة ، ومن هنا فأن  تصعيد الازمة يؤدي الى حدوث اختلافات وتناقضات في المصالح عند تخطي المرحلة الاولى للازمة ، وهذا يؤدي الى تخفيف الضغوط الناجمه عنها .</a:t>
            </a:r>
            <a:endParaRPr lang="en-US" sz="2400" b="1" dirty="0"/>
          </a:p>
          <a:p>
            <a:pPr algn="justLow"/>
            <a:r>
              <a:rPr lang="ar-IQ" sz="2400" b="1" dirty="0"/>
              <a:t>وهذا الاسلوب ينجح عندما تواجه المنظمة ازمة غير واضحة المعالم ، ومتعددة المصادر ومتنوعة الاتجاهات .</a:t>
            </a:r>
            <a:endParaRPr lang="en-US" sz="2400" b="1" dirty="0"/>
          </a:p>
        </p:txBody>
      </p:sp>
      <p:sp>
        <p:nvSpPr>
          <p:cNvPr id="8" name="Title 4">
            <a:extLst>
              <a:ext uri="{FF2B5EF4-FFF2-40B4-BE49-F238E27FC236}">
                <a16:creationId xmlns:a16="http://schemas.microsoft.com/office/drawing/2014/main" xmlns="" id="{C72F01C0-6593-42B1-A41C-6A3A965187B4}"/>
              </a:ext>
            </a:extLst>
          </p:cNvPr>
          <p:cNvSpPr txBox="1">
            <a:spLocks/>
          </p:cNvSpPr>
          <p:nvPr/>
        </p:nvSpPr>
        <p:spPr>
          <a:xfrm>
            <a:off x="720008" y="1447800"/>
            <a:ext cx="4190257" cy="1447800"/>
          </a:xfrm>
          <a:prstGeom prst="rect">
            <a:avLst/>
          </a:prstGeom>
          <a:ln w="19050" cap="rnd" cmpd="sng" algn="ctr">
            <a:noFill/>
            <a:prstDash val="soli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algn="l" defTabSz="457200" rtl="1" eaLnBrk="1" latinLnBrk="0" hangingPunct="1">
              <a:spcBef>
                <a:spcPct val="0"/>
              </a:spcBef>
              <a:buNone/>
              <a:defRPr sz="2400" b="0" i="0" kern="1200">
                <a:solidFill>
                  <a:schemeClr val="lt1"/>
                </a:solidFill>
                <a:latin typeface="+mn-lt"/>
                <a:ea typeface="+mn-ea"/>
                <a:cs typeface="+mn-cs"/>
              </a:defRPr>
            </a:lvl1pPr>
            <a:lvl2pPr rtl="1" eaLnBrk="1" hangingPunct="1">
              <a:defRPr>
                <a:solidFill>
                  <a:schemeClr val="lt1"/>
                </a:solidFill>
                <a:latin typeface="+mn-lt"/>
                <a:ea typeface="+mn-ea"/>
                <a:cs typeface="+mn-cs"/>
              </a:defRPr>
            </a:lvl2pPr>
            <a:lvl3pPr rtl="1" eaLnBrk="1" hangingPunct="1">
              <a:defRPr>
                <a:solidFill>
                  <a:schemeClr val="lt1"/>
                </a:solidFill>
                <a:latin typeface="+mn-lt"/>
                <a:ea typeface="+mn-ea"/>
                <a:cs typeface="+mn-cs"/>
              </a:defRPr>
            </a:lvl3pPr>
            <a:lvl4pPr rtl="1" eaLnBrk="1" hangingPunct="1">
              <a:defRPr>
                <a:solidFill>
                  <a:schemeClr val="lt1"/>
                </a:solidFill>
                <a:latin typeface="+mn-lt"/>
                <a:ea typeface="+mn-ea"/>
                <a:cs typeface="+mn-cs"/>
              </a:defRPr>
            </a:lvl4pPr>
            <a:lvl5pPr rtl="1" eaLnBrk="1" hangingPunct="1">
              <a:defRPr>
                <a:solidFill>
                  <a:schemeClr val="lt1"/>
                </a:solidFill>
                <a:latin typeface="+mn-lt"/>
                <a:ea typeface="+mn-ea"/>
                <a:cs typeface="+mn-cs"/>
              </a:defRPr>
            </a:lvl5pPr>
            <a:lvl6pPr rtl="1" eaLnBrk="1" hangingPunct="1">
              <a:defRPr>
                <a:solidFill>
                  <a:schemeClr val="lt1"/>
                </a:solidFill>
                <a:latin typeface="+mn-lt"/>
                <a:ea typeface="+mn-ea"/>
                <a:cs typeface="+mn-cs"/>
              </a:defRPr>
            </a:lvl6pPr>
            <a:lvl7pPr rtl="1" eaLnBrk="1" hangingPunct="1">
              <a:defRPr>
                <a:solidFill>
                  <a:schemeClr val="lt1"/>
                </a:solidFill>
                <a:latin typeface="+mn-lt"/>
                <a:ea typeface="+mn-ea"/>
                <a:cs typeface="+mn-cs"/>
              </a:defRPr>
            </a:lvl7pPr>
            <a:lvl8pPr rtl="1" eaLnBrk="1" hangingPunct="1">
              <a:defRPr>
                <a:solidFill>
                  <a:schemeClr val="lt1"/>
                </a:solidFill>
                <a:latin typeface="+mn-lt"/>
                <a:ea typeface="+mn-ea"/>
                <a:cs typeface="+mn-cs"/>
              </a:defRPr>
            </a:lvl8pPr>
            <a:lvl9pPr rtl="1" eaLnBrk="1" hangingPunct="1">
              <a:defRPr>
                <a:solidFill>
                  <a:schemeClr val="lt1"/>
                </a:solidFill>
                <a:latin typeface="+mn-lt"/>
                <a:ea typeface="+mn-ea"/>
                <a:cs typeface="+mn-cs"/>
              </a:defRPr>
            </a:lvl9pPr>
          </a:lstStyle>
          <a:p>
            <a:pPr algn="ctr" rtl="0"/>
            <a:r>
              <a:rPr lang="ar-IQ" sz="3200" b="1" dirty="0"/>
              <a:t>اسلوب تفريغ الازمة من مضمونها</a:t>
            </a:r>
            <a:endParaRPr lang="ar-IQ" sz="3600" dirty="0"/>
          </a:p>
        </p:txBody>
      </p:sp>
      <p:sp>
        <p:nvSpPr>
          <p:cNvPr id="9" name="Text Placeholder 6">
            <a:extLst>
              <a:ext uri="{FF2B5EF4-FFF2-40B4-BE49-F238E27FC236}">
                <a16:creationId xmlns:a16="http://schemas.microsoft.com/office/drawing/2014/main" xmlns="" id="{61BF744D-4984-401C-9472-944ACE24FDC7}"/>
              </a:ext>
            </a:extLst>
          </p:cNvPr>
          <p:cNvSpPr txBox="1">
            <a:spLocks/>
          </p:cNvSpPr>
          <p:nvPr/>
        </p:nvSpPr>
        <p:spPr>
          <a:xfrm>
            <a:off x="266480" y="2895600"/>
            <a:ext cx="5610064" cy="3479292"/>
          </a:xfrm>
          <a:prstGeom prst="rect">
            <a:avLst/>
          </a:prstGeom>
        </p:spPr>
        <p:txBody>
          <a:bodyPr vert="horz" lIns="91440" tIns="45720" rIns="91440" bIns="45720" rtlCol="0" anchor="ctr">
            <a:noAutofit/>
          </a:bodyPr>
          <a:lstStyle>
            <a:lvl1pPr marL="0" indent="0" algn="r" defTabSz="457200" rtl="1"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solidFill>
                <a:latin typeface="+mj-lt"/>
                <a:ea typeface="+mj-ea"/>
                <a:cs typeface="+mj-cs"/>
              </a:defRPr>
            </a:lvl1pPr>
            <a:lvl2pPr marL="457200" indent="0" algn="r" defTabSz="457200" rtl="1" eaLnBrk="1" latinLnBrk="0" hangingPunct="1">
              <a:spcBef>
                <a:spcPts val="1000"/>
              </a:spcBef>
              <a:spcAft>
                <a:spcPts val="0"/>
              </a:spcAft>
              <a:buClr>
                <a:schemeClr val="bg2">
                  <a:lumMod val="40000"/>
                  <a:lumOff val="60000"/>
                </a:schemeClr>
              </a:buClr>
              <a:buSzPct val="80000"/>
              <a:buFont typeface="Wingdings 3" charset="2"/>
              <a:buNone/>
              <a:defRPr sz="1200" b="0" i="0" kern="1200">
                <a:solidFill>
                  <a:schemeClr val="tx1"/>
                </a:solidFill>
                <a:latin typeface="+mj-lt"/>
                <a:ea typeface="+mj-ea"/>
                <a:cs typeface="+mj-cs"/>
              </a:defRPr>
            </a:lvl2pPr>
            <a:lvl3pPr marL="914400" indent="0" algn="r" defTabSz="457200" rtl="1" eaLnBrk="1" latinLnBrk="0" hangingPunct="1">
              <a:spcBef>
                <a:spcPts val="1000"/>
              </a:spcBef>
              <a:spcAft>
                <a:spcPts val="0"/>
              </a:spcAft>
              <a:buClr>
                <a:schemeClr val="bg2">
                  <a:lumMod val="40000"/>
                  <a:lumOff val="60000"/>
                </a:schemeClr>
              </a:buClr>
              <a:buSzPct val="80000"/>
              <a:buFont typeface="Wingdings 3" charset="2"/>
              <a:buNone/>
              <a:defRPr sz="1000" b="0" i="0" kern="1200">
                <a:solidFill>
                  <a:schemeClr val="tx1"/>
                </a:solidFill>
                <a:latin typeface="+mj-lt"/>
                <a:ea typeface="+mj-ea"/>
                <a:cs typeface="+mj-cs"/>
              </a:defRPr>
            </a:lvl3pPr>
            <a:lvl4pPr marL="1371600" indent="0" algn="r" defTabSz="457200" rtl="1" eaLnBrk="1" latinLnBrk="0" hangingPunct="1">
              <a:spcBef>
                <a:spcPts val="1000"/>
              </a:spcBef>
              <a:spcAft>
                <a:spcPts val="0"/>
              </a:spcAft>
              <a:buClr>
                <a:schemeClr val="bg2">
                  <a:lumMod val="40000"/>
                  <a:lumOff val="60000"/>
                </a:schemeClr>
              </a:buClr>
              <a:buSzPct val="80000"/>
              <a:buFont typeface="Wingdings 3" charset="2"/>
              <a:buNone/>
              <a:defRPr sz="900" b="0" i="0" kern="1200">
                <a:solidFill>
                  <a:schemeClr val="tx1"/>
                </a:solidFill>
                <a:latin typeface="+mj-lt"/>
                <a:ea typeface="+mj-ea"/>
                <a:cs typeface="+mj-cs"/>
              </a:defRPr>
            </a:lvl4pPr>
            <a:lvl5pPr marL="1828800" indent="0" algn="r" defTabSz="457200" rtl="1" eaLnBrk="1" latinLnBrk="0" hangingPunct="1">
              <a:spcBef>
                <a:spcPts val="1000"/>
              </a:spcBef>
              <a:spcAft>
                <a:spcPts val="0"/>
              </a:spcAft>
              <a:buClr>
                <a:schemeClr val="bg2">
                  <a:lumMod val="40000"/>
                  <a:lumOff val="60000"/>
                </a:schemeClr>
              </a:buClr>
              <a:buSzPct val="80000"/>
              <a:buFont typeface="Wingdings 3" charset="2"/>
              <a:buNone/>
              <a:defRPr sz="900" b="0" i="0" kern="1200">
                <a:solidFill>
                  <a:schemeClr val="tx1"/>
                </a:solidFill>
                <a:latin typeface="+mj-lt"/>
                <a:ea typeface="+mj-ea"/>
                <a:cs typeface="+mj-cs"/>
              </a:defRPr>
            </a:lvl5pPr>
            <a:lvl6pPr marL="2286000" indent="0" algn="r" defTabSz="457200" rtl="1" eaLnBrk="1" latinLnBrk="0" hangingPunct="1">
              <a:spcBef>
                <a:spcPts val="1000"/>
              </a:spcBef>
              <a:spcAft>
                <a:spcPts val="0"/>
              </a:spcAft>
              <a:buClr>
                <a:schemeClr val="bg2">
                  <a:lumMod val="40000"/>
                  <a:lumOff val="60000"/>
                </a:schemeClr>
              </a:buClr>
              <a:buSzPct val="80000"/>
              <a:buFont typeface="Wingdings 3" charset="2"/>
              <a:buNone/>
              <a:defRPr sz="900" b="0" i="0" kern="1200">
                <a:solidFill>
                  <a:schemeClr val="tx1"/>
                </a:solidFill>
                <a:latin typeface="+mj-lt"/>
                <a:ea typeface="+mj-ea"/>
                <a:cs typeface="+mj-cs"/>
              </a:defRPr>
            </a:lvl6pPr>
            <a:lvl7pPr marL="2743200" indent="0" algn="r" defTabSz="457200" rtl="1" eaLnBrk="1" latinLnBrk="0" hangingPunct="1">
              <a:spcBef>
                <a:spcPts val="1000"/>
              </a:spcBef>
              <a:spcAft>
                <a:spcPts val="0"/>
              </a:spcAft>
              <a:buClr>
                <a:schemeClr val="bg2">
                  <a:lumMod val="40000"/>
                  <a:lumOff val="60000"/>
                </a:schemeClr>
              </a:buClr>
              <a:buSzPct val="80000"/>
              <a:buFont typeface="Wingdings 3" charset="2"/>
              <a:buNone/>
              <a:defRPr sz="900" b="0" i="0" kern="1200">
                <a:solidFill>
                  <a:schemeClr val="tx1"/>
                </a:solidFill>
                <a:latin typeface="+mj-lt"/>
                <a:ea typeface="+mj-ea"/>
                <a:cs typeface="+mj-cs"/>
              </a:defRPr>
            </a:lvl7pPr>
            <a:lvl8pPr marL="3200400" indent="0" algn="r" defTabSz="457200" rtl="1" eaLnBrk="1" latinLnBrk="0" hangingPunct="1">
              <a:spcBef>
                <a:spcPts val="1000"/>
              </a:spcBef>
              <a:spcAft>
                <a:spcPts val="0"/>
              </a:spcAft>
              <a:buClr>
                <a:schemeClr val="bg2">
                  <a:lumMod val="40000"/>
                  <a:lumOff val="60000"/>
                </a:schemeClr>
              </a:buClr>
              <a:buSzPct val="80000"/>
              <a:buFont typeface="Wingdings 3" charset="2"/>
              <a:buNone/>
              <a:defRPr sz="900" b="0" i="0" kern="1200">
                <a:solidFill>
                  <a:schemeClr val="tx1"/>
                </a:solidFill>
                <a:latin typeface="+mj-lt"/>
                <a:ea typeface="+mj-ea"/>
                <a:cs typeface="+mj-cs"/>
              </a:defRPr>
            </a:lvl8pPr>
            <a:lvl9pPr marL="3657600" indent="0" algn="r" defTabSz="457200" rtl="1" eaLnBrk="1" latinLnBrk="0" hangingPunct="1">
              <a:spcBef>
                <a:spcPts val="1000"/>
              </a:spcBef>
              <a:spcAft>
                <a:spcPts val="0"/>
              </a:spcAft>
              <a:buClr>
                <a:schemeClr val="bg2">
                  <a:lumMod val="40000"/>
                  <a:lumOff val="60000"/>
                </a:schemeClr>
              </a:buClr>
              <a:buSzPct val="80000"/>
              <a:buFont typeface="Wingdings 3" charset="2"/>
              <a:buNone/>
              <a:defRPr sz="900" b="0" i="0" kern="1200">
                <a:solidFill>
                  <a:schemeClr val="tx1"/>
                </a:solidFill>
                <a:latin typeface="+mj-lt"/>
                <a:ea typeface="+mj-ea"/>
                <a:cs typeface="+mj-cs"/>
              </a:defRPr>
            </a:lvl9pPr>
          </a:lstStyle>
          <a:p>
            <a:pPr algn="justLow"/>
            <a:r>
              <a:rPr lang="ar-IQ" sz="2800" b="1" dirty="0"/>
              <a:t>الفكرة اساسية لهذا الاسلوب هي التعرف على المضمون الحقيقي للازمة ، والعمل بصورة ذكية على تفريغ الازمة من هذا المضمون ، بحيث لا يكون هناك اتفاق بين قوى الازمة على هذا المضمون ويحدث شقاق وخلاف بين هذه القوى قد يكون ادارياً او مالياً او اقتصادياً</a:t>
            </a:r>
            <a:endParaRPr lang="en-US" sz="2800" b="1" dirty="0"/>
          </a:p>
        </p:txBody>
      </p:sp>
    </p:spTree>
    <p:extLst>
      <p:ext uri="{BB962C8B-B14F-4D97-AF65-F5344CB8AC3E}">
        <p14:creationId xmlns:p14="http://schemas.microsoft.com/office/powerpoint/2010/main" val="188065625"/>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750"/>
                                        <p:tgtEl>
                                          <p:spTgt spid="5"/>
                                        </p:tgtEl>
                                      </p:cBhvr>
                                    </p:animEffect>
                                  </p:childTnLst>
                                </p:cTn>
                              </p:par>
                            </p:childTnLst>
                          </p:cTn>
                        </p:par>
                        <p:par>
                          <p:cTn id="8" fill="hold">
                            <p:stCondLst>
                              <p:cond delay="750"/>
                            </p:stCondLst>
                            <p:childTnLst>
                              <p:par>
                                <p:cTn id="9" presetID="1" presetClass="entr" presetSubtype="0" fill="hold" grpId="0" nodeType="afterEffect">
                                  <p:stCondLst>
                                    <p:cond delay="0"/>
                                  </p:stCondLst>
                                  <p:childTnLst>
                                    <p:set>
                                      <p:cBhvr>
                                        <p:cTn id="10" dur="1" fill="hold">
                                          <p:stCondLst>
                                            <p:cond delay="749"/>
                                          </p:stCondLst>
                                        </p:cTn>
                                        <p:tgtEl>
                                          <p:spTgt spid="7">
                                            <p:txEl>
                                              <p:pRg st="0" end="0"/>
                                            </p:txEl>
                                          </p:spTgt>
                                        </p:tgtEl>
                                        <p:attrNameLst>
                                          <p:attrName>style.visibility</p:attrName>
                                        </p:attrNameLst>
                                      </p:cBhvr>
                                      <p:to>
                                        <p:strVal val="visible"/>
                                      </p:to>
                                    </p:set>
                                  </p:childTnLst>
                                </p:cTn>
                              </p:par>
                            </p:childTnLst>
                          </p:cTn>
                        </p:par>
                        <p:par>
                          <p:cTn id="11" fill="hold">
                            <p:stCondLst>
                              <p:cond delay="1500"/>
                            </p:stCondLst>
                            <p:childTnLst>
                              <p:par>
                                <p:cTn id="12" presetID="1" presetClass="entr" presetSubtype="0" fill="hold" grpId="0" nodeType="afterEffect">
                                  <p:stCondLst>
                                    <p:cond delay="0"/>
                                  </p:stCondLst>
                                  <p:childTnLst>
                                    <p:set>
                                      <p:cBhvr>
                                        <p:cTn id="13" dur="1" fill="hold">
                                          <p:stCondLst>
                                            <p:cond delay="749"/>
                                          </p:stCondLst>
                                        </p:cTn>
                                        <p:tgtEl>
                                          <p:spTgt spid="7">
                                            <p:txEl>
                                              <p:pRg st="1" end="1"/>
                                            </p:txEl>
                                          </p:spTgt>
                                        </p:tgtEl>
                                        <p:attrNameLst>
                                          <p:attrName>style.visibility</p:attrName>
                                        </p:attrNameLst>
                                      </p:cBhvr>
                                      <p:to>
                                        <p:strVal val="visible"/>
                                      </p:to>
                                    </p:set>
                                  </p:childTnLst>
                                </p:cTn>
                              </p:par>
                            </p:childTnLst>
                          </p:cTn>
                        </p:par>
                        <p:par>
                          <p:cTn id="14" fill="hold">
                            <p:stCondLst>
                              <p:cond delay="2250"/>
                            </p:stCondLst>
                            <p:childTnLst>
                              <p:par>
                                <p:cTn id="15" presetID="21" presetClass="entr" presetSubtype="1"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heel(1)">
                                      <p:cBhvr>
                                        <p:cTn id="17" dur="750"/>
                                        <p:tgtEl>
                                          <p:spTgt spid="8"/>
                                        </p:tgtEl>
                                      </p:cBhvr>
                                    </p:animEffect>
                                  </p:childTnLst>
                                </p:cTn>
                              </p:par>
                            </p:childTnLst>
                          </p:cTn>
                        </p:par>
                        <p:par>
                          <p:cTn id="18" fill="hold">
                            <p:stCondLst>
                              <p:cond delay="3000"/>
                            </p:stCondLst>
                            <p:childTnLst>
                              <p:par>
                                <p:cTn id="19" presetID="1" presetClass="entr" presetSubtype="0" fill="hold" grpId="0" nodeType="afterEffect">
                                  <p:stCondLst>
                                    <p:cond delay="0"/>
                                  </p:stCondLst>
                                  <p:childTnLst>
                                    <p:set>
                                      <p:cBhvr>
                                        <p:cTn id="20" dur="1" fill="hold">
                                          <p:stCondLst>
                                            <p:cond delay="749"/>
                                          </p:stCondLst>
                                        </p:cTn>
                                        <p:tgtEl>
                                          <p:spTgt spid="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build="p"/>
      <p:bldP spid="8" grpId="0" animBg="1"/>
      <p:bldP spid="9"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BD6D821-DCB1-43E1-9E1E-AD1D20493FA6}"/>
              </a:ext>
            </a:extLst>
          </p:cNvPr>
          <p:cNvSpPr>
            <a:spLocks noGrp="1"/>
          </p:cNvSpPr>
          <p:nvPr>
            <p:ph type="title"/>
          </p:nvPr>
        </p:nvSpPr>
        <p:spPr>
          <a:xfrm>
            <a:off x="6835140" y="1447800"/>
            <a:ext cx="4190257" cy="14478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a:r>
              <a:rPr lang="ar-IQ" sz="3200" b="1" dirty="0"/>
              <a:t>اسلوب تفتيت الازمة</a:t>
            </a:r>
            <a:endParaRPr lang="ar-IQ" sz="3600" dirty="0"/>
          </a:p>
        </p:txBody>
      </p:sp>
      <p:sp>
        <p:nvSpPr>
          <p:cNvPr id="7" name="Text Placeholder 6">
            <a:extLst>
              <a:ext uri="{FF2B5EF4-FFF2-40B4-BE49-F238E27FC236}">
                <a16:creationId xmlns:a16="http://schemas.microsoft.com/office/drawing/2014/main" xmlns="" id="{A3C50DB7-8E3C-41C1-8434-6DBC570ECF73}"/>
              </a:ext>
            </a:extLst>
          </p:cNvPr>
          <p:cNvSpPr>
            <a:spLocks noGrp="1"/>
          </p:cNvSpPr>
          <p:nvPr>
            <p:ph type="body" sz="half" idx="2"/>
          </p:nvPr>
        </p:nvSpPr>
        <p:spPr>
          <a:xfrm>
            <a:off x="6185696" y="3154680"/>
            <a:ext cx="5610064" cy="3223260"/>
          </a:xfrm>
        </p:spPr>
        <p:txBody>
          <a:bodyPr anchor="ctr">
            <a:noAutofit/>
          </a:bodyPr>
          <a:lstStyle/>
          <a:p>
            <a:pPr algn="justLow"/>
            <a:r>
              <a:rPr lang="ar-IQ" sz="2800" b="1" dirty="0"/>
              <a:t>يستخدم مع الأزمات الضخمة الكبيرة التي تهدد المنظمة بأخطار كبيرة وشديدة ، لذلك فأن المنظمة تلجأ الى تجزئة الازمة وتفتيتها</a:t>
            </a:r>
            <a:endParaRPr lang="en-US" sz="4400" b="1" dirty="0"/>
          </a:p>
        </p:txBody>
      </p:sp>
      <p:sp>
        <p:nvSpPr>
          <p:cNvPr id="8" name="Title 4">
            <a:extLst>
              <a:ext uri="{FF2B5EF4-FFF2-40B4-BE49-F238E27FC236}">
                <a16:creationId xmlns:a16="http://schemas.microsoft.com/office/drawing/2014/main" xmlns="" id="{C72F01C0-6593-42B1-A41C-6A3A965187B4}"/>
              </a:ext>
            </a:extLst>
          </p:cNvPr>
          <p:cNvSpPr txBox="1">
            <a:spLocks/>
          </p:cNvSpPr>
          <p:nvPr/>
        </p:nvSpPr>
        <p:spPr>
          <a:xfrm>
            <a:off x="720008" y="1447800"/>
            <a:ext cx="4190257" cy="1447800"/>
          </a:xfrm>
          <a:prstGeom prst="rect">
            <a:avLst/>
          </a:prstGeom>
          <a:ln w="19050" cap="rnd" cmpd="sng" algn="ctr">
            <a:noFill/>
            <a:prstDash val="soli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algn="l" defTabSz="457200" rtl="1" eaLnBrk="1" latinLnBrk="0" hangingPunct="1">
              <a:spcBef>
                <a:spcPct val="0"/>
              </a:spcBef>
              <a:buNone/>
              <a:defRPr sz="2400" b="0" i="0" kern="1200">
                <a:solidFill>
                  <a:schemeClr val="lt1"/>
                </a:solidFill>
                <a:latin typeface="+mn-lt"/>
                <a:ea typeface="+mn-ea"/>
                <a:cs typeface="+mn-cs"/>
              </a:defRPr>
            </a:lvl1pPr>
            <a:lvl2pPr rtl="1" eaLnBrk="1" hangingPunct="1">
              <a:defRPr>
                <a:solidFill>
                  <a:schemeClr val="lt1"/>
                </a:solidFill>
                <a:latin typeface="+mn-lt"/>
                <a:ea typeface="+mn-ea"/>
                <a:cs typeface="+mn-cs"/>
              </a:defRPr>
            </a:lvl2pPr>
            <a:lvl3pPr rtl="1" eaLnBrk="1" hangingPunct="1">
              <a:defRPr>
                <a:solidFill>
                  <a:schemeClr val="lt1"/>
                </a:solidFill>
                <a:latin typeface="+mn-lt"/>
                <a:ea typeface="+mn-ea"/>
                <a:cs typeface="+mn-cs"/>
              </a:defRPr>
            </a:lvl3pPr>
            <a:lvl4pPr rtl="1" eaLnBrk="1" hangingPunct="1">
              <a:defRPr>
                <a:solidFill>
                  <a:schemeClr val="lt1"/>
                </a:solidFill>
                <a:latin typeface="+mn-lt"/>
                <a:ea typeface="+mn-ea"/>
                <a:cs typeface="+mn-cs"/>
              </a:defRPr>
            </a:lvl4pPr>
            <a:lvl5pPr rtl="1" eaLnBrk="1" hangingPunct="1">
              <a:defRPr>
                <a:solidFill>
                  <a:schemeClr val="lt1"/>
                </a:solidFill>
                <a:latin typeface="+mn-lt"/>
                <a:ea typeface="+mn-ea"/>
                <a:cs typeface="+mn-cs"/>
              </a:defRPr>
            </a:lvl5pPr>
            <a:lvl6pPr rtl="1" eaLnBrk="1" hangingPunct="1">
              <a:defRPr>
                <a:solidFill>
                  <a:schemeClr val="lt1"/>
                </a:solidFill>
                <a:latin typeface="+mn-lt"/>
                <a:ea typeface="+mn-ea"/>
                <a:cs typeface="+mn-cs"/>
              </a:defRPr>
            </a:lvl6pPr>
            <a:lvl7pPr rtl="1" eaLnBrk="1" hangingPunct="1">
              <a:defRPr>
                <a:solidFill>
                  <a:schemeClr val="lt1"/>
                </a:solidFill>
                <a:latin typeface="+mn-lt"/>
                <a:ea typeface="+mn-ea"/>
                <a:cs typeface="+mn-cs"/>
              </a:defRPr>
            </a:lvl7pPr>
            <a:lvl8pPr rtl="1" eaLnBrk="1" hangingPunct="1">
              <a:defRPr>
                <a:solidFill>
                  <a:schemeClr val="lt1"/>
                </a:solidFill>
                <a:latin typeface="+mn-lt"/>
                <a:ea typeface="+mn-ea"/>
                <a:cs typeface="+mn-cs"/>
              </a:defRPr>
            </a:lvl8pPr>
            <a:lvl9pPr rtl="1" eaLnBrk="1" hangingPunct="1">
              <a:defRPr>
                <a:solidFill>
                  <a:schemeClr val="lt1"/>
                </a:solidFill>
                <a:latin typeface="+mn-lt"/>
                <a:ea typeface="+mn-ea"/>
                <a:cs typeface="+mn-cs"/>
              </a:defRPr>
            </a:lvl9pPr>
          </a:lstStyle>
          <a:p>
            <a:pPr algn="ctr" rtl="0"/>
            <a:r>
              <a:rPr lang="ar-IQ" sz="3200" b="1" dirty="0"/>
              <a:t>اسلوب </a:t>
            </a:r>
            <a:r>
              <a:rPr lang="ar-IQ" sz="2800" b="1" dirty="0"/>
              <a:t>تدمير الأزمة ذاتيا وتفجيرها من الداخل </a:t>
            </a:r>
            <a:endParaRPr lang="ar-IQ" sz="3600" dirty="0"/>
          </a:p>
        </p:txBody>
      </p:sp>
      <p:sp>
        <p:nvSpPr>
          <p:cNvPr id="9" name="Text Placeholder 6">
            <a:extLst>
              <a:ext uri="{FF2B5EF4-FFF2-40B4-BE49-F238E27FC236}">
                <a16:creationId xmlns:a16="http://schemas.microsoft.com/office/drawing/2014/main" xmlns="" id="{61BF744D-4984-401C-9472-944ACE24FDC7}"/>
              </a:ext>
            </a:extLst>
          </p:cNvPr>
          <p:cNvSpPr txBox="1">
            <a:spLocks/>
          </p:cNvSpPr>
          <p:nvPr/>
        </p:nvSpPr>
        <p:spPr>
          <a:xfrm>
            <a:off x="266480" y="3151632"/>
            <a:ext cx="5610064" cy="3223260"/>
          </a:xfrm>
          <a:prstGeom prst="rect">
            <a:avLst/>
          </a:prstGeom>
        </p:spPr>
        <p:txBody>
          <a:bodyPr vert="horz" lIns="91440" tIns="45720" rIns="91440" bIns="45720" rtlCol="0" anchor="ctr">
            <a:noAutofit/>
          </a:bodyPr>
          <a:lstStyle>
            <a:lvl1pPr marL="0" indent="0" algn="r" defTabSz="457200" rtl="1"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solidFill>
                <a:latin typeface="+mj-lt"/>
                <a:ea typeface="+mj-ea"/>
                <a:cs typeface="+mj-cs"/>
              </a:defRPr>
            </a:lvl1pPr>
            <a:lvl2pPr marL="457200" indent="0" algn="r" defTabSz="457200" rtl="1" eaLnBrk="1" latinLnBrk="0" hangingPunct="1">
              <a:spcBef>
                <a:spcPts val="1000"/>
              </a:spcBef>
              <a:spcAft>
                <a:spcPts val="0"/>
              </a:spcAft>
              <a:buClr>
                <a:schemeClr val="bg2">
                  <a:lumMod val="40000"/>
                  <a:lumOff val="60000"/>
                </a:schemeClr>
              </a:buClr>
              <a:buSzPct val="80000"/>
              <a:buFont typeface="Wingdings 3" charset="2"/>
              <a:buNone/>
              <a:defRPr sz="1200" b="0" i="0" kern="1200">
                <a:solidFill>
                  <a:schemeClr val="tx1"/>
                </a:solidFill>
                <a:latin typeface="+mj-lt"/>
                <a:ea typeface="+mj-ea"/>
                <a:cs typeface="+mj-cs"/>
              </a:defRPr>
            </a:lvl2pPr>
            <a:lvl3pPr marL="914400" indent="0" algn="r" defTabSz="457200" rtl="1" eaLnBrk="1" latinLnBrk="0" hangingPunct="1">
              <a:spcBef>
                <a:spcPts val="1000"/>
              </a:spcBef>
              <a:spcAft>
                <a:spcPts val="0"/>
              </a:spcAft>
              <a:buClr>
                <a:schemeClr val="bg2">
                  <a:lumMod val="40000"/>
                  <a:lumOff val="60000"/>
                </a:schemeClr>
              </a:buClr>
              <a:buSzPct val="80000"/>
              <a:buFont typeface="Wingdings 3" charset="2"/>
              <a:buNone/>
              <a:defRPr sz="1000" b="0" i="0" kern="1200">
                <a:solidFill>
                  <a:schemeClr val="tx1"/>
                </a:solidFill>
                <a:latin typeface="+mj-lt"/>
                <a:ea typeface="+mj-ea"/>
                <a:cs typeface="+mj-cs"/>
              </a:defRPr>
            </a:lvl3pPr>
            <a:lvl4pPr marL="1371600" indent="0" algn="r" defTabSz="457200" rtl="1" eaLnBrk="1" latinLnBrk="0" hangingPunct="1">
              <a:spcBef>
                <a:spcPts val="1000"/>
              </a:spcBef>
              <a:spcAft>
                <a:spcPts val="0"/>
              </a:spcAft>
              <a:buClr>
                <a:schemeClr val="bg2">
                  <a:lumMod val="40000"/>
                  <a:lumOff val="60000"/>
                </a:schemeClr>
              </a:buClr>
              <a:buSzPct val="80000"/>
              <a:buFont typeface="Wingdings 3" charset="2"/>
              <a:buNone/>
              <a:defRPr sz="900" b="0" i="0" kern="1200">
                <a:solidFill>
                  <a:schemeClr val="tx1"/>
                </a:solidFill>
                <a:latin typeface="+mj-lt"/>
                <a:ea typeface="+mj-ea"/>
                <a:cs typeface="+mj-cs"/>
              </a:defRPr>
            </a:lvl4pPr>
            <a:lvl5pPr marL="1828800" indent="0" algn="r" defTabSz="457200" rtl="1" eaLnBrk="1" latinLnBrk="0" hangingPunct="1">
              <a:spcBef>
                <a:spcPts val="1000"/>
              </a:spcBef>
              <a:spcAft>
                <a:spcPts val="0"/>
              </a:spcAft>
              <a:buClr>
                <a:schemeClr val="bg2">
                  <a:lumMod val="40000"/>
                  <a:lumOff val="60000"/>
                </a:schemeClr>
              </a:buClr>
              <a:buSzPct val="80000"/>
              <a:buFont typeface="Wingdings 3" charset="2"/>
              <a:buNone/>
              <a:defRPr sz="900" b="0" i="0" kern="1200">
                <a:solidFill>
                  <a:schemeClr val="tx1"/>
                </a:solidFill>
                <a:latin typeface="+mj-lt"/>
                <a:ea typeface="+mj-ea"/>
                <a:cs typeface="+mj-cs"/>
              </a:defRPr>
            </a:lvl5pPr>
            <a:lvl6pPr marL="2286000" indent="0" algn="r" defTabSz="457200" rtl="1" eaLnBrk="1" latinLnBrk="0" hangingPunct="1">
              <a:spcBef>
                <a:spcPts val="1000"/>
              </a:spcBef>
              <a:spcAft>
                <a:spcPts val="0"/>
              </a:spcAft>
              <a:buClr>
                <a:schemeClr val="bg2">
                  <a:lumMod val="40000"/>
                  <a:lumOff val="60000"/>
                </a:schemeClr>
              </a:buClr>
              <a:buSzPct val="80000"/>
              <a:buFont typeface="Wingdings 3" charset="2"/>
              <a:buNone/>
              <a:defRPr sz="900" b="0" i="0" kern="1200">
                <a:solidFill>
                  <a:schemeClr val="tx1"/>
                </a:solidFill>
                <a:latin typeface="+mj-lt"/>
                <a:ea typeface="+mj-ea"/>
                <a:cs typeface="+mj-cs"/>
              </a:defRPr>
            </a:lvl6pPr>
            <a:lvl7pPr marL="2743200" indent="0" algn="r" defTabSz="457200" rtl="1" eaLnBrk="1" latinLnBrk="0" hangingPunct="1">
              <a:spcBef>
                <a:spcPts val="1000"/>
              </a:spcBef>
              <a:spcAft>
                <a:spcPts val="0"/>
              </a:spcAft>
              <a:buClr>
                <a:schemeClr val="bg2">
                  <a:lumMod val="40000"/>
                  <a:lumOff val="60000"/>
                </a:schemeClr>
              </a:buClr>
              <a:buSzPct val="80000"/>
              <a:buFont typeface="Wingdings 3" charset="2"/>
              <a:buNone/>
              <a:defRPr sz="900" b="0" i="0" kern="1200">
                <a:solidFill>
                  <a:schemeClr val="tx1"/>
                </a:solidFill>
                <a:latin typeface="+mj-lt"/>
                <a:ea typeface="+mj-ea"/>
                <a:cs typeface="+mj-cs"/>
              </a:defRPr>
            </a:lvl7pPr>
            <a:lvl8pPr marL="3200400" indent="0" algn="r" defTabSz="457200" rtl="1" eaLnBrk="1" latinLnBrk="0" hangingPunct="1">
              <a:spcBef>
                <a:spcPts val="1000"/>
              </a:spcBef>
              <a:spcAft>
                <a:spcPts val="0"/>
              </a:spcAft>
              <a:buClr>
                <a:schemeClr val="bg2">
                  <a:lumMod val="40000"/>
                  <a:lumOff val="60000"/>
                </a:schemeClr>
              </a:buClr>
              <a:buSzPct val="80000"/>
              <a:buFont typeface="Wingdings 3" charset="2"/>
              <a:buNone/>
              <a:defRPr sz="900" b="0" i="0" kern="1200">
                <a:solidFill>
                  <a:schemeClr val="tx1"/>
                </a:solidFill>
                <a:latin typeface="+mj-lt"/>
                <a:ea typeface="+mj-ea"/>
                <a:cs typeface="+mj-cs"/>
              </a:defRPr>
            </a:lvl8pPr>
            <a:lvl9pPr marL="3657600" indent="0" algn="r" defTabSz="457200" rtl="1" eaLnBrk="1" latinLnBrk="0" hangingPunct="1">
              <a:spcBef>
                <a:spcPts val="1000"/>
              </a:spcBef>
              <a:spcAft>
                <a:spcPts val="0"/>
              </a:spcAft>
              <a:buClr>
                <a:schemeClr val="bg2">
                  <a:lumMod val="40000"/>
                  <a:lumOff val="60000"/>
                </a:schemeClr>
              </a:buClr>
              <a:buSzPct val="80000"/>
              <a:buFont typeface="Wingdings 3" charset="2"/>
              <a:buNone/>
              <a:defRPr sz="900" b="0" i="0" kern="1200">
                <a:solidFill>
                  <a:schemeClr val="tx1"/>
                </a:solidFill>
                <a:latin typeface="+mj-lt"/>
                <a:ea typeface="+mj-ea"/>
                <a:cs typeface="+mj-cs"/>
              </a:defRPr>
            </a:lvl9pPr>
          </a:lstStyle>
          <a:p>
            <a:pPr algn="justLow"/>
            <a:r>
              <a:rPr lang="ar-IQ" sz="1800" b="1" dirty="0"/>
              <a:t>تلجأ إدارة المنظمة لهذا الأسلوب عندما يكون هو الخيار الوحيد ولا تكون الخيارات الأخرى قادرة على مواجهة الأزمة ، وايضاً للتعامل مع الازمات ذات الطبيعة الخطيرة وذات الاثار المدمرة ، وعندما لا تتوفر بيانات عن الازمة ويتم التعامل معها كما ياتي :</a:t>
            </a:r>
            <a:endParaRPr lang="en-US" sz="1800" b="1" dirty="0"/>
          </a:p>
          <a:p>
            <a:pPr lvl="0" algn="justLow"/>
            <a:r>
              <a:rPr lang="ar-IQ" sz="1800" b="1" dirty="0"/>
              <a:t>ضرب القوة المحورية للازمة من خلال ضرب الاطراف الضعيفة لاضعاف جوهرها.</a:t>
            </a:r>
            <a:endParaRPr lang="en-US" sz="1800" b="1" dirty="0"/>
          </a:p>
          <a:p>
            <a:pPr lvl="0" algn="justLow"/>
            <a:r>
              <a:rPr lang="ar-IQ" sz="1800" b="1" dirty="0"/>
              <a:t>استقطاب وجذب بعض العناصر القوية من بين قوى الازمة وايجاد حالة من الصراع والتناقض بين هذه العناصر .</a:t>
            </a:r>
            <a:endParaRPr lang="en-US" sz="1800" b="1" dirty="0"/>
          </a:p>
          <a:p>
            <a:pPr lvl="0" algn="justLow"/>
            <a:r>
              <a:rPr lang="ar-IQ" sz="1800" b="1" dirty="0"/>
              <a:t>عزل واقصاء قيادة قوى الازمة من خلال افقادها مصداقيتها ونزاهتها.</a:t>
            </a:r>
            <a:endParaRPr lang="en-US" sz="1800" b="1" dirty="0"/>
          </a:p>
          <a:p>
            <a:pPr lvl="0" algn="justLow"/>
            <a:r>
              <a:rPr lang="ar-IQ" sz="1800" b="1" dirty="0"/>
              <a:t>زرع وتجنيد عناصر موالية لادارة المنظمة بين قوى الازمة ودعمها لتصل الى قيادة قوى الازمة </a:t>
            </a:r>
            <a:endParaRPr lang="en-US" sz="1800" b="1" dirty="0"/>
          </a:p>
        </p:txBody>
      </p:sp>
    </p:spTree>
    <p:extLst>
      <p:ext uri="{BB962C8B-B14F-4D97-AF65-F5344CB8AC3E}">
        <p14:creationId xmlns:p14="http://schemas.microsoft.com/office/powerpoint/2010/main" val="1278020182"/>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750"/>
                                        <p:tgtEl>
                                          <p:spTgt spid="5"/>
                                        </p:tgtEl>
                                      </p:cBhvr>
                                    </p:animEffect>
                                  </p:childTnLst>
                                </p:cTn>
                              </p:par>
                            </p:childTnLst>
                          </p:cTn>
                        </p:par>
                        <p:par>
                          <p:cTn id="8" fill="hold">
                            <p:stCondLst>
                              <p:cond delay="750"/>
                            </p:stCondLst>
                            <p:childTnLst>
                              <p:par>
                                <p:cTn id="9" presetID="1" presetClass="entr" presetSubtype="0" fill="hold" grpId="0" nodeType="afterEffect">
                                  <p:stCondLst>
                                    <p:cond delay="0"/>
                                  </p:stCondLst>
                                  <p:childTnLst>
                                    <p:set>
                                      <p:cBhvr>
                                        <p:cTn id="10" dur="1" fill="hold">
                                          <p:stCondLst>
                                            <p:cond delay="749"/>
                                          </p:stCondLst>
                                        </p:cTn>
                                        <p:tgtEl>
                                          <p:spTgt spid="7">
                                            <p:txEl>
                                              <p:pRg st="0" end="0"/>
                                            </p:txEl>
                                          </p:spTgt>
                                        </p:tgtEl>
                                        <p:attrNameLst>
                                          <p:attrName>style.visibility</p:attrName>
                                        </p:attrNameLst>
                                      </p:cBhvr>
                                      <p:to>
                                        <p:strVal val="visible"/>
                                      </p:to>
                                    </p:set>
                                  </p:childTnLst>
                                </p:cTn>
                              </p:par>
                            </p:childTnLst>
                          </p:cTn>
                        </p:par>
                        <p:par>
                          <p:cTn id="11" fill="hold">
                            <p:stCondLst>
                              <p:cond delay="1500"/>
                            </p:stCondLst>
                            <p:childTnLst>
                              <p:par>
                                <p:cTn id="12" presetID="21" presetClass="entr" presetSubtype="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wheel(1)">
                                      <p:cBhvr>
                                        <p:cTn id="14" dur="750"/>
                                        <p:tgtEl>
                                          <p:spTgt spid="8"/>
                                        </p:tgtEl>
                                      </p:cBhvr>
                                    </p:animEffect>
                                  </p:childTnLst>
                                </p:cTn>
                              </p:par>
                            </p:childTnLst>
                          </p:cTn>
                        </p:par>
                        <p:par>
                          <p:cTn id="15" fill="hold">
                            <p:stCondLst>
                              <p:cond delay="2250"/>
                            </p:stCondLst>
                            <p:childTnLst>
                              <p:par>
                                <p:cTn id="16" presetID="1" presetClass="entr" presetSubtype="0" fill="hold" grpId="0" nodeType="afterEffect">
                                  <p:stCondLst>
                                    <p:cond delay="0"/>
                                  </p:stCondLst>
                                  <p:childTnLst>
                                    <p:set>
                                      <p:cBhvr>
                                        <p:cTn id="17" dur="1" fill="hold">
                                          <p:stCondLst>
                                            <p:cond delay="749"/>
                                          </p:stCondLst>
                                        </p:cTn>
                                        <p:tgtEl>
                                          <p:spTgt spid="9">
                                            <p:txEl>
                                              <p:pRg st="0" end="0"/>
                                            </p:txEl>
                                          </p:spTgt>
                                        </p:tgtEl>
                                        <p:attrNameLst>
                                          <p:attrName>style.visibility</p:attrName>
                                        </p:attrNameLst>
                                      </p:cBhvr>
                                      <p:to>
                                        <p:strVal val="visible"/>
                                      </p:to>
                                    </p:set>
                                  </p:childTnLst>
                                </p:cTn>
                              </p:par>
                            </p:childTnLst>
                          </p:cTn>
                        </p:par>
                        <p:par>
                          <p:cTn id="18" fill="hold">
                            <p:stCondLst>
                              <p:cond delay="3000"/>
                            </p:stCondLst>
                            <p:childTnLst>
                              <p:par>
                                <p:cTn id="19" presetID="1" presetClass="entr" presetSubtype="0" fill="hold" grpId="0" nodeType="afterEffect">
                                  <p:stCondLst>
                                    <p:cond delay="0"/>
                                  </p:stCondLst>
                                  <p:childTnLst>
                                    <p:set>
                                      <p:cBhvr>
                                        <p:cTn id="20" dur="1" fill="hold">
                                          <p:stCondLst>
                                            <p:cond delay="749"/>
                                          </p:stCondLst>
                                        </p:cTn>
                                        <p:tgtEl>
                                          <p:spTgt spid="9">
                                            <p:txEl>
                                              <p:pRg st="1" end="1"/>
                                            </p:txEl>
                                          </p:spTgt>
                                        </p:tgtEl>
                                        <p:attrNameLst>
                                          <p:attrName>style.visibility</p:attrName>
                                        </p:attrNameLst>
                                      </p:cBhvr>
                                      <p:to>
                                        <p:strVal val="visible"/>
                                      </p:to>
                                    </p:set>
                                  </p:childTnLst>
                                </p:cTn>
                              </p:par>
                            </p:childTnLst>
                          </p:cTn>
                        </p:par>
                        <p:par>
                          <p:cTn id="21" fill="hold">
                            <p:stCondLst>
                              <p:cond delay="3750"/>
                            </p:stCondLst>
                            <p:childTnLst>
                              <p:par>
                                <p:cTn id="22" presetID="1" presetClass="entr" presetSubtype="0" fill="hold" grpId="0" nodeType="afterEffect">
                                  <p:stCondLst>
                                    <p:cond delay="0"/>
                                  </p:stCondLst>
                                  <p:childTnLst>
                                    <p:set>
                                      <p:cBhvr>
                                        <p:cTn id="23" dur="1" fill="hold">
                                          <p:stCondLst>
                                            <p:cond delay="749"/>
                                          </p:stCondLst>
                                        </p:cTn>
                                        <p:tgtEl>
                                          <p:spTgt spid="9">
                                            <p:txEl>
                                              <p:pRg st="2" end="2"/>
                                            </p:txEl>
                                          </p:spTgt>
                                        </p:tgtEl>
                                        <p:attrNameLst>
                                          <p:attrName>style.visibility</p:attrName>
                                        </p:attrNameLst>
                                      </p:cBhvr>
                                      <p:to>
                                        <p:strVal val="visible"/>
                                      </p:to>
                                    </p:set>
                                  </p:childTnLst>
                                </p:cTn>
                              </p:par>
                            </p:childTnLst>
                          </p:cTn>
                        </p:par>
                        <p:par>
                          <p:cTn id="24" fill="hold">
                            <p:stCondLst>
                              <p:cond delay="4500"/>
                            </p:stCondLst>
                            <p:childTnLst>
                              <p:par>
                                <p:cTn id="25" presetID="1" presetClass="entr" presetSubtype="0" fill="hold" grpId="0" nodeType="afterEffect">
                                  <p:stCondLst>
                                    <p:cond delay="0"/>
                                  </p:stCondLst>
                                  <p:childTnLst>
                                    <p:set>
                                      <p:cBhvr>
                                        <p:cTn id="26" dur="1" fill="hold">
                                          <p:stCondLst>
                                            <p:cond delay="749"/>
                                          </p:stCondLst>
                                        </p:cTn>
                                        <p:tgtEl>
                                          <p:spTgt spid="9">
                                            <p:txEl>
                                              <p:pRg st="3" end="3"/>
                                            </p:txEl>
                                          </p:spTgt>
                                        </p:tgtEl>
                                        <p:attrNameLst>
                                          <p:attrName>style.visibility</p:attrName>
                                        </p:attrNameLst>
                                      </p:cBhvr>
                                      <p:to>
                                        <p:strVal val="visible"/>
                                      </p:to>
                                    </p:set>
                                  </p:childTnLst>
                                </p:cTn>
                              </p:par>
                            </p:childTnLst>
                          </p:cTn>
                        </p:par>
                        <p:par>
                          <p:cTn id="27" fill="hold">
                            <p:stCondLst>
                              <p:cond delay="5250"/>
                            </p:stCondLst>
                            <p:childTnLst>
                              <p:par>
                                <p:cTn id="28" presetID="1" presetClass="entr" presetSubtype="0" fill="hold" grpId="0" nodeType="afterEffect">
                                  <p:stCondLst>
                                    <p:cond delay="0"/>
                                  </p:stCondLst>
                                  <p:childTnLst>
                                    <p:set>
                                      <p:cBhvr>
                                        <p:cTn id="29" dur="1" fill="hold">
                                          <p:stCondLst>
                                            <p:cond delay="749"/>
                                          </p:stCondLst>
                                        </p:cTn>
                                        <p:tgtEl>
                                          <p:spTgt spid="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build="p"/>
      <p:bldP spid="8" grpId="0" animBg="1"/>
      <p:bldP spid="9"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BD6D821-DCB1-43E1-9E1E-AD1D20493FA6}"/>
              </a:ext>
            </a:extLst>
          </p:cNvPr>
          <p:cNvSpPr>
            <a:spLocks noGrp="1"/>
          </p:cNvSpPr>
          <p:nvPr>
            <p:ph type="title"/>
          </p:nvPr>
        </p:nvSpPr>
        <p:spPr>
          <a:xfrm>
            <a:off x="6835140" y="1447800"/>
            <a:ext cx="4190257" cy="14478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a:r>
              <a:rPr lang="ar-IQ" sz="3200" b="1" dirty="0"/>
              <a:t>اسلوب الوفرة الوهمية</a:t>
            </a:r>
            <a:endParaRPr lang="ar-IQ" sz="3600" dirty="0"/>
          </a:p>
        </p:txBody>
      </p:sp>
      <p:sp>
        <p:nvSpPr>
          <p:cNvPr id="7" name="Text Placeholder 6">
            <a:extLst>
              <a:ext uri="{FF2B5EF4-FFF2-40B4-BE49-F238E27FC236}">
                <a16:creationId xmlns:a16="http://schemas.microsoft.com/office/drawing/2014/main" xmlns="" id="{A3C50DB7-8E3C-41C1-8434-6DBC570ECF73}"/>
              </a:ext>
            </a:extLst>
          </p:cNvPr>
          <p:cNvSpPr>
            <a:spLocks noGrp="1"/>
          </p:cNvSpPr>
          <p:nvPr>
            <p:ph type="body" sz="half" idx="2"/>
          </p:nvPr>
        </p:nvSpPr>
        <p:spPr>
          <a:xfrm>
            <a:off x="6185696" y="3154680"/>
            <a:ext cx="5610064" cy="3223260"/>
          </a:xfrm>
        </p:spPr>
        <p:txBody>
          <a:bodyPr anchor="ctr">
            <a:noAutofit/>
          </a:bodyPr>
          <a:lstStyle/>
          <a:p>
            <a:pPr algn="justLow"/>
            <a:r>
              <a:rPr lang="ar-IQ" sz="2400" b="1" dirty="0"/>
              <a:t>إستخدامه في ظل الأزمات العنيفة والسريعة والتي يصاحبها عوامل نفسية حادة على المجتمع المحيط بالأزمة واهم هذه الازمات هي التي تتعلق بالتراجع الحاد في مستويات السيولة المتوفرة في المنظمة ، وخلاصة هذا الاسلوب هو إيهام أصحاب المصالح المختلفين بأن المنظمة تمتلك وفرة إحتياطية من الموارد المالية ولاداعي للخوف والقلق وان ما تقوله المنظمة هو مجرد شائعات</a:t>
            </a:r>
            <a:endParaRPr lang="en-US" sz="6600" b="1" dirty="0"/>
          </a:p>
        </p:txBody>
      </p:sp>
      <p:sp>
        <p:nvSpPr>
          <p:cNvPr id="8" name="Title 4">
            <a:extLst>
              <a:ext uri="{FF2B5EF4-FFF2-40B4-BE49-F238E27FC236}">
                <a16:creationId xmlns:a16="http://schemas.microsoft.com/office/drawing/2014/main" xmlns="" id="{C72F01C0-6593-42B1-A41C-6A3A965187B4}"/>
              </a:ext>
            </a:extLst>
          </p:cNvPr>
          <p:cNvSpPr txBox="1">
            <a:spLocks/>
          </p:cNvSpPr>
          <p:nvPr/>
        </p:nvSpPr>
        <p:spPr>
          <a:xfrm>
            <a:off x="720008" y="1447800"/>
            <a:ext cx="4190257" cy="1447800"/>
          </a:xfrm>
          <a:prstGeom prst="rect">
            <a:avLst/>
          </a:prstGeom>
          <a:ln w="19050" cap="rnd" cmpd="sng" algn="ctr">
            <a:noFill/>
            <a:prstDash val="soli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algn="l" defTabSz="457200" rtl="1" eaLnBrk="1" latinLnBrk="0" hangingPunct="1">
              <a:spcBef>
                <a:spcPct val="0"/>
              </a:spcBef>
              <a:buNone/>
              <a:defRPr sz="2400" b="0" i="0" kern="1200">
                <a:solidFill>
                  <a:schemeClr val="lt1"/>
                </a:solidFill>
                <a:latin typeface="+mn-lt"/>
                <a:ea typeface="+mn-ea"/>
                <a:cs typeface="+mn-cs"/>
              </a:defRPr>
            </a:lvl1pPr>
            <a:lvl2pPr rtl="1" eaLnBrk="1" hangingPunct="1">
              <a:defRPr>
                <a:solidFill>
                  <a:schemeClr val="lt1"/>
                </a:solidFill>
                <a:latin typeface="+mn-lt"/>
                <a:ea typeface="+mn-ea"/>
                <a:cs typeface="+mn-cs"/>
              </a:defRPr>
            </a:lvl2pPr>
            <a:lvl3pPr rtl="1" eaLnBrk="1" hangingPunct="1">
              <a:defRPr>
                <a:solidFill>
                  <a:schemeClr val="lt1"/>
                </a:solidFill>
                <a:latin typeface="+mn-lt"/>
                <a:ea typeface="+mn-ea"/>
                <a:cs typeface="+mn-cs"/>
              </a:defRPr>
            </a:lvl3pPr>
            <a:lvl4pPr rtl="1" eaLnBrk="1" hangingPunct="1">
              <a:defRPr>
                <a:solidFill>
                  <a:schemeClr val="lt1"/>
                </a:solidFill>
                <a:latin typeface="+mn-lt"/>
                <a:ea typeface="+mn-ea"/>
                <a:cs typeface="+mn-cs"/>
              </a:defRPr>
            </a:lvl4pPr>
            <a:lvl5pPr rtl="1" eaLnBrk="1" hangingPunct="1">
              <a:defRPr>
                <a:solidFill>
                  <a:schemeClr val="lt1"/>
                </a:solidFill>
                <a:latin typeface="+mn-lt"/>
                <a:ea typeface="+mn-ea"/>
                <a:cs typeface="+mn-cs"/>
              </a:defRPr>
            </a:lvl5pPr>
            <a:lvl6pPr rtl="1" eaLnBrk="1" hangingPunct="1">
              <a:defRPr>
                <a:solidFill>
                  <a:schemeClr val="lt1"/>
                </a:solidFill>
                <a:latin typeface="+mn-lt"/>
                <a:ea typeface="+mn-ea"/>
                <a:cs typeface="+mn-cs"/>
              </a:defRPr>
            </a:lvl6pPr>
            <a:lvl7pPr rtl="1" eaLnBrk="1" hangingPunct="1">
              <a:defRPr>
                <a:solidFill>
                  <a:schemeClr val="lt1"/>
                </a:solidFill>
                <a:latin typeface="+mn-lt"/>
                <a:ea typeface="+mn-ea"/>
                <a:cs typeface="+mn-cs"/>
              </a:defRPr>
            </a:lvl7pPr>
            <a:lvl8pPr rtl="1" eaLnBrk="1" hangingPunct="1">
              <a:defRPr>
                <a:solidFill>
                  <a:schemeClr val="lt1"/>
                </a:solidFill>
                <a:latin typeface="+mn-lt"/>
                <a:ea typeface="+mn-ea"/>
                <a:cs typeface="+mn-cs"/>
              </a:defRPr>
            </a:lvl8pPr>
            <a:lvl9pPr rtl="1" eaLnBrk="1" hangingPunct="1">
              <a:defRPr>
                <a:solidFill>
                  <a:schemeClr val="lt1"/>
                </a:solidFill>
                <a:latin typeface="+mn-lt"/>
                <a:ea typeface="+mn-ea"/>
                <a:cs typeface="+mn-cs"/>
              </a:defRPr>
            </a:lvl9pPr>
          </a:lstStyle>
          <a:p>
            <a:pPr algn="ctr" rtl="0"/>
            <a:r>
              <a:rPr lang="ar-IQ" sz="3200" b="1" dirty="0"/>
              <a:t>اسلوب </a:t>
            </a:r>
            <a:r>
              <a:rPr lang="ar-IQ" sz="2800" b="1" dirty="0"/>
              <a:t>ركوب الأزمة وتحويل مسارها</a:t>
            </a:r>
            <a:endParaRPr lang="ar-IQ" sz="3600" dirty="0"/>
          </a:p>
        </p:txBody>
      </p:sp>
      <p:sp>
        <p:nvSpPr>
          <p:cNvPr id="9" name="Text Placeholder 6">
            <a:extLst>
              <a:ext uri="{FF2B5EF4-FFF2-40B4-BE49-F238E27FC236}">
                <a16:creationId xmlns:a16="http://schemas.microsoft.com/office/drawing/2014/main" xmlns="" id="{61BF744D-4984-401C-9472-944ACE24FDC7}"/>
              </a:ext>
            </a:extLst>
          </p:cNvPr>
          <p:cNvSpPr txBox="1">
            <a:spLocks/>
          </p:cNvSpPr>
          <p:nvPr/>
        </p:nvSpPr>
        <p:spPr>
          <a:xfrm>
            <a:off x="266480" y="3151632"/>
            <a:ext cx="5610064" cy="3223260"/>
          </a:xfrm>
          <a:prstGeom prst="rect">
            <a:avLst/>
          </a:prstGeom>
        </p:spPr>
        <p:txBody>
          <a:bodyPr vert="horz" lIns="91440" tIns="45720" rIns="91440" bIns="45720" rtlCol="0" anchor="ctr">
            <a:noAutofit/>
          </a:bodyPr>
          <a:lstStyle>
            <a:lvl1pPr marL="0" indent="0" algn="r" defTabSz="457200" rtl="1"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solidFill>
                <a:latin typeface="+mj-lt"/>
                <a:ea typeface="+mj-ea"/>
                <a:cs typeface="+mj-cs"/>
              </a:defRPr>
            </a:lvl1pPr>
            <a:lvl2pPr marL="457200" indent="0" algn="r" defTabSz="457200" rtl="1" eaLnBrk="1" latinLnBrk="0" hangingPunct="1">
              <a:spcBef>
                <a:spcPts val="1000"/>
              </a:spcBef>
              <a:spcAft>
                <a:spcPts val="0"/>
              </a:spcAft>
              <a:buClr>
                <a:schemeClr val="bg2">
                  <a:lumMod val="40000"/>
                  <a:lumOff val="60000"/>
                </a:schemeClr>
              </a:buClr>
              <a:buSzPct val="80000"/>
              <a:buFont typeface="Wingdings 3" charset="2"/>
              <a:buNone/>
              <a:defRPr sz="1200" b="0" i="0" kern="1200">
                <a:solidFill>
                  <a:schemeClr val="tx1"/>
                </a:solidFill>
                <a:latin typeface="+mj-lt"/>
                <a:ea typeface="+mj-ea"/>
                <a:cs typeface="+mj-cs"/>
              </a:defRPr>
            </a:lvl2pPr>
            <a:lvl3pPr marL="914400" indent="0" algn="r" defTabSz="457200" rtl="1" eaLnBrk="1" latinLnBrk="0" hangingPunct="1">
              <a:spcBef>
                <a:spcPts val="1000"/>
              </a:spcBef>
              <a:spcAft>
                <a:spcPts val="0"/>
              </a:spcAft>
              <a:buClr>
                <a:schemeClr val="bg2">
                  <a:lumMod val="40000"/>
                  <a:lumOff val="60000"/>
                </a:schemeClr>
              </a:buClr>
              <a:buSzPct val="80000"/>
              <a:buFont typeface="Wingdings 3" charset="2"/>
              <a:buNone/>
              <a:defRPr sz="1000" b="0" i="0" kern="1200">
                <a:solidFill>
                  <a:schemeClr val="tx1"/>
                </a:solidFill>
                <a:latin typeface="+mj-lt"/>
                <a:ea typeface="+mj-ea"/>
                <a:cs typeface="+mj-cs"/>
              </a:defRPr>
            </a:lvl3pPr>
            <a:lvl4pPr marL="1371600" indent="0" algn="r" defTabSz="457200" rtl="1" eaLnBrk="1" latinLnBrk="0" hangingPunct="1">
              <a:spcBef>
                <a:spcPts val="1000"/>
              </a:spcBef>
              <a:spcAft>
                <a:spcPts val="0"/>
              </a:spcAft>
              <a:buClr>
                <a:schemeClr val="bg2">
                  <a:lumMod val="40000"/>
                  <a:lumOff val="60000"/>
                </a:schemeClr>
              </a:buClr>
              <a:buSzPct val="80000"/>
              <a:buFont typeface="Wingdings 3" charset="2"/>
              <a:buNone/>
              <a:defRPr sz="900" b="0" i="0" kern="1200">
                <a:solidFill>
                  <a:schemeClr val="tx1"/>
                </a:solidFill>
                <a:latin typeface="+mj-lt"/>
                <a:ea typeface="+mj-ea"/>
                <a:cs typeface="+mj-cs"/>
              </a:defRPr>
            </a:lvl4pPr>
            <a:lvl5pPr marL="1828800" indent="0" algn="r" defTabSz="457200" rtl="1" eaLnBrk="1" latinLnBrk="0" hangingPunct="1">
              <a:spcBef>
                <a:spcPts val="1000"/>
              </a:spcBef>
              <a:spcAft>
                <a:spcPts val="0"/>
              </a:spcAft>
              <a:buClr>
                <a:schemeClr val="bg2">
                  <a:lumMod val="40000"/>
                  <a:lumOff val="60000"/>
                </a:schemeClr>
              </a:buClr>
              <a:buSzPct val="80000"/>
              <a:buFont typeface="Wingdings 3" charset="2"/>
              <a:buNone/>
              <a:defRPr sz="900" b="0" i="0" kern="1200">
                <a:solidFill>
                  <a:schemeClr val="tx1"/>
                </a:solidFill>
                <a:latin typeface="+mj-lt"/>
                <a:ea typeface="+mj-ea"/>
                <a:cs typeface="+mj-cs"/>
              </a:defRPr>
            </a:lvl5pPr>
            <a:lvl6pPr marL="2286000" indent="0" algn="r" defTabSz="457200" rtl="1" eaLnBrk="1" latinLnBrk="0" hangingPunct="1">
              <a:spcBef>
                <a:spcPts val="1000"/>
              </a:spcBef>
              <a:spcAft>
                <a:spcPts val="0"/>
              </a:spcAft>
              <a:buClr>
                <a:schemeClr val="bg2">
                  <a:lumMod val="40000"/>
                  <a:lumOff val="60000"/>
                </a:schemeClr>
              </a:buClr>
              <a:buSzPct val="80000"/>
              <a:buFont typeface="Wingdings 3" charset="2"/>
              <a:buNone/>
              <a:defRPr sz="900" b="0" i="0" kern="1200">
                <a:solidFill>
                  <a:schemeClr val="tx1"/>
                </a:solidFill>
                <a:latin typeface="+mj-lt"/>
                <a:ea typeface="+mj-ea"/>
                <a:cs typeface="+mj-cs"/>
              </a:defRPr>
            </a:lvl6pPr>
            <a:lvl7pPr marL="2743200" indent="0" algn="r" defTabSz="457200" rtl="1" eaLnBrk="1" latinLnBrk="0" hangingPunct="1">
              <a:spcBef>
                <a:spcPts val="1000"/>
              </a:spcBef>
              <a:spcAft>
                <a:spcPts val="0"/>
              </a:spcAft>
              <a:buClr>
                <a:schemeClr val="bg2">
                  <a:lumMod val="40000"/>
                  <a:lumOff val="60000"/>
                </a:schemeClr>
              </a:buClr>
              <a:buSzPct val="80000"/>
              <a:buFont typeface="Wingdings 3" charset="2"/>
              <a:buNone/>
              <a:defRPr sz="900" b="0" i="0" kern="1200">
                <a:solidFill>
                  <a:schemeClr val="tx1"/>
                </a:solidFill>
                <a:latin typeface="+mj-lt"/>
                <a:ea typeface="+mj-ea"/>
                <a:cs typeface="+mj-cs"/>
              </a:defRPr>
            </a:lvl7pPr>
            <a:lvl8pPr marL="3200400" indent="0" algn="r" defTabSz="457200" rtl="1" eaLnBrk="1" latinLnBrk="0" hangingPunct="1">
              <a:spcBef>
                <a:spcPts val="1000"/>
              </a:spcBef>
              <a:spcAft>
                <a:spcPts val="0"/>
              </a:spcAft>
              <a:buClr>
                <a:schemeClr val="bg2">
                  <a:lumMod val="40000"/>
                  <a:lumOff val="60000"/>
                </a:schemeClr>
              </a:buClr>
              <a:buSzPct val="80000"/>
              <a:buFont typeface="Wingdings 3" charset="2"/>
              <a:buNone/>
              <a:defRPr sz="900" b="0" i="0" kern="1200">
                <a:solidFill>
                  <a:schemeClr val="tx1"/>
                </a:solidFill>
                <a:latin typeface="+mj-lt"/>
                <a:ea typeface="+mj-ea"/>
                <a:cs typeface="+mj-cs"/>
              </a:defRPr>
            </a:lvl8pPr>
            <a:lvl9pPr marL="3657600" indent="0" algn="r" defTabSz="457200" rtl="1" eaLnBrk="1" latinLnBrk="0" hangingPunct="1">
              <a:spcBef>
                <a:spcPts val="1000"/>
              </a:spcBef>
              <a:spcAft>
                <a:spcPts val="0"/>
              </a:spcAft>
              <a:buClr>
                <a:schemeClr val="bg2">
                  <a:lumMod val="40000"/>
                  <a:lumOff val="60000"/>
                </a:schemeClr>
              </a:buClr>
              <a:buSzPct val="80000"/>
              <a:buFont typeface="Wingdings 3" charset="2"/>
              <a:buNone/>
              <a:defRPr sz="900" b="0" i="0" kern="1200">
                <a:solidFill>
                  <a:schemeClr val="tx1"/>
                </a:solidFill>
                <a:latin typeface="+mj-lt"/>
                <a:ea typeface="+mj-ea"/>
                <a:cs typeface="+mj-cs"/>
              </a:defRPr>
            </a:lvl9pPr>
          </a:lstStyle>
          <a:p>
            <a:pPr algn="justLow"/>
            <a:r>
              <a:rPr lang="ar-IQ" sz="2400" b="1" dirty="0"/>
              <a:t>تستخدمه إدارة المنظمات مع الأزمات القوية والعنيفة من ركوب الأزمة لحين بدء تراجعها وتلاشيها ، ويتطلب تنفيذ هذا الاسلوب استيعاب الادارة لنتائج الازمة والرضوخ مؤقتاً ونسبياً لهذه النتائج ، والاعتراف باسباب هذه الازمة والعمل بكل السبل من اجل التغلب على هذه الاسباب .</a:t>
            </a:r>
            <a:endParaRPr lang="en-US" sz="2400" b="1" dirty="0"/>
          </a:p>
        </p:txBody>
      </p:sp>
    </p:spTree>
    <p:extLst>
      <p:ext uri="{BB962C8B-B14F-4D97-AF65-F5344CB8AC3E}">
        <p14:creationId xmlns:p14="http://schemas.microsoft.com/office/powerpoint/2010/main" val="1633216699"/>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750"/>
                                        <p:tgtEl>
                                          <p:spTgt spid="5"/>
                                        </p:tgtEl>
                                      </p:cBhvr>
                                    </p:animEffect>
                                  </p:childTnLst>
                                </p:cTn>
                              </p:par>
                            </p:childTnLst>
                          </p:cTn>
                        </p:par>
                        <p:par>
                          <p:cTn id="8" fill="hold">
                            <p:stCondLst>
                              <p:cond delay="750"/>
                            </p:stCondLst>
                            <p:childTnLst>
                              <p:par>
                                <p:cTn id="9" presetID="1" presetClass="entr" presetSubtype="0" fill="hold" grpId="0" nodeType="afterEffect">
                                  <p:stCondLst>
                                    <p:cond delay="0"/>
                                  </p:stCondLst>
                                  <p:childTnLst>
                                    <p:set>
                                      <p:cBhvr>
                                        <p:cTn id="10" dur="1" fill="hold">
                                          <p:stCondLst>
                                            <p:cond delay="749"/>
                                          </p:stCondLst>
                                        </p:cTn>
                                        <p:tgtEl>
                                          <p:spTgt spid="7">
                                            <p:txEl>
                                              <p:pRg st="0" end="0"/>
                                            </p:txEl>
                                          </p:spTgt>
                                        </p:tgtEl>
                                        <p:attrNameLst>
                                          <p:attrName>style.visibility</p:attrName>
                                        </p:attrNameLst>
                                      </p:cBhvr>
                                      <p:to>
                                        <p:strVal val="visible"/>
                                      </p:to>
                                    </p:set>
                                  </p:childTnLst>
                                </p:cTn>
                              </p:par>
                            </p:childTnLst>
                          </p:cTn>
                        </p:par>
                        <p:par>
                          <p:cTn id="11" fill="hold">
                            <p:stCondLst>
                              <p:cond delay="1500"/>
                            </p:stCondLst>
                            <p:childTnLst>
                              <p:par>
                                <p:cTn id="12" presetID="21" presetClass="entr" presetSubtype="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wheel(1)">
                                      <p:cBhvr>
                                        <p:cTn id="14" dur="750"/>
                                        <p:tgtEl>
                                          <p:spTgt spid="8"/>
                                        </p:tgtEl>
                                      </p:cBhvr>
                                    </p:animEffect>
                                  </p:childTnLst>
                                </p:cTn>
                              </p:par>
                            </p:childTnLst>
                          </p:cTn>
                        </p:par>
                        <p:par>
                          <p:cTn id="15" fill="hold">
                            <p:stCondLst>
                              <p:cond delay="2250"/>
                            </p:stCondLst>
                            <p:childTnLst>
                              <p:par>
                                <p:cTn id="16" presetID="1" presetClass="entr" presetSubtype="0" fill="hold" grpId="0" nodeType="afterEffect">
                                  <p:stCondLst>
                                    <p:cond delay="0"/>
                                  </p:stCondLst>
                                  <p:childTnLst>
                                    <p:set>
                                      <p:cBhvr>
                                        <p:cTn id="17" dur="1" fill="hold">
                                          <p:stCondLst>
                                            <p:cond delay="749"/>
                                          </p:stCondLst>
                                        </p:cTn>
                                        <p:tgtEl>
                                          <p:spTgt spid="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build="p"/>
      <p:bldP spid="8" grpId="0" animBg="1"/>
      <p:bldP spid="9"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FD68BDA-CC61-4F41-BD8F-4A20067B887B}"/>
              </a:ext>
            </a:extLst>
          </p:cNvPr>
          <p:cNvSpPr>
            <a:spLocks noGrp="1"/>
          </p:cNvSpPr>
          <p:nvPr>
            <p:ph type="ctrTitle"/>
          </p:nvPr>
        </p:nvSpPr>
        <p:spPr>
          <a:xfrm>
            <a:off x="1154955" y="1447800"/>
            <a:ext cx="8825658" cy="4532376"/>
          </a:xfrm>
          <a:blipFill dpi="0" rotWithShape="1">
            <a:blip r:embed="rId2">
              <a:extLst>
                <a:ext uri="{BEBA8EAE-BF5A-486C-A8C5-ECC9F3942E4B}">
                  <a14:imgProps xmlns:a14="http://schemas.microsoft.com/office/drawing/2010/main">
                    <a14:imgLayer r:embed="rId3">
                      <a14:imgEffect>
                        <a14:artisticCrisscrossEtching/>
                      </a14:imgEffect>
                    </a14:imgLayer>
                  </a14:imgProps>
                </a:ext>
                <a:ext uri="{28A0092B-C50C-407E-A947-70E740481C1C}">
                  <a14:useLocalDpi xmlns:a14="http://schemas.microsoft.com/office/drawing/2010/main" val="0"/>
                </a:ext>
              </a:extLst>
            </a:blip>
            <a:srcRect/>
            <a:stretch>
              <a:fillRect/>
            </a:stretch>
          </a:blipFill>
          <a:ln>
            <a:solidFill>
              <a:srgbClr val="C00000"/>
            </a:solidFill>
          </a:ln>
          <a:effectLst>
            <a:glow rad="228600">
              <a:schemeClr val="accent1">
                <a:satMod val="175000"/>
                <a:alpha val="40000"/>
              </a:schemeClr>
            </a:glow>
            <a:softEdge rad="635000"/>
          </a:effectLst>
        </p:spPr>
        <p:txBody>
          <a:bodyPr anchor="ctr"/>
          <a:lstStyle/>
          <a:p>
            <a:pPr algn="ctr"/>
            <a:r>
              <a:rPr lang="ar-IQ" sz="11500" b="1" dirty="0">
                <a:solidFill>
                  <a:srgbClr val="C00000"/>
                </a:solidFill>
              </a:rPr>
              <a:t>شكراً لاصغائكم</a:t>
            </a:r>
          </a:p>
        </p:txBody>
      </p:sp>
    </p:spTree>
    <p:extLst>
      <p:ext uri="{BB962C8B-B14F-4D97-AF65-F5344CB8AC3E}">
        <p14:creationId xmlns:p14="http://schemas.microsoft.com/office/powerpoint/2010/main" val="41779777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74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19A3D9B-0401-48CB-99A9-2028D3581AA3}"/>
              </a:ext>
            </a:extLst>
          </p:cNvPr>
          <p:cNvSpPr>
            <a:spLocks noGrp="1"/>
          </p:cNvSpPr>
          <p:nvPr>
            <p:ph type="title"/>
          </p:nvPr>
        </p:nvSpPr>
        <p:spPr/>
        <p:style>
          <a:lnRef idx="1">
            <a:schemeClr val="accent1"/>
          </a:lnRef>
          <a:fillRef idx="3">
            <a:schemeClr val="accent1"/>
          </a:fillRef>
          <a:effectRef idx="2">
            <a:schemeClr val="accent1"/>
          </a:effectRef>
          <a:fontRef idx="minor">
            <a:schemeClr val="lt1"/>
          </a:fontRef>
        </p:style>
        <p:txBody>
          <a:bodyPr/>
          <a:lstStyle/>
          <a:p>
            <a:pPr algn="r" rtl="0"/>
            <a:r>
              <a:rPr lang="ar-IQ" dirty="0"/>
              <a:t>ا</a:t>
            </a:r>
            <a:r>
              <a:rPr lang="ar-IQ" b="1" dirty="0"/>
              <a:t>اولاً: الأساليب  التقليدية لأدارة الأزمات </a:t>
            </a:r>
            <a:endParaRPr lang="ar-IQ" dirty="0"/>
          </a:p>
        </p:txBody>
      </p:sp>
      <p:sp>
        <p:nvSpPr>
          <p:cNvPr id="3" name="Content Placeholder 2">
            <a:extLst>
              <a:ext uri="{FF2B5EF4-FFF2-40B4-BE49-F238E27FC236}">
                <a16:creationId xmlns:a16="http://schemas.microsoft.com/office/drawing/2014/main" xmlns="" id="{CE70B423-CE64-490A-9BF6-3B50045C00E4}"/>
              </a:ext>
            </a:extLst>
          </p:cNvPr>
          <p:cNvSpPr>
            <a:spLocks noGrp="1"/>
          </p:cNvSpPr>
          <p:nvPr>
            <p:ph idx="1"/>
          </p:nvPr>
        </p:nvSpPr>
        <p:spPr/>
        <p:txBody>
          <a:bodyPr anchor="ctr">
            <a:normAutofit lnSpcReduction="10000"/>
          </a:bodyPr>
          <a:lstStyle/>
          <a:p>
            <a:pPr marL="457200" indent="-457200">
              <a:buFont typeface="+mj-lt"/>
              <a:buAutoNum type="arabicPeriod"/>
            </a:pPr>
            <a:r>
              <a:rPr lang="ar-IQ" sz="2800" b="1" dirty="0"/>
              <a:t>انكار الازمة</a:t>
            </a:r>
          </a:p>
          <a:p>
            <a:pPr marL="457200" indent="-457200">
              <a:buFont typeface="+mj-lt"/>
              <a:buAutoNum type="arabicPeriod"/>
            </a:pPr>
            <a:r>
              <a:rPr lang="ar-IQ" sz="2800" b="1" dirty="0"/>
              <a:t>كبت الازمة</a:t>
            </a:r>
          </a:p>
          <a:p>
            <a:pPr marL="457200" indent="-457200">
              <a:buFont typeface="+mj-lt"/>
              <a:buAutoNum type="arabicPeriod"/>
            </a:pPr>
            <a:r>
              <a:rPr lang="ar-IQ" sz="2800" b="1" dirty="0"/>
              <a:t>بخس الازمة</a:t>
            </a:r>
          </a:p>
          <a:p>
            <a:pPr marL="457200" indent="-457200">
              <a:buFont typeface="+mj-lt"/>
              <a:buAutoNum type="arabicPeriod"/>
            </a:pPr>
            <a:r>
              <a:rPr lang="ar-IQ" sz="2800" b="1" dirty="0"/>
              <a:t>تنفيس الازمة</a:t>
            </a:r>
          </a:p>
          <a:p>
            <a:pPr marL="457200" indent="-457200">
              <a:buFont typeface="+mj-lt"/>
              <a:buAutoNum type="arabicPeriod"/>
            </a:pPr>
            <a:r>
              <a:rPr lang="ar-IQ" sz="2800" b="1" dirty="0"/>
              <a:t>تشكيل لجنة لبحث الازمة</a:t>
            </a:r>
          </a:p>
          <a:p>
            <a:pPr marL="457200" indent="-457200">
              <a:buFont typeface="+mj-lt"/>
              <a:buAutoNum type="arabicPeriod"/>
            </a:pPr>
            <a:r>
              <a:rPr lang="ar-IQ" sz="2800" b="1" dirty="0"/>
              <a:t>اخماد الازمة</a:t>
            </a:r>
          </a:p>
          <a:p>
            <a:pPr marL="457200" indent="-457200">
              <a:buFont typeface="+mj-lt"/>
              <a:buAutoNum type="arabicPeriod"/>
            </a:pPr>
            <a:r>
              <a:rPr lang="ar-IQ" sz="2800" b="1" dirty="0"/>
              <a:t>تفريغ الازمة</a:t>
            </a:r>
          </a:p>
          <a:p>
            <a:pPr marL="457200" indent="-457200">
              <a:buFont typeface="+mj-lt"/>
              <a:buAutoNum type="arabicPeriod"/>
            </a:pPr>
            <a:r>
              <a:rPr lang="ar-IQ" sz="2800" b="1" dirty="0"/>
              <a:t>عزل قوى الازمة</a:t>
            </a:r>
          </a:p>
        </p:txBody>
      </p:sp>
      <p:pic>
        <p:nvPicPr>
          <p:cNvPr id="5" name="Picture 4">
            <a:extLst>
              <a:ext uri="{FF2B5EF4-FFF2-40B4-BE49-F238E27FC236}">
                <a16:creationId xmlns:a16="http://schemas.microsoft.com/office/drawing/2014/main" xmlns="" id="{32E04452-3603-4B57-BE47-6A5BD90AB148}"/>
              </a:ext>
            </a:extLst>
          </p:cNvPr>
          <p:cNvPicPr>
            <a:picLocks noChangeAspect="1"/>
          </p:cNvPicPr>
          <p:nvPr/>
        </p:nvPicPr>
        <p:blipFill>
          <a:blip r:embed="rId2"/>
          <a:stretch>
            <a:fillRect/>
          </a:stretch>
        </p:blipFill>
        <p:spPr>
          <a:xfrm>
            <a:off x="1118038" y="3147040"/>
            <a:ext cx="4010978" cy="204381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332596836"/>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par>
                          <p:cTn id="7" fill="hold">
                            <p:stCondLst>
                              <p:cond delay="500"/>
                            </p:stCondLst>
                            <p:childTnLst>
                              <p:par>
                                <p:cTn id="8" presetID="26" presetClass="emph" presetSubtype="0" fill="hold" grpId="0" nodeType="afterEffect">
                                  <p:stCondLst>
                                    <p:cond delay="0"/>
                                  </p:stCondLst>
                                  <p:childTnLst>
                                    <p:animEffect transition="out" filter="fade">
                                      <p:cBhvr>
                                        <p:cTn id="9" dur="500" tmFilter="0, 0; .2, .5; .8, .5; 1, 0"/>
                                        <p:tgtEl>
                                          <p:spTgt spid="3">
                                            <p:txEl>
                                              <p:pRg st="0" end="0"/>
                                            </p:txEl>
                                          </p:spTgt>
                                        </p:tgtEl>
                                      </p:cBhvr>
                                    </p:animEffect>
                                    <p:animScale>
                                      <p:cBhvr>
                                        <p:cTn id="10" dur="250" autoRev="1" fill="hold"/>
                                        <p:tgtEl>
                                          <p:spTgt spid="3">
                                            <p:txEl>
                                              <p:pRg st="0" end="0"/>
                                            </p:txEl>
                                          </p:spTgt>
                                        </p:tgtEl>
                                      </p:cBhvr>
                                      <p:by x="105000" y="105000"/>
                                    </p:animScale>
                                  </p:childTnLst>
                                </p:cTn>
                              </p:par>
                            </p:childTnLst>
                          </p:cTn>
                        </p:par>
                        <p:par>
                          <p:cTn id="11" fill="hold">
                            <p:stCondLst>
                              <p:cond delay="1000"/>
                            </p:stCondLst>
                            <p:childTnLst>
                              <p:par>
                                <p:cTn id="12" presetID="26" presetClass="emph" presetSubtype="0" fill="hold" grpId="0" nodeType="afterEffect">
                                  <p:stCondLst>
                                    <p:cond delay="0"/>
                                  </p:stCondLst>
                                  <p:childTnLst>
                                    <p:animEffect transition="out" filter="fade">
                                      <p:cBhvr>
                                        <p:cTn id="13" dur="500" tmFilter="0, 0; .2, .5; .8, .5; 1, 0"/>
                                        <p:tgtEl>
                                          <p:spTgt spid="3">
                                            <p:txEl>
                                              <p:pRg st="1" end="1"/>
                                            </p:txEl>
                                          </p:spTgt>
                                        </p:tgtEl>
                                      </p:cBhvr>
                                    </p:animEffect>
                                    <p:animScale>
                                      <p:cBhvr>
                                        <p:cTn id="14" dur="250" autoRev="1" fill="hold"/>
                                        <p:tgtEl>
                                          <p:spTgt spid="3">
                                            <p:txEl>
                                              <p:pRg st="1" end="1"/>
                                            </p:txEl>
                                          </p:spTgt>
                                        </p:tgtEl>
                                      </p:cBhvr>
                                      <p:by x="105000" y="105000"/>
                                    </p:animScale>
                                  </p:childTnLst>
                                </p:cTn>
                              </p:par>
                            </p:childTnLst>
                          </p:cTn>
                        </p:par>
                        <p:par>
                          <p:cTn id="15" fill="hold">
                            <p:stCondLst>
                              <p:cond delay="1500"/>
                            </p:stCondLst>
                            <p:childTnLst>
                              <p:par>
                                <p:cTn id="16" presetID="26" presetClass="emph" presetSubtype="0" fill="hold" grpId="0" nodeType="afterEffect">
                                  <p:stCondLst>
                                    <p:cond delay="0"/>
                                  </p:stCondLst>
                                  <p:childTnLst>
                                    <p:animEffect transition="out" filter="fade">
                                      <p:cBhvr>
                                        <p:cTn id="17" dur="500" tmFilter="0, 0; .2, .5; .8, .5; 1, 0"/>
                                        <p:tgtEl>
                                          <p:spTgt spid="3">
                                            <p:txEl>
                                              <p:pRg st="2" end="2"/>
                                            </p:txEl>
                                          </p:spTgt>
                                        </p:tgtEl>
                                      </p:cBhvr>
                                    </p:animEffect>
                                    <p:animScale>
                                      <p:cBhvr>
                                        <p:cTn id="18" dur="250" autoRev="1" fill="hold"/>
                                        <p:tgtEl>
                                          <p:spTgt spid="3">
                                            <p:txEl>
                                              <p:pRg st="2" end="2"/>
                                            </p:txEl>
                                          </p:spTgt>
                                        </p:tgtEl>
                                      </p:cBhvr>
                                      <p:by x="105000" y="105000"/>
                                    </p:animScale>
                                  </p:childTnLst>
                                </p:cTn>
                              </p:par>
                            </p:childTnLst>
                          </p:cTn>
                        </p:par>
                        <p:par>
                          <p:cTn id="19" fill="hold">
                            <p:stCondLst>
                              <p:cond delay="2000"/>
                            </p:stCondLst>
                            <p:childTnLst>
                              <p:par>
                                <p:cTn id="20" presetID="26" presetClass="emph" presetSubtype="0" fill="hold" grpId="0" nodeType="afterEffect">
                                  <p:stCondLst>
                                    <p:cond delay="0"/>
                                  </p:stCondLst>
                                  <p:childTnLst>
                                    <p:animEffect transition="out" filter="fade">
                                      <p:cBhvr>
                                        <p:cTn id="21" dur="500" tmFilter="0, 0; .2, .5; .8, .5; 1, 0"/>
                                        <p:tgtEl>
                                          <p:spTgt spid="3">
                                            <p:txEl>
                                              <p:pRg st="3" end="3"/>
                                            </p:txEl>
                                          </p:spTgt>
                                        </p:tgtEl>
                                      </p:cBhvr>
                                    </p:animEffect>
                                    <p:animScale>
                                      <p:cBhvr>
                                        <p:cTn id="22" dur="250" autoRev="1" fill="hold"/>
                                        <p:tgtEl>
                                          <p:spTgt spid="3">
                                            <p:txEl>
                                              <p:pRg st="3" end="3"/>
                                            </p:txEl>
                                          </p:spTgt>
                                        </p:tgtEl>
                                      </p:cBhvr>
                                      <p:by x="105000" y="105000"/>
                                    </p:animScale>
                                  </p:childTnLst>
                                </p:cTn>
                              </p:par>
                            </p:childTnLst>
                          </p:cTn>
                        </p:par>
                      </p:childTnLst>
                    </p:cTn>
                  </p:par>
                  <p:par>
                    <p:cTn id="23" fill="hold">
                      <p:stCondLst>
                        <p:cond delay="indefinite"/>
                      </p:stCondLst>
                      <p:childTnLst>
                        <p:par>
                          <p:cTn id="24" fill="hold">
                            <p:stCondLst>
                              <p:cond delay="0"/>
                            </p:stCondLst>
                            <p:childTnLst>
                              <p:par>
                                <p:cTn id="25" presetID="26" presetClass="emph" presetSubtype="0" fill="hold" grpId="0" nodeType="clickEffect">
                                  <p:stCondLst>
                                    <p:cond delay="0"/>
                                  </p:stCondLst>
                                  <p:childTnLst>
                                    <p:animEffect transition="out" filter="fade">
                                      <p:cBhvr>
                                        <p:cTn id="26" dur="500" tmFilter="0, 0; .2, .5; .8, .5; 1, 0"/>
                                        <p:tgtEl>
                                          <p:spTgt spid="3">
                                            <p:txEl>
                                              <p:pRg st="4" end="4"/>
                                            </p:txEl>
                                          </p:spTgt>
                                        </p:tgtEl>
                                      </p:cBhvr>
                                    </p:animEffect>
                                    <p:animScale>
                                      <p:cBhvr>
                                        <p:cTn id="27" dur="250" autoRev="1" fill="hold"/>
                                        <p:tgtEl>
                                          <p:spTgt spid="3">
                                            <p:txEl>
                                              <p:pRg st="4" end="4"/>
                                            </p:txEl>
                                          </p:spTgt>
                                        </p:tgtEl>
                                      </p:cBhvr>
                                      <p:by x="105000" y="105000"/>
                                    </p:animScale>
                                  </p:childTnLst>
                                </p:cTn>
                              </p:par>
                            </p:childTnLst>
                          </p:cTn>
                        </p:par>
                      </p:childTnLst>
                    </p:cTn>
                  </p:par>
                  <p:par>
                    <p:cTn id="28" fill="hold">
                      <p:stCondLst>
                        <p:cond delay="indefinite"/>
                      </p:stCondLst>
                      <p:childTnLst>
                        <p:par>
                          <p:cTn id="29" fill="hold">
                            <p:stCondLst>
                              <p:cond delay="0"/>
                            </p:stCondLst>
                            <p:childTnLst>
                              <p:par>
                                <p:cTn id="30" presetID="26" presetClass="emph" presetSubtype="0" fill="hold" grpId="0" nodeType="clickEffect">
                                  <p:stCondLst>
                                    <p:cond delay="0"/>
                                  </p:stCondLst>
                                  <p:childTnLst>
                                    <p:animEffect transition="out" filter="fade">
                                      <p:cBhvr>
                                        <p:cTn id="31" dur="500" tmFilter="0, 0; .2, .5; .8, .5; 1, 0"/>
                                        <p:tgtEl>
                                          <p:spTgt spid="3">
                                            <p:txEl>
                                              <p:pRg st="5" end="5"/>
                                            </p:txEl>
                                          </p:spTgt>
                                        </p:tgtEl>
                                      </p:cBhvr>
                                    </p:animEffect>
                                    <p:animScale>
                                      <p:cBhvr>
                                        <p:cTn id="32" dur="250" autoRev="1" fill="hold"/>
                                        <p:tgtEl>
                                          <p:spTgt spid="3">
                                            <p:txEl>
                                              <p:pRg st="5" end="5"/>
                                            </p:txEl>
                                          </p:spTgt>
                                        </p:tgtEl>
                                      </p:cBhvr>
                                      <p:by x="105000" y="105000"/>
                                    </p:animScale>
                                  </p:childTnLst>
                                </p:cTn>
                              </p:par>
                            </p:childTnLst>
                          </p:cTn>
                        </p:par>
                      </p:childTnLst>
                    </p:cTn>
                  </p:par>
                  <p:par>
                    <p:cTn id="33" fill="hold">
                      <p:stCondLst>
                        <p:cond delay="indefinite"/>
                      </p:stCondLst>
                      <p:childTnLst>
                        <p:par>
                          <p:cTn id="34" fill="hold">
                            <p:stCondLst>
                              <p:cond delay="0"/>
                            </p:stCondLst>
                            <p:childTnLst>
                              <p:par>
                                <p:cTn id="35" presetID="26" presetClass="emph" presetSubtype="0" fill="hold" grpId="0" nodeType="clickEffect">
                                  <p:stCondLst>
                                    <p:cond delay="0"/>
                                  </p:stCondLst>
                                  <p:childTnLst>
                                    <p:animEffect transition="out" filter="fade">
                                      <p:cBhvr>
                                        <p:cTn id="36" dur="500" tmFilter="0, 0; .2, .5; .8, .5; 1, 0"/>
                                        <p:tgtEl>
                                          <p:spTgt spid="3">
                                            <p:txEl>
                                              <p:pRg st="6" end="6"/>
                                            </p:txEl>
                                          </p:spTgt>
                                        </p:tgtEl>
                                      </p:cBhvr>
                                    </p:animEffect>
                                    <p:animScale>
                                      <p:cBhvr>
                                        <p:cTn id="37" dur="250" autoRev="1" fill="hold"/>
                                        <p:tgtEl>
                                          <p:spTgt spid="3">
                                            <p:txEl>
                                              <p:pRg st="6" end="6"/>
                                            </p:txEl>
                                          </p:spTgt>
                                        </p:tgtEl>
                                      </p:cBhvr>
                                      <p:by x="105000" y="105000"/>
                                    </p:animScale>
                                  </p:childTnLst>
                                </p:cTn>
                              </p:par>
                            </p:childTnLst>
                          </p:cTn>
                        </p:par>
                      </p:childTnLst>
                    </p:cTn>
                  </p:par>
                  <p:par>
                    <p:cTn id="38" fill="hold">
                      <p:stCondLst>
                        <p:cond delay="indefinite"/>
                      </p:stCondLst>
                      <p:childTnLst>
                        <p:par>
                          <p:cTn id="39" fill="hold">
                            <p:stCondLst>
                              <p:cond delay="0"/>
                            </p:stCondLst>
                            <p:childTnLst>
                              <p:par>
                                <p:cTn id="40" presetID="26" presetClass="emph" presetSubtype="0" fill="hold" grpId="0" nodeType="clickEffect">
                                  <p:stCondLst>
                                    <p:cond delay="0"/>
                                  </p:stCondLst>
                                  <p:childTnLst>
                                    <p:animEffect transition="out" filter="fade">
                                      <p:cBhvr>
                                        <p:cTn id="41" dur="500" tmFilter="0, 0; .2, .5; .8, .5; 1, 0"/>
                                        <p:tgtEl>
                                          <p:spTgt spid="3">
                                            <p:txEl>
                                              <p:pRg st="7" end="7"/>
                                            </p:txEl>
                                          </p:spTgt>
                                        </p:tgtEl>
                                      </p:cBhvr>
                                    </p:animEffect>
                                    <p:animScale>
                                      <p:cBhvr>
                                        <p:cTn id="42" dur="250" autoRev="1" fill="hold"/>
                                        <p:tgtEl>
                                          <p:spTgt spid="3">
                                            <p:txEl>
                                              <p:pRg st="7" end="7"/>
                                            </p:txEl>
                                          </p:spTgt>
                                        </p:tgtEl>
                                      </p:cBhvr>
                                      <p:by x="105000" y="105000"/>
                                    </p:animScale>
                                  </p:childTnLst>
                                </p:cTn>
                              </p:par>
                            </p:childTnLst>
                          </p:cTn>
                        </p:par>
                        <p:par>
                          <p:cTn id="43" fill="hold">
                            <p:stCondLst>
                              <p:cond delay="500"/>
                            </p:stCondLst>
                            <p:childTnLst>
                              <p:par>
                                <p:cTn id="44" presetID="32" presetClass="emph" presetSubtype="0" fill="hold" nodeType="afterEffect">
                                  <p:stCondLst>
                                    <p:cond delay="0"/>
                                  </p:stCondLst>
                                  <p:childTnLst>
                                    <p:animRot by="120000">
                                      <p:cBhvr>
                                        <p:cTn id="45" dur="100" fill="hold">
                                          <p:stCondLst>
                                            <p:cond delay="0"/>
                                          </p:stCondLst>
                                        </p:cTn>
                                        <p:tgtEl>
                                          <p:spTgt spid="5"/>
                                        </p:tgtEl>
                                        <p:attrNameLst>
                                          <p:attrName>r</p:attrName>
                                        </p:attrNameLst>
                                      </p:cBhvr>
                                    </p:animRot>
                                    <p:animRot by="-240000">
                                      <p:cBhvr>
                                        <p:cTn id="46" dur="200" fill="hold">
                                          <p:stCondLst>
                                            <p:cond delay="200"/>
                                          </p:stCondLst>
                                        </p:cTn>
                                        <p:tgtEl>
                                          <p:spTgt spid="5"/>
                                        </p:tgtEl>
                                        <p:attrNameLst>
                                          <p:attrName>r</p:attrName>
                                        </p:attrNameLst>
                                      </p:cBhvr>
                                    </p:animRot>
                                    <p:animRot by="240000">
                                      <p:cBhvr>
                                        <p:cTn id="47" dur="200" fill="hold">
                                          <p:stCondLst>
                                            <p:cond delay="400"/>
                                          </p:stCondLst>
                                        </p:cTn>
                                        <p:tgtEl>
                                          <p:spTgt spid="5"/>
                                        </p:tgtEl>
                                        <p:attrNameLst>
                                          <p:attrName>r</p:attrName>
                                        </p:attrNameLst>
                                      </p:cBhvr>
                                    </p:animRot>
                                    <p:animRot by="-240000">
                                      <p:cBhvr>
                                        <p:cTn id="48" dur="200" fill="hold">
                                          <p:stCondLst>
                                            <p:cond delay="600"/>
                                          </p:stCondLst>
                                        </p:cTn>
                                        <p:tgtEl>
                                          <p:spTgt spid="5"/>
                                        </p:tgtEl>
                                        <p:attrNameLst>
                                          <p:attrName>r</p:attrName>
                                        </p:attrNameLst>
                                      </p:cBhvr>
                                    </p:animRot>
                                    <p:animRot by="120000">
                                      <p:cBhvr>
                                        <p:cTn id="49" dur="200" fill="hold">
                                          <p:stCondLst>
                                            <p:cond delay="800"/>
                                          </p:stCondLst>
                                        </p:cTn>
                                        <p:tgtEl>
                                          <p:spTgt spid="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BD6D821-DCB1-43E1-9E1E-AD1D20493FA6}"/>
              </a:ext>
            </a:extLst>
          </p:cNvPr>
          <p:cNvSpPr>
            <a:spLocks noGrp="1"/>
          </p:cNvSpPr>
          <p:nvPr>
            <p:ph type="title"/>
          </p:nvPr>
        </p:nvSpPr>
        <p:spPr>
          <a:xfrm>
            <a:off x="6835140" y="1447800"/>
            <a:ext cx="4190257" cy="14478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a:r>
              <a:rPr lang="ar-IQ" sz="2800" b="1" dirty="0"/>
              <a:t>اسلوب انكار الازمة</a:t>
            </a:r>
            <a:endParaRPr lang="ar-IQ" sz="2800" dirty="0"/>
          </a:p>
        </p:txBody>
      </p:sp>
      <p:pic>
        <p:nvPicPr>
          <p:cNvPr id="9" name="Content Placeholder 8">
            <a:extLst>
              <a:ext uri="{FF2B5EF4-FFF2-40B4-BE49-F238E27FC236}">
                <a16:creationId xmlns:a16="http://schemas.microsoft.com/office/drawing/2014/main" xmlns="" id="{5797540E-7C66-4C13-A0BC-B10A2A1D840C}"/>
              </a:ext>
            </a:extLst>
          </p:cNvPr>
          <p:cNvPicPr>
            <a:picLocks noGrp="1" noChangeAspect="1"/>
          </p:cNvPicPr>
          <p:nvPr>
            <p:ph idx="1"/>
          </p:nvPr>
        </p:nvPicPr>
        <p:blipFill>
          <a:blip r:embed="rId2"/>
          <a:stretch>
            <a:fillRect/>
          </a:stretch>
        </p:blipFill>
        <p:spPr>
          <a:xfrm>
            <a:off x="1336300" y="460248"/>
            <a:ext cx="4180827" cy="228295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7" name="Text Placeholder 6">
            <a:extLst>
              <a:ext uri="{FF2B5EF4-FFF2-40B4-BE49-F238E27FC236}">
                <a16:creationId xmlns:a16="http://schemas.microsoft.com/office/drawing/2014/main" xmlns="" id="{A3C50DB7-8E3C-41C1-8434-6DBC570ECF73}"/>
              </a:ext>
            </a:extLst>
          </p:cNvPr>
          <p:cNvSpPr>
            <a:spLocks noGrp="1"/>
          </p:cNvSpPr>
          <p:nvPr>
            <p:ph type="body" sz="half" idx="2"/>
          </p:nvPr>
        </p:nvSpPr>
        <p:spPr>
          <a:xfrm>
            <a:off x="1499616" y="3048001"/>
            <a:ext cx="9525781" cy="2895599"/>
          </a:xfrm>
        </p:spPr>
        <p:txBody>
          <a:bodyPr>
            <a:normAutofit/>
          </a:bodyPr>
          <a:lstStyle/>
          <a:p>
            <a:pPr algn="justLow"/>
            <a:r>
              <a:rPr lang="ar-IQ" sz="2400" b="1" dirty="0"/>
              <a:t>هذا الأسلوب يقوم على الأنكار الكامل للأزمة وعدم الأعتراف بوجودها وتعلق إدارة المنظمة إن الأوضاع في المنظمة بخير وفي أحسن صورها وإنها حققت إنجازات كبيرة وتحولت من حالة الفشل إلى قمة النجاح والتفوق والريادة وإشراك العاملين في القرارات ، وترى الادارة ان كل من ينكر هذه الانجازات فأنه خائن وجاحد ومنكر للجميل ويعمل ضد الاهداف الاستراتيجية لاصحاب المصالح ...... ومما سبق ذكره هي مجرد أكاذيب لا أساس لها من الصحة .وخلاصة هذا الأسلوب هو إستخدام التعتيم الأعلامي لأنكار جميع أسباب ونتائج الأزمة وإنعكاساتها على المنظمة وعلى جميع أصحاب المصلحة وهو لاينجح في نهاية المطاف ولتحقيق النجاح المؤقت</a:t>
            </a:r>
            <a:endParaRPr lang="ar-IQ" sz="4400" b="1" dirty="0"/>
          </a:p>
        </p:txBody>
      </p:sp>
    </p:spTree>
    <p:extLst>
      <p:ext uri="{BB962C8B-B14F-4D97-AF65-F5344CB8AC3E}">
        <p14:creationId xmlns:p14="http://schemas.microsoft.com/office/powerpoint/2010/main" val="2845814383"/>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250"/>
                                        <p:tgtEl>
                                          <p:spTgt spid="5"/>
                                        </p:tgtEl>
                                      </p:cBhvr>
                                    </p:animEffect>
                                  </p:childTnLst>
                                </p:cTn>
                              </p:par>
                            </p:childTnLst>
                          </p:cTn>
                        </p:par>
                        <p:par>
                          <p:cTn id="8" fill="hold">
                            <p:stCondLst>
                              <p:cond delay="250"/>
                            </p:stCondLst>
                            <p:childTnLst>
                              <p:par>
                                <p:cTn id="9" presetID="21" presetClass="entr" presetSubtype="4" fill="hold" grpId="0"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wheel(4)">
                                      <p:cBhvr>
                                        <p:cTn id="11" dur="750"/>
                                        <p:tgtEl>
                                          <p:spTgt spid="7">
                                            <p:txEl>
                                              <p:pRg st="0" end="0"/>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75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41B305B8-3D51-4310-8EB3-82094811771D}"/>
              </a:ext>
            </a:extLst>
          </p:cNvPr>
          <p:cNvSpPr>
            <a:spLocks noGrp="1"/>
          </p:cNvSpPr>
          <p:nvPr>
            <p:ph idx="1"/>
          </p:nvPr>
        </p:nvSpPr>
        <p:spPr>
          <a:xfrm>
            <a:off x="1389888" y="1042416"/>
            <a:ext cx="9015984" cy="5358384"/>
          </a:xfrm>
        </p:spPr>
        <p:txBody>
          <a:bodyPr>
            <a:normAutofit/>
          </a:bodyPr>
          <a:lstStyle/>
          <a:p>
            <a:pPr marL="0" lvl="0" indent="0">
              <a:buNone/>
            </a:pPr>
            <a:r>
              <a:rPr lang="ar-IQ" sz="2400" b="1" dirty="0"/>
              <a:t> ومن ادوات هذا الاسلوب :</a:t>
            </a:r>
          </a:p>
          <a:p>
            <a:pPr lvl="0"/>
            <a:r>
              <a:rPr lang="ar-IQ" sz="2400" b="1" dirty="0"/>
              <a:t>التعتيم الأعلامي</a:t>
            </a:r>
            <a:endParaRPr lang="en-US" sz="2400" b="1" dirty="0"/>
          </a:p>
          <a:p>
            <a:pPr lvl="0"/>
            <a:r>
              <a:rPr lang="ar-IQ" sz="2400" b="1" dirty="0"/>
              <a:t>إستخدام الدكتاتورية القهرية .</a:t>
            </a:r>
            <a:endParaRPr lang="en-US" sz="2400" b="1" dirty="0"/>
          </a:p>
          <a:p>
            <a:pPr lvl="0"/>
            <a:r>
              <a:rPr lang="ar-IQ" sz="2400" b="1" dirty="0"/>
              <a:t>السعي الى السيطرة الكاملة على كل مجريات الامور.</a:t>
            </a:r>
            <a:endParaRPr lang="en-US" sz="2400" b="1" dirty="0"/>
          </a:p>
          <a:p>
            <a:pPr lvl="0"/>
            <a:r>
              <a:rPr lang="ar-IQ" sz="2400" b="1" dirty="0"/>
              <a:t>الاستمرار في عدم الاعتراف بالازمة .</a:t>
            </a:r>
            <a:endParaRPr lang="en-US" sz="2400" b="1" dirty="0"/>
          </a:p>
          <a:p>
            <a:pPr lvl="0"/>
            <a:r>
              <a:rPr lang="ar-IQ" sz="2400" b="1" dirty="0"/>
              <a:t>تقديم الادعاءات والتبريرات بان الاوضاع في المنظمة في احسن حالاتها.</a:t>
            </a:r>
            <a:endParaRPr lang="en-US" sz="2400" b="1" dirty="0"/>
          </a:p>
          <a:p>
            <a:pPr lvl="0"/>
            <a:r>
              <a:rPr lang="ar-IQ" sz="2400" b="1" dirty="0"/>
              <a:t>محاولة عزل الكامل لكادر المنظمة عن مجريات الأزمة .</a:t>
            </a:r>
            <a:endParaRPr lang="en-US" sz="2400" b="1" dirty="0"/>
          </a:p>
          <a:p>
            <a:pPr lvl="0"/>
            <a:r>
              <a:rPr lang="ar-IQ" sz="2400" b="1" dirty="0"/>
              <a:t>مهاجمة الاطراف التي تشير الى وجود الازمة واتهامها بالتخريب وعدم الولاء التنظيمي.</a:t>
            </a:r>
            <a:endParaRPr lang="en-US" sz="2400" b="1" dirty="0"/>
          </a:p>
          <a:p>
            <a:pPr lvl="0"/>
            <a:r>
              <a:rPr lang="ar-IQ" sz="2400" b="1" dirty="0"/>
              <a:t>استخدام الدعاية في الترويج لمواقف ادارة المنظمة المنكرة للازمة.</a:t>
            </a:r>
            <a:endParaRPr lang="en-US" sz="2400" b="1" dirty="0"/>
          </a:p>
          <a:p>
            <a:pPr lvl="0"/>
            <a:r>
              <a:rPr lang="ar-IQ" sz="2400" b="1" dirty="0"/>
              <a:t>عدم السماح بتسريب أية أخبار عن المنظمة إلى الخارج ومعاقبة كل من يخالف عقوبة شديدة .</a:t>
            </a:r>
            <a:endParaRPr lang="en-US" sz="2400" b="1" dirty="0"/>
          </a:p>
          <a:p>
            <a:endParaRPr lang="ar-IQ" sz="2400" b="1" dirty="0"/>
          </a:p>
        </p:txBody>
      </p:sp>
      <p:pic>
        <p:nvPicPr>
          <p:cNvPr id="6" name="Picture 5">
            <a:extLst>
              <a:ext uri="{FF2B5EF4-FFF2-40B4-BE49-F238E27FC236}">
                <a16:creationId xmlns:a16="http://schemas.microsoft.com/office/drawing/2014/main" xmlns="" id="{259136C4-8D31-43D8-B175-4F9E105CA803}"/>
              </a:ext>
            </a:extLst>
          </p:cNvPr>
          <p:cNvPicPr>
            <a:picLocks noChangeAspect="1"/>
          </p:cNvPicPr>
          <p:nvPr/>
        </p:nvPicPr>
        <p:blipFill>
          <a:blip r:embed="rId2"/>
          <a:stretch>
            <a:fillRect/>
          </a:stretch>
        </p:blipFill>
        <p:spPr>
          <a:xfrm>
            <a:off x="1528953" y="590931"/>
            <a:ext cx="2952750" cy="154305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7561027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BD6D821-DCB1-43E1-9E1E-AD1D20493FA6}"/>
              </a:ext>
            </a:extLst>
          </p:cNvPr>
          <p:cNvSpPr>
            <a:spLocks noGrp="1"/>
          </p:cNvSpPr>
          <p:nvPr>
            <p:ph type="title"/>
          </p:nvPr>
        </p:nvSpPr>
        <p:spPr>
          <a:xfrm>
            <a:off x="6835140" y="1447800"/>
            <a:ext cx="4190257" cy="14478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a:r>
              <a:rPr lang="ar-IQ" sz="2800" b="1" dirty="0"/>
              <a:t>اسلوب كبت الازمة</a:t>
            </a:r>
            <a:endParaRPr lang="ar-IQ" sz="2800" dirty="0"/>
          </a:p>
        </p:txBody>
      </p:sp>
      <p:sp>
        <p:nvSpPr>
          <p:cNvPr id="7" name="Text Placeholder 6">
            <a:extLst>
              <a:ext uri="{FF2B5EF4-FFF2-40B4-BE49-F238E27FC236}">
                <a16:creationId xmlns:a16="http://schemas.microsoft.com/office/drawing/2014/main" xmlns="" id="{A3C50DB7-8E3C-41C1-8434-6DBC570ECF73}"/>
              </a:ext>
            </a:extLst>
          </p:cNvPr>
          <p:cNvSpPr>
            <a:spLocks noGrp="1"/>
          </p:cNvSpPr>
          <p:nvPr>
            <p:ph type="body" sz="half" idx="2"/>
          </p:nvPr>
        </p:nvSpPr>
        <p:spPr>
          <a:xfrm>
            <a:off x="1498094" y="3048001"/>
            <a:ext cx="9527304" cy="2895599"/>
          </a:xfrm>
        </p:spPr>
        <p:txBody>
          <a:bodyPr>
            <a:noAutofit/>
          </a:bodyPr>
          <a:lstStyle/>
          <a:p>
            <a:pPr lvl="0" algn="justLow"/>
            <a:r>
              <a:rPr lang="ar-IQ" sz="2800" b="1" dirty="0"/>
              <a:t>وهو أسلوب تأجيل ظهور الأزمة ويتعامل مع الأزمة بصورة مباشرة و بدرجة عالية من العنف من أجل القضاء عليها في مراحلها الأولى. وتسعى ادارة المنظمة الى التضييق  على قوى الازمة واغلاق جميع المنافذ التي قد تنفذ من خلالها لتعظيم وتصعيد الازمة ، كما يجري التركيز على إضعاف قوى الأزمة من خلال التخلص من قادتها او اي قيادات جديدة قد تبرز </a:t>
            </a:r>
            <a:r>
              <a:rPr lang="en-US" sz="2800" b="1" dirty="0"/>
              <a:t>.</a:t>
            </a:r>
            <a:r>
              <a:rPr lang="ar-IQ" sz="2800" b="1" dirty="0"/>
              <a:t> وعند استخدام هذا الاسلوب فانه لايكون هناك اية استجابة لمطالب قوى الازمة ، بل ان ادارة المنظمة تقوم بالممارسات الادارية وغير الادارية للقضاء على اسباب الازمة ونتائجها. وإن تأجيل ظهور الأزمة قد يأخذ أشكال جديدة قد تكون أشد خطورة </a:t>
            </a:r>
            <a:endParaRPr lang="en-US" sz="4800" b="1" dirty="0"/>
          </a:p>
        </p:txBody>
      </p:sp>
      <p:pic>
        <p:nvPicPr>
          <p:cNvPr id="10" name="Content Placeholder 9">
            <a:extLst>
              <a:ext uri="{FF2B5EF4-FFF2-40B4-BE49-F238E27FC236}">
                <a16:creationId xmlns:a16="http://schemas.microsoft.com/office/drawing/2014/main" xmlns="" id="{542EF5AC-7F83-4B2D-86BE-A266E3B557D7}"/>
              </a:ext>
            </a:extLst>
          </p:cNvPr>
          <p:cNvPicPr>
            <a:picLocks noGrp="1" noChangeAspect="1"/>
          </p:cNvPicPr>
          <p:nvPr>
            <p:ph idx="1"/>
          </p:nvPr>
        </p:nvPicPr>
        <p:blipFill>
          <a:blip r:embed="rId2"/>
          <a:stretch>
            <a:fillRect/>
          </a:stretch>
        </p:blipFill>
        <p:spPr>
          <a:xfrm>
            <a:off x="1962524" y="661119"/>
            <a:ext cx="4133476" cy="223448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521877790"/>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750" fill="hold"/>
                                        <p:tgtEl>
                                          <p:spTgt spid="5"/>
                                        </p:tgtEl>
                                        <p:attrNameLst>
                                          <p:attrName>ppt_x</p:attrName>
                                        </p:attrNameLst>
                                      </p:cBhvr>
                                      <p:tavLst>
                                        <p:tav tm="0">
                                          <p:val>
                                            <p:strVal val="#ppt_x"/>
                                          </p:val>
                                        </p:tav>
                                        <p:tav tm="100000">
                                          <p:val>
                                            <p:strVal val="#ppt_x"/>
                                          </p:val>
                                        </p:tav>
                                      </p:tavLst>
                                    </p:anim>
                                    <p:anim calcmode="lin" valueType="num">
                                      <p:cBhvr additive="base">
                                        <p:cTn id="8" dur="750" fill="hold"/>
                                        <p:tgtEl>
                                          <p:spTgt spid="5"/>
                                        </p:tgtEl>
                                        <p:attrNameLst>
                                          <p:attrName>ppt_y</p:attrName>
                                        </p:attrNameLst>
                                      </p:cBhvr>
                                      <p:tavLst>
                                        <p:tav tm="0">
                                          <p:val>
                                            <p:strVal val="1+#ppt_h/2"/>
                                          </p:val>
                                        </p:tav>
                                        <p:tav tm="100000">
                                          <p:val>
                                            <p:strVal val="#ppt_y"/>
                                          </p:val>
                                        </p:tav>
                                      </p:tavLst>
                                    </p:anim>
                                  </p:childTnLst>
                                </p:cTn>
                              </p:par>
                            </p:childTnLst>
                          </p:cTn>
                        </p:par>
                        <p:par>
                          <p:cTn id="9" fill="hold">
                            <p:stCondLst>
                              <p:cond delay="750"/>
                            </p:stCondLst>
                            <p:childTnLst>
                              <p:par>
                                <p:cTn id="10" presetID="21" presetClass="entr" presetSubtype="8" fill="hold" grpId="0" nodeType="after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wheel(8)">
                                      <p:cBhvr>
                                        <p:cTn id="12" dur="750"/>
                                        <p:tgtEl>
                                          <p:spTgt spid="7">
                                            <p:txEl>
                                              <p:pRg st="0" end="0"/>
                                            </p:txEl>
                                          </p:spTgt>
                                        </p:tgtEl>
                                      </p:cBhvr>
                                    </p:animEffect>
                                  </p:childTnLst>
                                </p:cTn>
                              </p:par>
                            </p:childTnLst>
                          </p:cTn>
                        </p:par>
                        <p:par>
                          <p:cTn id="13" fill="hold">
                            <p:stCondLst>
                              <p:cond delay="1500"/>
                            </p:stCondLst>
                            <p:childTnLst>
                              <p:par>
                                <p:cTn id="14" presetID="45" presetClass="entr" presetSubtype="0" fill="hold" nodeType="after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fade">
                                      <p:cBhvr>
                                        <p:cTn id="16" dur="750"/>
                                        <p:tgtEl>
                                          <p:spTgt spid="10"/>
                                        </p:tgtEl>
                                      </p:cBhvr>
                                    </p:animEffect>
                                    <p:anim calcmode="lin" valueType="num">
                                      <p:cBhvr>
                                        <p:cTn id="17" dur="750" fill="hold"/>
                                        <p:tgtEl>
                                          <p:spTgt spid="10"/>
                                        </p:tgtEl>
                                        <p:attrNameLst>
                                          <p:attrName>ppt_w</p:attrName>
                                        </p:attrNameLst>
                                      </p:cBhvr>
                                      <p:tavLst>
                                        <p:tav tm="0" fmla="#ppt_w*sin(2.5*pi*$)">
                                          <p:val>
                                            <p:fltVal val="0"/>
                                          </p:val>
                                        </p:tav>
                                        <p:tav tm="100000">
                                          <p:val>
                                            <p:fltVal val="1"/>
                                          </p:val>
                                        </p:tav>
                                      </p:tavLst>
                                    </p:anim>
                                    <p:anim calcmode="lin" valueType="num">
                                      <p:cBhvr>
                                        <p:cTn id="18" dur="750" fill="hold"/>
                                        <p:tgtEl>
                                          <p:spTgt spid="1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BD6D821-DCB1-43E1-9E1E-AD1D20493FA6}"/>
              </a:ext>
            </a:extLst>
          </p:cNvPr>
          <p:cNvSpPr>
            <a:spLocks noGrp="1"/>
          </p:cNvSpPr>
          <p:nvPr>
            <p:ph type="title"/>
          </p:nvPr>
        </p:nvSpPr>
        <p:spPr>
          <a:xfrm>
            <a:off x="6835140" y="1447800"/>
            <a:ext cx="4190257" cy="14478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a:r>
              <a:rPr lang="ar-IQ" sz="2800" b="1" dirty="0"/>
              <a:t>اسلوب بخس الازمة</a:t>
            </a:r>
            <a:endParaRPr lang="ar-IQ" sz="3600" dirty="0"/>
          </a:p>
        </p:txBody>
      </p:sp>
      <p:sp>
        <p:nvSpPr>
          <p:cNvPr id="7" name="Text Placeholder 6">
            <a:extLst>
              <a:ext uri="{FF2B5EF4-FFF2-40B4-BE49-F238E27FC236}">
                <a16:creationId xmlns:a16="http://schemas.microsoft.com/office/drawing/2014/main" xmlns="" id="{A3C50DB7-8E3C-41C1-8434-6DBC570ECF73}"/>
              </a:ext>
            </a:extLst>
          </p:cNvPr>
          <p:cNvSpPr>
            <a:spLocks noGrp="1"/>
          </p:cNvSpPr>
          <p:nvPr>
            <p:ph type="body" sz="half" idx="2"/>
          </p:nvPr>
        </p:nvSpPr>
        <p:spPr>
          <a:xfrm>
            <a:off x="1095534" y="3154680"/>
            <a:ext cx="10700226" cy="3223260"/>
          </a:xfrm>
        </p:spPr>
        <p:txBody>
          <a:bodyPr anchor="ctr">
            <a:noAutofit/>
          </a:bodyPr>
          <a:lstStyle/>
          <a:p>
            <a:pPr algn="justLow"/>
            <a:r>
              <a:rPr lang="ar-IQ" sz="2400" b="1" dirty="0"/>
              <a:t>التركيز على التقليل من شأن الأزمة وأهميتها وأسبابها وتأثيراتها ونتائجها وإنكاساتها وذلك بأن تعترف إدارة المنظمة بالأزمة أولا ومن ثم توضح بأنه مجرد حدث عابر وغير مهم ويجري التعامل معه بالوسائل والادوات المناسبة (الترغيب والاغراء والاستقطاب من جهة والترهيب والخوف من جهة اخرى)، وانه سوف تعود المنظمة سريعا إلى توازنها وسابق عهدها قريبا . وهذا الاسلوب قد ينجح في التعامل المؤقت وليس في القضاء كلياً على الازمة.</a:t>
            </a:r>
            <a:endParaRPr lang="en-US" sz="2400" b="1" dirty="0"/>
          </a:p>
        </p:txBody>
      </p:sp>
      <p:pic>
        <p:nvPicPr>
          <p:cNvPr id="10" name="Content Placeholder 9">
            <a:extLst>
              <a:ext uri="{FF2B5EF4-FFF2-40B4-BE49-F238E27FC236}">
                <a16:creationId xmlns:a16="http://schemas.microsoft.com/office/drawing/2014/main" xmlns="" id="{542EF5AC-7F83-4B2D-86BE-A266E3B557D7}"/>
              </a:ext>
            </a:extLst>
          </p:cNvPr>
          <p:cNvPicPr>
            <a:picLocks noGrp="1" noChangeAspect="1"/>
          </p:cNvPicPr>
          <p:nvPr>
            <p:ph idx="1"/>
          </p:nvPr>
        </p:nvPicPr>
        <p:blipFill>
          <a:blip r:embed="rId2"/>
          <a:stretch>
            <a:fillRect/>
          </a:stretch>
        </p:blipFill>
        <p:spPr>
          <a:xfrm>
            <a:off x="1474632" y="685800"/>
            <a:ext cx="4816440" cy="22098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62873999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750"/>
                                        <p:tgtEl>
                                          <p:spTgt spid="5"/>
                                        </p:tgtEl>
                                      </p:cBhvr>
                                    </p:animEffect>
                                  </p:childTnLst>
                                </p:cTn>
                              </p:par>
                            </p:childTnLst>
                          </p:cTn>
                        </p:par>
                        <p:par>
                          <p:cTn id="8" fill="hold">
                            <p:stCondLst>
                              <p:cond delay="750"/>
                            </p:stCondLst>
                            <p:childTnLst>
                              <p:par>
                                <p:cTn id="9" presetID="14" presetClass="entr" presetSubtype="5" fill="hold" grpId="0"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randombar(vertical)">
                                      <p:cBhvr>
                                        <p:cTn id="11" dur="750"/>
                                        <p:tgtEl>
                                          <p:spTgt spid="7">
                                            <p:txEl>
                                              <p:pRg st="0" end="0"/>
                                            </p:txEl>
                                          </p:spTgt>
                                        </p:tgtEl>
                                      </p:cBhvr>
                                    </p:animEffect>
                                  </p:childTnLst>
                                </p:cTn>
                              </p:par>
                            </p:childTnLst>
                          </p:cTn>
                        </p:par>
                        <p:par>
                          <p:cTn id="12" fill="hold">
                            <p:stCondLst>
                              <p:cond delay="1500"/>
                            </p:stCondLst>
                            <p:childTnLst>
                              <p:par>
                                <p:cTn id="13" presetID="1" presetClass="entr" presetSubtype="0" fill="hold" nodeType="afterEffect">
                                  <p:stCondLst>
                                    <p:cond delay="0"/>
                                  </p:stCondLst>
                                  <p:childTnLst>
                                    <p:set>
                                      <p:cBhvr>
                                        <p:cTn id="14" dur="1" fill="hold">
                                          <p:stCondLst>
                                            <p:cond delay="749"/>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A3A832E-561B-4ABD-90F6-054C63FED2F8}"/>
              </a:ext>
            </a:extLst>
          </p:cNvPr>
          <p:cNvSpPr>
            <a:spLocks noGrp="1"/>
          </p:cNvSpPr>
          <p:nvPr>
            <p:ph type="title"/>
          </p:nvPr>
        </p:nvSpPr>
        <p:spPr>
          <a:xfrm>
            <a:off x="7083552" y="1352653"/>
            <a:ext cx="3954834" cy="140053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3">
            <a:schemeClr val="lt1"/>
          </a:lnRef>
          <a:fillRef idx="1">
            <a:schemeClr val="accent1"/>
          </a:fillRef>
          <a:effectRef idx="1">
            <a:schemeClr val="accent1"/>
          </a:effectRef>
          <a:fontRef idx="minor">
            <a:schemeClr val="lt1"/>
          </a:fontRef>
        </p:style>
        <p:txBody>
          <a:bodyPr anchor="ctr"/>
          <a:lstStyle/>
          <a:p>
            <a:pPr algn="ctr" rtl="0"/>
            <a:r>
              <a:rPr lang="ar-IQ" sz="2800" b="1" dirty="0"/>
              <a:t>اسلوب تنفيس الازمة</a:t>
            </a:r>
            <a:endParaRPr lang="ar-IQ" sz="1600" dirty="0"/>
          </a:p>
        </p:txBody>
      </p:sp>
      <p:sp>
        <p:nvSpPr>
          <p:cNvPr id="3" name="Content Placeholder 2">
            <a:extLst>
              <a:ext uri="{FF2B5EF4-FFF2-40B4-BE49-F238E27FC236}">
                <a16:creationId xmlns:a16="http://schemas.microsoft.com/office/drawing/2014/main" xmlns="" id="{3E8AEC0E-A9EB-4208-B2D9-3B2F121FC219}"/>
              </a:ext>
            </a:extLst>
          </p:cNvPr>
          <p:cNvSpPr>
            <a:spLocks noGrp="1"/>
          </p:cNvSpPr>
          <p:nvPr>
            <p:ph idx="1"/>
          </p:nvPr>
        </p:nvSpPr>
        <p:spPr>
          <a:xfrm>
            <a:off x="548640" y="2052918"/>
            <a:ext cx="10671810" cy="4195481"/>
          </a:xfrm>
        </p:spPr>
        <p:txBody>
          <a:bodyPr anchor="ctr">
            <a:normAutofit/>
          </a:bodyPr>
          <a:lstStyle/>
          <a:p>
            <a:pPr marL="0" lvl="0" indent="0" algn="justLow">
              <a:buNone/>
            </a:pPr>
            <a:r>
              <a:rPr lang="ar-IQ" sz="2800" b="1" dirty="0"/>
              <a:t>هناك بعض انواع الازمات قد يتأخر انفجارها وتنذر بانفجار مروع و قوياً جداً لذا تلجأ ادارة المنظمة الى هذا الاسلوب وهي إيجاد قضايا فرعية وجزئية تتعلق بأسباب ودوافع الأزمة والعمل على إثارتها مما يؤدي إلى إشغال قوى الأزمة في هذه القضايا وإستزاف جانب من قوتها . وعندها تقل حدة الازمة واذا وقعت تكون بصورة ضعيفة يسهل السيطرة عليها</a:t>
            </a:r>
            <a:endParaRPr lang="en-US" sz="3200" b="1" dirty="0"/>
          </a:p>
        </p:txBody>
      </p:sp>
      <p:pic>
        <p:nvPicPr>
          <p:cNvPr id="5" name="Picture 4">
            <a:extLst>
              <a:ext uri="{FF2B5EF4-FFF2-40B4-BE49-F238E27FC236}">
                <a16:creationId xmlns:a16="http://schemas.microsoft.com/office/drawing/2014/main" xmlns="" id="{7DF67097-00C4-4CA0-95F4-910F100E45FE}"/>
              </a:ext>
            </a:extLst>
          </p:cNvPr>
          <p:cNvPicPr>
            <a:picLocks noChangeAspect="1"/>
          </p:cNvPicPr>
          <p:nvPr/>
        </p:nvPicPr>
        <p:blipFill>
          <a:blip r:embed="rId2"/>
          <a:stretch>
            <a:fillRect/>
          </a:stretch>
        </p:blipFill>
        <p:spPr>
          <a:xfrm>
            <a:off x="548640" y="1077637"/>
            <a:ext cx="5335905" cy="195056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351910660"/>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750" fill="hold"/>
                                        <p:tgtEl>
                                          <p:spTgt spid="2"/>
                                        </p:tgtEl>
                                        <p:attrNameLst>
                                          <p:attrName>ppt_w</p:attrName>
                                        </p:attrNameLst>
                                      </p:cBhvr>
                                      <p:tavLst>
                                        <p:tav tm="0">
                                          <p:val>
                                            <p:fltVal val="0"/>
                                          </p:val>
                                        </p:tav>
                                        <p:tav tm="100000">
                                          <p:val>
                                            <p:strVal val="#ppt_w"/>
                                          </p:val>
                                        </p:tav>
                                      </p:tavLst>
                                    </p:anim>
                                    <p:anim calcmode="lin" valueType="num">
                                      <p:cBhvr>
                                        <p:cTn id="8" dur="750" fill="hold"/>
                                        <p:tgtEl>
                                          <p:spTgt spid="2"/>
                                        </p:tgtEl>
                                        <p:attrNameLst>
                                          <p:attrName>ppt_h</p:attrName>
                                        </p:attrNameLst>
                                      </p:cBhvr>
                                      <p:tavLst>
                                        <p:tav tm="0">
                                          <p:val>
                                            <p:fltVal val="0"/>
                                          </p:val>
                                        </p:tav>
                                        <p:tav tm="100000">
                                          <p:val>
                                            <p:strVal val="#ppt_h"/>
                                          </p:val>
                                        </p:tav>
                                      </p:tavLst>
                                    </p:anim>
                                    <p:anim calcmode="lin" valueType="num">
                                      <p:cBhvr>
                                        <p:cTn id="9" dur="750" fill="hold"/>
                                        <p:tgtEl>
                                          <p:spTgt spid="2"/>
                                        </p:tgtEl>
                                        <p:attrNameLst>
                                          <p:attrName>style.rotation</p:attrName>
                                        </p:attrNameLst>
                                      </p:cBhvr>
                                      <p:tavLst>
                                        <p:tav tm="0">
                                          <p:val>
                                            <p:fltVal val="90"/>
                                          </p:val>
                                        </p:tav>
                                        <p:tav tm="100000">
                                          <p:val>
                                            <p:fltVal val="0"/>
                                          </p:val>
                                        </p:tav>
                                      </p:tavLst>
                                    </p:anim>
                                    <p:animEffect transition="in" filter="fade">
                                      <p:cBhvr>
                                        <p:cTn id="10" dur="750"/>
                                        <p:tgtEl>
                                          <p:spTgt spid="2"/>
                                        </p:tgtEl>
                                      </p:cBhvr>
                                    </p:animEffect>
                                  </p:childTnLst>
                                </p:cTn>
                              </p:par>
                            </p:childTnLst>
                          </p:cTn>
                        </p:par>
                        <p:par>
                          <p:cTn id="11" fill="hold">
                            <p:stCondLst>
                              <p:cond delay="750"/>
                            </p:stCondLst>
                            <p:childTnLst>
                              <p:par>
                                <p:cTn id="12" presetID="14" presetClass="entr" presetSubtype="5"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randombar(vertical)">
                                      <p:cBhvr>
                                        <p:cTn id="14" dur="750"/>
                                        <p:tgtEl>
                                          <p:spTgt spid="3">
                                            <p:txEl>
                                              <p:pRg st="0" end="0"/>
                                            </p:txEl>
                                          </p:spTgt>
                                        </p:tgtEl>
                                      </p:cBhvr>
                                    </p:animEffect>
                                  </p:childTnLst>
                                </p:cTn>
                              </p:par>
                            </p:childTnLst>
                          </p:cTn>
                        </p:par>
                        <p:par>
                          <p:cTn id="15" fill="hold">
                            <p:stCondLst>
                              <p:cond delay="1500"/>
                            </p:stCondLst>
                            <p:childTnLst>
                              <p:par>
                                <p:cTn id="16" presetID="53" presetClass="entr" presetSubtype="16" fill="hold" nodeType="after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p:cTn id="18" dur="750" fill="hold"/>
                                        <p:tgtEl>
                                          <p:spTgt spid="5"/>
                                        </p:tgtEl>
                                        <p:attrNameLst>
                                          <p:attrName>ppt_w</p:attrName>
                                        </p:attrNameLst>
                                      </p:cBhvr>
                                      <p:tavLst>
                                        <p:tav tm="0">
                                          <p:val>
                                            <p:fltVal val="0"/>
                                          </p:val>
                                        </p:tav>
                                        <p:tav tm="100000">
                                          <p:val>
                                            <p:strVal val="#ppt_w"/>
                                          </p:val>
                                        </p:tav>
                                      </p:tavLst>
                                    </p:anim>
                                    <p:anim calcmode="lin" valueType="num">
                                      <p:cBhvr>
                                        <p:cTn id="19" dur="750" fill="hold"/>
                                        <p:tgtEl>
                                          <p:spTgt spid="5"/>
                                        </p:tgtEl>
                                        <p:attrNameLst>
                                          <p:attrName>ppt_h</p:attrName>
                                        </p:attrNameLst>
                                      </p:cBhvr>
                                      <p:tavLst>
                                        <p:tav tm="0">
                                          <p:val>
                                            <p:fltVal val="0"/>
                                          </p:val>
                                        </p:tav>
                                        <p:tav tm="100000">
                                          <p:val>
                                            <p:strVal val="#ppt_h"/>
                                          </p:val>
                                        </p:tav>
                                      </p:tavLst>
                                    </p:anim>
                                    <p:animEffect transition="in" filter="fade">
                                      <p:cBhvr>
                                        <p:cTn id="20" dur="75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BD6D821-DCB1-43E1-9E1E-AD1D20493FA6}"/>
              </a:ext>
            </a:extLst>
          </p:cNvPr>
          <p:cNvSpPr>
            <a:spLocks noGrp="1"/>
          </p:cNvSpPr>
          <p:nvPr>
            <p:ph type="title"/>
          </p:nvPr>
        </p:nvSpPr>
        <p:spPr>
          <a:xfrm>
            <a:off x="6835140" y="1447800"/>
            <a:ext cx="4190257" cy="14478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a:r>
              <a:rPr lang="ar-IQ" sz="2800" b="1" dirty="0"/>
              <a:t>اسلوب تشكيل لجنة بحث الازمة</a:t>
            </a:r>
            <a:endParaRPr lang="ar-IQ" sz="2800" dirty="0"/>
          </a:p>
        </p:txBody>
      </p:sp>
      <p:sp>
        <p:nvSpPr>
          <p:cNvPr id="7" name="Text Placeholder 6">
            <a:extLst>
              <a:ext uri="{FF2B5EF4-FFF2-40B4-BE49-F238E27FC236}">
                <a16:creationId xmlns:a16="http://schemas.microsoft.com/office/drawing/2014/main" xmlns="" id="{A3C50DB7-8E3C-41C1-8434-6DBC570ECF73}"/>
              </a:ext>
            </a:extLst>
          </p:cNvPr>
          <p:cNvSpPr>
            <a:spLocks noGrp="1"/>
          </p:cNvSpPr>
          <p:nvPr>
            <p:ph type="body" sz="half" idx="2"/>
          </p:nvPr>
        </p:nvSpPr>
        <p:spPr>
          <a:xfrm>
            <a:off x="585216" y="3154680"/>
            <a:ext cx="11210544" cy="3223260"/>
          </a:xfrm>
        </p:spPr>
        <p:txBody>
          <a:bodyPr anchor="ctr">
            <a:noAutofit/>
          </a:bodyPr>
          <a:lstStyle/>
          <a:p>
            <a:pPr algn="justLow"/>
            <a:r>
              <a:rPr lang="ar-IQ" sz="2800" b="1" dirty="0"/>
              <a:t>تلجأ اليه ادارة المنظمة عندما لاتتوفر لدى إدارة المنظمة البيانات والمعلومات والمعرفة الكافية عن قوى الأزمة فيؤدي تشكيل هذه اللجنة (تتضمن اطراف متعدد من المنظمة) الى حصول إدارة المنظمة على البيانات والمعلومات والمعرفة المتعلقة بقوى الأزمة ومعرفة القوى الحقيقية التي تقف وراء الأزمة ومن عيوبها ضياع الوقت للتوصل إلى الأسباب الحقيقية للأزمة . وينبثق عنها لجان فرعية قد تصل الى دوافع واسباب االازمة وتكون بذلك قد نجحت ادارة المنظمة نجاحاً مؤقتاً وقد تعود وتتفجر الازمة من جديد.</a:t>
            </a:r>
            <a:endParaRPr lang="en-US" sz="2800" b="1" dirty="0"/>
          </a:p>
        </p:txBody>
      </p:sp>
      <p:pic>
        <p:nvPicPr>
          <p:cNvPr id="10" name="Content Placeholder 9">
            <a:extLst>
              <a:ext uri="{FF2B5EF4-FFF2-40B4-BE49-F238E27FC236}">
                <a16:creationId xmlns:a16="http://schemas.microsoft.com/office/drawing/2014/main" xmlns="" id="{542EF5AC-7F83-4B2D-86BE-A266E3B557D7}"/>
              </a:ext>
            </a:extLst>
          </p:cNvPr>
          <p:cNvPicPr>
            <a:picLocks noGrp="1" noChangeAspect="1"/>
          </p:cNvPicPr>
          <p:nvPr>
            <p:ph idx="1"/>
          </p:nvPr>
        </p:nvPicPr>
        <p:blipFill>
          <a:blip r:embed="rId2"/>
          <a:stretch>
            <a:fillRect/>
          </a:stretch>
        </p:blipFill>
        <p:spPr>
          <a:xfrm>
            <a:off x="1021225" y="932688"/>
            <a:ext cx="5074775" cy="196291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545527396"/>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750"/>
                                        <p:tgtEl>
                                          <p:spTgt spid="5"/>
                                        </p:tgtEl>
                                      </p:cBhvr>
                                    </p:animEffect>
                                  </p:childTnLst>
                                </p:cTn>
                              </p:par>
                            </p:childTnLst>
                          </p:cTn>
                        </p:par>
                        <p:par>
                          <p:cTn id="8" fill="hold">
                            <p:stCondLst>
                              <p:cond delay="750"/>
                            </p:stCondLst>
                            <p:childTnLst>
                              <p:par>
                                <p:cTn id="9" presetID="1" presetClass="entr" presetSubtype="0" fill="hold" grpId="0" nodeType="afterEffect">
                                  <p:stCondLst>
                                    <p:cond delay="0"/>
                                  </p:stCondLst>
                                  <p:childTnLst>
                                    <p:set>
                                      <p:cBhvr>
                                        <p:cTn id="10" dur="1" fill="hold">
                                          <p:stCondLst>
                                            <p:cond delay="749"/>
                                          </p:stCondLst>
                                        </p:cTn>
                                        <p:tgtEl>
                                          <p:spTgt spid="7">
                                            <p:txEl>
                                              <p:pRg st="0" end="0"/>
                                            </p:txEl>
                                          </p:spTgt>
                                        </p:tgtEl>
                                        <p:attrNameLst>
                                          <p:attrName>style.visibility</p:attrName>
                                        </p:attrNameLst>
                                      </p:cBhvr>
                                      <p:to>
                                        <p:strVal val="visible"/>
                                      </p:to>
                                    </p:set>
                                  </p:childTnLst>
                                </p:cTn>
                              </p:par>
                            </p:childTnLst>
                          </p:cTn>
                        </p:par>
                        <p:par>
                          <p:cTn id="11" fill="hold">
                            <p:stCondLst>
                              <p:cond delay="1500"/>
                            </p:stCondLst>
                            <p:childTnLst>
                              <p:par>
                                <p:cTn id="12" presetID="45" presetClass="entr" presetSubtype="0" fill="hold" nodeType="after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750"/>
                                        <p:tgtEl>
                                          <p:spTgt spid="10"/>
                                        </p:tgtEl>
                                      </p:cBhvr>
                                    </p:animEffect>
                                    <p:anim calcmode="lin" valueType="num">
                                      <p:cBhvr>
                                        <p:cTn id="15" dur="750" fill="hold"/>
                                        <p:tgtEl>
                                          <p:spTgt spid="10"/>
                                        </p:tgtEl>
                                        <p:attrNameLst>
                                          <p:attrName>ppt_w</p:attrName>
                                        </p:attrNameLst>
                                      </p:cBhvr>
                                      <p:tavLst>
                                        <p:tav tm="0" fmla="#ppt_w*sin(2.5*pi*$)">
                                          <p:val>
                                            <p:fltVal val="0"/>
                                          </p:val>
                                        </p:tav>
                                        <p:tav tm="100000">
                                          <p:val>
                                            <p:fltVal val="1"/>
                                          </p:val>
                                        </p:tav>
                                      </p:tavLst>
                                    </p:anim>
                                    <p:anim calcmode="lin" valueType="num">
                                      <p:cBhvr>
                                        <p:cTn id="16" dur="750" fill="hold"/>
                                        <p:tgtEl>
                                          <p:spTgt spid="1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BD6D821-DCB1-43E1-9E1E-AD1D20493FA6}"/>
              </a:ext>
            </a:extLst>
          </p:cNvPr>
          <p:cNvSpPr>
            <a:spLocks noGrp="1"/>
          </p:cNvSpPr>
          <p:nvPr>
            <p:ph type="title"/>
          </p:nvPr>
        </p:nvSpPr>
        <p:spPr>
          <a:xfrm>
            <a:off x="6835140" y="1447800"/>
            <a:ext cx="4190257" cy="14478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a:r>
              <a:rPr lang="ar-IQ" sz="2800" b="1" dirty="0"/>
              <a:t>اسلوب اخماد الازمة</a:t>
            </a:r>
            <a:endParaRPr lang="ar-IQ" sz="2800" dirty="0"/>
          </a:p>
        </p:txBody>
      </p:sp>
      <p:sp>
        <p:nvSpPr>
          <p:cNvPr id="7" name="Text Placeholder 6">
            <a:extLst>
              <a:ext uri="{FF2B5EF4-FFF2-40B4-BE49-F238E27FC236}">
                <a16:creationId xmlns:a16="http://schemas.microsoft.com/office/drawing/2014/main" xmlns="" id="{A3C50DB7-8E3C-41C1-8434-6DBC570ECF73}"/>
              </a:ext>
            </a:extLst>
          </p:cNvPr>
          <p:cNvSpPr>
            <a:spLocks noGrp="1"/>
          </p:cNvSpPr>
          <p:nvPr>
            <p:ph type="body" sz="half" idx="2"/>
          </p:nvPr>
        </p:nvSpPr>
        <p:spPr>
          <a:xfrm>
            <a:off x="585216" y="3154680"/>
            <a:ext cx="11210544" cy="3223260"/>
          </a:xfrm>
        </p:spPr>
        <p:txBody>
          <a:bodyPr anchor="ctr">
            <a:noAutofit/>
          </a:bodyPr>
          <a:lstStyle/>
          <a:p>
            <a:pPr algn="justLow"/>
            <a:r>
              <a:rPr lang="ar-IQ" sz="2800" b="1" dirty="0"/>
              <a:t>تلجأ المنظات إلى هذا الأسلوب عندما تكون الأزمة في غاية الخطورة وتهدد بقاء المنظمة ووجودها وتستخدم العنف والقوة بصورة شديدة تجاه قوى الأزمة . و لا تلتفت ادارة المنظمة للمشاعر والقيم الانسانية في التعامل مع الازمة وادارتها .</a:t>
            </a:r>
            <a:endParaRPr lang="en-US" sz="2800" b="1" dirty="0"/>
          </a:p>
          <a:p>
            <a:pPr algn="justLow"/>
            <a:r>
              <a:rPr lang="ar-IQ" sz="2800" b="1" dirty="0"/>
              <a:t>وهذا الاسلوب تلجأ الى استخدامه كثيراً الادارات التي تتبنى الخط الدكتاتوري في ادارة منظماتها.</a:t>
            </a:r>
            <a:endParaRPr lang="en-US" sz="2800" b="1" dirty="0"/>
          </a:p>
        </p:txBody>
      </p:sp>
      <p:pic>
        <p:nvPicPr>
          <p:cNvPr id="10" name="Content Placeholder 9">
            <a:extLst>
              <a:ext uri="{FF2B5EF4-FFF2-40B4-BE49-F238E27FC236}">
                <a16:creationId xmlns:a16="http://schemas.microsoft.com/office/drawing/2014/main" xmlns="" id="{542EF5AC-7F83-4B2D-86BE-A266E3B557D7}"/>
              </a:ext>
            </a:extLst>
          </p:cNvPr>
          <p:cNvPicPr>
            <a:picLocks noGrp="1" noChangeAspect="1"/>
          </p:cNvPicPr>
          <p:nvPr>
            <p:ph idx="1"/>
          </p:nvPr>
        </p:nvPicPr>
        <p:blipFill>
          <a:blip r:embed="rId2"/>
          <a:stretch>
            <a:fillRect/>
          </a:stretch>
        </p:blipFill>
        <p:spPr>
          <a:xfrm>
            <a:off x="1005840" y="932688"/>
            <a:ext cx="4553712" cy="196291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430232281"/>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750"/>
                                        <p:tgtEl>
                                          <p:spTgt spid="5"/>
                                        </p:tgtEl>
                                      </p:cBhvr>
                                    </p:animEffect>
                                  </p:childTnLst>
                                </p:cTn>
                              </p:par>
                            </p:childTnLst>
                          </p:cTn>
                        </p:par>
                        <p:par>
                          <p:cTn id="8" fill="hold">
                            <p:stCondLst>
                              <p:cond delay="750"/>
                            </p:stCondLst>
                            <p:childTnLst>
                              <p:par>
                                <p:cTn id="9" presetID="1" presetClass="entr" presetSubtype="0" fill="hold" grpId="0" nodeType="afterEffect">
                                  <p:stCondLst>
                                    <p:cond delay="0"/>
                                  </p:stCondLst>
                                  <p:childTnLst>
                                    <p:set>
                                      <p:cBhvr>
                                        <p:cTn id="10" dur="1" fill="hold">
                                          <p:stCondLst>
                                            <p:cond delay="749"/>
                                          </p:stCondLst>
                                        </p:cTn>
                                        <p:tgtEl>
                                          <p:spTgt spid="7">
                                            <p:txEl>
                                              <p:pRg st="0" end="0"/>
                                            </p:txEl>
                                          </p:spTgt>
                                        </p:tgtEl>
                                        <p:attrNameLst>
                                          <p:attrName>style.visibility</p:attrName>
                                        </p:attrNameLst>
                                      </p:cBhvr>
                                      <p:to>
                                        <p:strVal val="visible"/>
                                      </p:to>
                                    </p:set>
                                  </p:childTnLst>
                                </p:cTn>
                              </p:par>
                            </p:childTnLst>
                          </p:cTn>
                        </p:par>
                        <p:par>
                          <p:cTn id="11" fill="hold">
                            <p:stCondLst>
                              <p:cond delay="1500"/>
                            </p:stCondLst>
                            <p:childTnLst>
                              <p:par>
                                <p:cTn id="12" presetID="1" presetClass="entr" presetSubtype="0" fill="hold" grpId="0" nodeType="afterEffect">
                                  <p:stCondLst>
                                    <p:cond delay="0"/>
                                  </p:stCondLst>
                                  <p:childTnLst>
                                    <p:set>
                                      <p:cBhvr>
                                        <p:cTn id="13" dur="1" fill="hold">
                                          <p:stCondLst>
                                            <p:cond delay="749"/>
                                          </p:stCondLst>
                                        </p:cTn>
                                        <p:tgtEl>
                                          <p:spTgt spid="7">
                                            <p:txEl>
                                              <p:pRg st="1" end="1"/>
                                            </p:txEl>
                                          </p:spTgt>
                                        </p:tgtEl>
                                        <p:attrNameLst>
                                          <p:attrName>style.visibility</p:attrName>
                                        </p:attrNameLst>
                                      </p:cBhvr>
                                      <p:to>
                                        <p:strVal val="visible"/>
                                      </p:to>
                                    </p:set>
                                  </p:childTnLst>
                                </p:cTn>
                              </p:par>
                            </p:childTnLst>
                          </p:cTn>
                        </p:par>
                        <p:par>
                          <p:cTn id="14" fill="hold">
                            <p:stCondLst>
                              <p:cond delay="2250"/>
                            </p:stCondLst>
                            <p:childTnLst>
                              <p:par>
                                <p:cTn id="15" presetID="45" presetClass="entr" presetSubtype="0" fill="hold" nodeType="after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750"/>
                                        <p:tgtEl>
                                          <p:spTgt spid="10"/>
                                        </p:tgtEl>
                                      </p:cBhvr>
                                    </p:animEffect>
                                    <p:anim calcmode="lin" valueType="num">
                                      <p:cBhvr>
                                        <p:cTn id="18" dur="750" fill="hold"/>
                                        <p:tgtEl>
                                          <p:spTgt spid="10"/>
                                        </p:tgtEl>
                                        <p:attrNameLst>
                                          <p:attrName>ppt_w</p:attrName>
                                        </p:attrNameLst>
                                      </p:cBhvr>
                                      <p:tavLst>
                                        <p:tav tm="0" fmla="#ppt_w*sin(2.5*pi*$)">
                                          <p:val>
                                            <p:fltVal val="0"/>
                                          </p:val>
                                        </p:tav>
                                        <p:tav tm="100000">
                                          <p:val>
                                            <p:fltVal val="1"/>
                                          </p:val>
                                        </p:tav>
                                      </p:tavLst>
                                    </p:anim>
                                    <p:anim calcmode="lin" valueType="num">
                                      <p:cBhvr>
                                        <p:cTn id="19" dur="750" fill="hold"/>
                                        <p:tgtEl>
                                          <p:spTgt spid="1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374</TotalTime>
  <Words>1397</Words>
  <Application>Microsoft Office PowerPoint</Application>
  <PresentationFormat>Widescreen</PresentationFormat>
  <Paragraphs>90</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Century Gothic</vt:lpstr>
      <vt:lpstr>Times New Roman</vt:lpstr>
      <vt:lpstr>Wingdings</vt:lpstr>
      <vt:lpstr>Wingdings 3</vt:lpstr>
      <vt:lpstr>Ion</vt:lpstr>
      <vt:lpstr>ادارة الازمـــــــة</vt:lpstr>
      <vt:lpstr>ااولاً: الأساليب  التقليدية لأدارة الأزمات </vt:lpstr>
      <vt:lpstr>اسلوب انكار الازمة</vt:lpstr>
      <vt:lpstr>PowerPoint Presentation</vt:lpstr>
      <vt:lpstr>اسلوب كبت الازمة</vt:lpstr>
      <vt:lpstr>اسلوب بخس الازمة</vt:lpstr>
      <vt:lpstr>اسلوب تنفيس الازمة</vt:lpstr>
      <vt:lpstr>اسلوب تشكيل لجنة بحث الازمة</vt:lpstr>
      <vt:lpstr>اسلوب اخماد الازمة</vt:lpstr>
      <vt:lpstr>اسلوب تفريغ الازمة</vt:lpstr>
      <vt:lpstr>اسلوب عزل قوى الازمة</vt:lpstr>
      <vt:lpstr>ثانياً : الأساليب غير التقليدية لأدارة الأزمة </vt:lpstr>
      <vt:lpstr>اسلوب الاحتياطي التعبوي</vt:lpstr>
      <vt:lpstr>اسلوب احتواء الازمة</vt:lpstr>
      <vt:lpstr>اسلوب تصعيد الازمة</vt:lpstr>
      <vt:lpstr>اسلوب تفتيت الازمة</vt:lpstr>
      <vt:lpstr>اسلوب الوفرة الوهمية</vt:lpstr>
      <vt:lpstr>شكراً لاصغائكم</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التفكير الاستراتيجي</dc:title>
  <dc:creator>future</dc:creator>
  <cp:lastModifiedBy>hp</cp:lastModifiedBy>
  <cp:revision>79</cp:revision>
  <dcterms:created xsi:type="dcterms:W3CDTF">2018-04-28T18:34:32Z</dcterms:created>
  <dcterms:modified xsi:type="dcterms:W3CDTF">2018-06-23T10:25:41Z</dcterms:modified>
</cp:coreProperties>
</file>