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05" r:id="rId1"/>
  </p:sldMasterIdLst>
  <p:sldIdLst>
    <p:sldId id="256" r:id="rId2"/>
    <p:sldId id="258" r:id="rId3"/>
    <p:sldId id="259" r:id="rId4"/>
    <p:sldId id="260" r:id="rId5"/>
    <p:sldId id="261" r:id="rId6"/>
    <p:sldId id="262" r:id="rId7"/>
    <p:sldId id="263" r:id="rId8"/>
    <p:sldId id="264" r:id="rId9"/>
    <p:sldId id="265" r:id="rId10"/>
    <p:sldId id="270" r:id="rId11"/>
    <p:sldId id="271" r:id="rId12"/>
    <p:sldId id="272"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D15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73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6E58A50-8C67-41EB-9BD4-7C592D1420F5}" type="datetimeFigureOut">
              <a:rPr lang="ar-IQ" smtClean="0"/>
              <a:t>10/10/1439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CB10B15-3084-4714-85C5-142D0055C9F6}" type="slidenum">
              <a:rPr lang="ar-IQ" smtClean="0"/>
              <a:t>‹#›</a:t>
            </a:fld>
            <a:endParaRPr lang="ar-IQ"/>
          </a:p>
        </p:txBody>
      </p:sp>
    </p:spTree>
    <p:extLst>
      <p:ext uri="{BB962C8B-B14F-4D97-AF65-F5344CB8AC3E}">
        <p14:creationId xmlns:p14="http://schemas.microsoft.com/office/powerpoint/2010/main" val="1908851325"/>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6E58A50-8C67-41EB-9BD4-7C592D1420F5}" type="datetimeFigureOut">
              <a:rPr lang="ar-IQ" smtClean="0"/>
              <a:t>10/10/1439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CB10B15-3084-4714-85C5-142D0055C9F6}" type="slidenum">
              <a:rPr lang="ar-IQ" smtClean="0"/>
              <a:t>‹#›</a:t>
            </a:fld>
            <a:endParaRPr lang="ar-IQ"/>
          </a:p>
        </p:txBody>
      </p:sp>
    </p:spTree>
    <p:extLst>
      <p:ext uri="{BB962C8B-B14F-4D97-AF65-F5344CB8AC3E}">
        <p14:creationId xmlns:p14="http://schemas.microsoft.com/office/powerpoint/2010/main" val="757778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26E58A50-8C67-41EB-9BD4-7C592D1420F5}" type="datetimeFigureOut">
              <a:rPr lang="ar-IQ" smtClean="0"/>
              <a:t>10/10/1439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CB10B15-3084-4714-85C5-142D0055C9F6}" type="slidenum">
              <a:rPr lang="ar-IQ" smtClean="0"/>
              <a:t>‹#›</a:t>
            </a:fld>
            <a:endParaRPr lang="ar-IQ"/>
          </a:p>
        </p:txBody>
      </p:sp>
    </p:spTree>
    <p:extLst>
      <p:ext uri="{BB962C8B-B14F-4D97-AF65-F5344CB8AC3E}">
        <p14:creationId xmlns:p14="http://schemas.microsoft.com/office/powerpoint/2010/main" val="42712758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26E58A50-8C67-41EB-9BD4-7C592D1420F5}" type="datetimeFigureOut">
              <a:rPr lang="ar-IQ" smtClean="0"/>
              <a:t>10/10/1439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CB10B15-3084-4714-85C5-142D0055C9F6}" type="slidenum">
              <a:rPr lang="ar-IQ" smtClean="0"/>
              <a:t>‹#›</a:t>
            </a:fld>
            <a:endParaRPr lang="ar-IQ"/>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6191688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6E58A50-8C67-41EB-9BD4-7C592D1420F5}" type="datetimeFigureOut">
              <a:rPr lang="ar-IQ" smtClean="0"/>
              <a:t>10/10/1439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CB10B15-3084-4714-85C5-142D0055C9F6}" type="slidenum">
              <a:rPr lang="ar-IQ" smtClean="0"/>
              <a:t>‹#›</a:t>
            </a:fld>
            <a:endParaRPr lang="ar-IQ"/>
          </a:p>
        </p:txBody>
      </p:sp>
    </p:spTree>
    <p:extLst>
      <p:ext uri="{BB962C8B-B14F-4D97-AF65-F5344CB8AC3E}">
        <p14:creationId xmlns:p14="http://schemas.microsoft.com/office/powerpoint/2010/main" val="20216494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6E58A50-8C67-41EB-9BD4-7C592D1420F5}" type="datetimeFigureOut">
              <a:rPr lang="ar-IQ" smtClean="0"/>
              <a:t>10/10/1439</a:t>
            </a:fld>
            <a:endParaRPr lang="ar-IQ"/>
          </a:p>
        </p:txBody>
      </p:sp>
      <p:sp>
        <p:nvSpPr>
          <p:cNvPr id="4"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CB10B15-3084-4714-85C5-142D0055C9F6}" type="slidenum">
              <a:rPr lang="ar-IQ" smtClean="0"/>
              <a:t>‹#›</a:t>
            </a:fld>
            <a:endParaRPr lang="ar-IQ"/>
          </a:p>
        </p:txBody>
      </p:sp>
    </p:spTree>
    <p:extLst>
      <p:ext uri="{BB962C8B-B14F-4D97-AF65-F5344CB8AC3E}">
        <p14:creationId xmlns:p14="http://schemas.microsoft.com/office/powerpoint/2010/main" val="7816121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6E58A50-8C67-41EB-9BD4-7C592D1420F5}" type="datetimeFigureOut">
              <a:rPr lang="ar-IQ" smtClean="0"/>
              <a:t>10/10/1439</a:t>
            </a:fld>
            <a:endParaRPr lang="ar-IQ"/>
          </a:p>
        </p:txBody>
      </p:sp>
      <p:sp>
        <p:nvSpPr>
          <p:cNvPr id="4"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CB10B15-3084-4714-85C5-142D0055C9F6}" type="slidenum">
              <a:rPr lang="ar-IQ" smtClean="0"/>
              <a:t>‹#›</a:t>
            </a:fld>
            <a:endParaRPr lang="ar-IQ"/>
          </a:p>
        </p:txBody>
      </p:sp>
    </p:spTree>
    <p:extLst>
      <p:ext uri="{BB962C8B-B14F-4D97-AF65-F5344CB8AC3E}">
        <p14:creationId xmlns:p14="http://schemas.microsoft.com/office/powerpoint/2010/main" val="17884816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E58A50-8C67-41EB-9BD4-7C592D1420F5}" type="datetimeFigureOut">
              <a:rPr lang="ar-IQ" smtClean="0"/>
              <a:t>10/10/1439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CB10B15-3084-4714-85C5-142D0055C9F6}" type="slidenum">
              <a:rPr lang="ar-IQ" smtClean="0"/>
              <a:t>‹#›</a:t>
            </a:fld>
            <a:endParaRPr lang="ar-IQ"/>
          </a:p>
        </p:txBody>
      </p:sp>
    </p:spTree>
    <p:extLst>
      <p:ext uri="{BB962C8B-B14F-4D97-AF65-F5344CB8AC3E}">
        <p14:creationId xmlns:p14="http://schemas.microsoft.com/office/powerpoint/2010/main" val="25815039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E58A50-8C67-41EB-9BD4-7C592D1420F5}" type="datetimeFigureOut">
              <a:rPr lang="ar-IQ" smtClean="0"/>
              <a:t>10/10/1439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CB10B15-3084-4714-85C5-142D0055C9F6}" type="slidenum">
              <a:rPr lang="ar-IQ" smtClean="0"/>
              <a:t>‹#›</a:t>
            </a:fld>
            <a:endParaRPr lang="ar-IQ"/>
          </a:p>
        </p:txBody>
      </p:sp>
    </p:spTree>
    <p:extLst>
      <p:ext uri="{BB962C8B-B14F-4D97-AF65-F5344CB8AC3E}">
        <p14:creationId xmlns:p14="http://schemas.microsoft.com/office/powerpoint/2010/main" val="2851306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E58A50-8C67-41EB-9BD4-7C592D1420F5}" type="datetimeFigureOut">
              <a:rPr lang="ar-IQ" smtClean="0"/>
              <a:t>10/10/1439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CB10B15-3084-4714-85C5-142D0055C9F6}" type="slidenum">
              <a:rPr lang="ar-IQ" smtClean="0"/>
              <a:t>‹#›</a:t>
            </a:fld>
            <a:endParaRPr lang="ar-IQ"/>
          </a:p>
        </p:txBody>
      </p:sp>
    </p:spTree>
    <p:extLst>
      <p:ext uri="{BB962C8B-B14F-4D97-AF65-F5344CB8AC3E}">
        <p14:creationId xmlns:p14="http://schemas.microsoft.com/office/powerpoint/2010/main" val="1889457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6E58A50-8C67-41EB-9BD4-7C592D1420F5}" type="datetimeFigureOut">
              <a:rPr lang="ar-IQ" smtClean="0"/>
              <a:t>10/10/1439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CB10B15-3084-4714-85C5-142D0055C9F6}" type="slidenum">
              <a:rPr lang="ar-IQ" smtClean="0"/>
              <a:t>‹#›</a:t>
            </a:fld>
            <a:endParaRPr lang="ar-IQ"/>
          </a:p>
        </p:txBody>
      </p:sp>
    </p:spTree>
    <p:extLst>
      <p:ext uri="{BB962C8B-B14F-4D97-AF65-F5344CB8AC3E}">
        <p14:creationId xmlns:p14="http://schemas.microsoft.com/office/powerpoint/2010/main" val="2710767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6E58A50-8C67-41EB-9BD4-7C592D1420F5}" type="datetimeFigureOut">
              <a:rPr lang="ar-IQ" smtClean="0"/>
              <a:t>10/10/1439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CB10B15-3084-4714-85C5-142D0055C9F6}" type="slidenum">
              <a:rPr lang="ar-IQ" smtClean="0"/>
              <a:t>‹#›</a:t>
            </a:fld>
            <a:endParaRPr lang="ar-IQ"/>
          </a:p>
        </p:txBody>
      </p:sp>
    </p:spTree>
    <p:extLst>
      <p:ext uri="{BB962C8B-B14F-4D97-AF65-F5344CB8AC3E}">
        <p14:creationId xmlns:p14="http://schemas.microsoft.com/office/powerpoint/2010/main" val="338503073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6E58A50-8C67-41EB-9BD4-7C592D1420F5}" type="datetimeFigureOut">
              <a:rPr lang="ar-IQ" smtClean="0"/>
              <a:t>10/10/1439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0CB10B15-3084-4714-85C5-142D0055C9F6}" type="slidenum">
              <a:rPr lang="ar-IQ" smtClean="0"/>
              <a:t>‹#›</a:t>
            </a:fld>
            <a:endParaRPr lang="ar-IQ"/>
          </a:p>
        </p:txBody>
      </p:sp>
    </p:spTree>
    <p:extLst>
      <p:ext uri="{BB962C8B-B14F-4D97-AF65-F5344CB8AC3E}">
        <p14:creationId xmlns:p14="http://schemas.microsoft.com/office/powerpoint/2010/main" val="251941189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26E58A50-8C67-41EB-9BD4-7C592D1420F5}" type="datetimeFigureOut">
              <a:rPr lang="ar-IQ" smtClean="0"/>
              <a:t>10/10/1439</a:t>
            </a:fld>
            <a:endParaRPr lang="ar-IQ"/>
          </a:p>
        </p:txBody>
      </p:sp>
      <p:sp>
        <p:nvSpPr>
          <p:cNvPr id="5" name="Footer Placeholder 3"/>
          <p:cNvSpPr>
            <a:spLocks noGrp="1"/>
          </p:cNvSpPr>
          <p:nvPr>
            <p:ph type="ftr" sz="quarter" idx="11"/>
          </p:nvPr>
        </p:nvSpPr>
        <p:spPr/>
        <p:txBody>
          <a:bodyPr/>
          <a:lstStyle/>
          <a:p>
            <a:endParaRPr lang="ar-IQ"/>
          </a:p>
        </p:txBody>
      </p:sp>
      <p:sp>
        <p:nvSpPr>
          <p:cNvPr id="6" name="Slide Number Placeholder 4"/>
          <p:cNvSpPr>
            <a:spLocks noGrp="1"/>
          </p:cNvSpPr>
          <p:nvPr>
            <p:ph type="sldNum" sz="quarter" idx="12"/>
          </p:nvPr>
        </p:nvSpPr>
        <p:spPr/>
        <p:txBody>
          <a:bodyPr/>
          <a:lstStyle/>
          <a:p>
            <a:fld id="{0CB10B15-3084-4714-85C5-142D0055C9F6}" type="slidenum">
              <a:rPr lang="ar-IQ" smtClean="0"/>
              <a:t>‹#›</a:t>
            </a:fld>
            <a:endParaRPr lang="ar-IQ"/>
          </a:p>
        </p:txBody>
      </p:sp>
    </p:spTree>
    <p:extLst>
      <p:ext uri="{BB962C8B-B14F-4D97-AF65-F5344CB8AC3E}">
        <p14:creationId xmlns:p14="http://schemas.microsoft.com/office/powerpoint/2010/main" val="3181261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6E58A50-8C67-41EB-9BD4-7C592D1420F5}" type="datetimeFigureOut">
              <a:rPr lang="ar-IQ" smtClean="0"/>
              <a:t>10/10/1439</a:t>
            </a:fld>
            <a:endParaRPr lang="ar-IQ"/>
          </a:p>
        </p:txBody>
      </p:sp>
      <p:sp>
        <p:nvSpPr>
          <p:cNvPr id="5" name="Footer Placeholder 2"/>
          <p:cNvSpPr>
            <a:spLocks noGrp="1"/>
          </p:cNvSpPr>
          <p:nvPr>
            <p:ph type="ftr" sz="quarter" idx="11"/>
          </p:nvPr>
        </p:nvSpPr>
        <p:spPr/>
        <p:txBody>
          <a:bodyPr/>
          <a:lstStyle/>
          <a:p>
            <a:endParaRPr lang="ar-IQ"/>
          </a:p>
        </p:txBody>
      </p:sp>
      <p:sp>
        <p:nvSpPr>
          <p:cNvPr id="6" name="Slide Number Placeholder 3"/>
          <p:cNvSpPr>
            <a:spLocks noGrp="1"/>
          </p:cNvSpPr>
          <p:nvPr>
            <p:ph type="sldNum" sz="quarter" idx="12"/>
          </p:nvPr>
        </p:nvSpPr>
        <p:spPr/>
        <p:txBody>
          <a:bodyPr/>
          <a:lstStyle/>
          <a:p>
            <a:fld id="{0CB10B15-3084-4714-85C5-142D0055C9F6}" type="slidenum">
              <a:rPr lang="ar-IQ" smtClean="0"/>
              <a:t>‹#›</a:t>
            </a:fld>
            <a:endParaRPr lang="ar-IQ"/>
          </a:p>
        </p:txBody>
      </p:sp>
    </p:spTree>
    <p:extLst>
      <p:ext uri="{BB962C8B-B14F-4D97-AF65-F5344CB8AC3E}">
        <p14:creationId xmlns:p14="http://schemas.microsoft.com/office/powerpoint/2010/main" val="696216988"/>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26E58A50-8C67-41EB-9BD4-7C592D1420F5}" type="datetimeFigureOut">
              <a:rPr lang="ar-IQ" smtClean="0"/>
              <a:t>10/10/1439</a:t>
            </a:fld>
            <a:endParaRPr lang="ar-IQ"/>
          </a:p>
        </p:txBody>
      </p:sp>
      <p:sp>
        <p:nvSpPr>
          <p:cNvPr id="5" name="Footer Placeholder 5"/>
          <p:cNvSpPr>
            <a:spLocks noGrp="1"/>
          </p:cNvSpPr>
          <p:nvPr>
            <p:ph type="ftr" sz="quarter" idx="11"/>
          </p:nvPr>
        </p:nvSpPr>
        <p:spPr/>
        <p:txBody>
          <a:bodyPr/>
          <a:lstStyle/>
          <a:p>
            <a:endParaRPr lang="ar-IQ"/>
          </a:p>
        </p:txBody>
      </p:sp>
      <p:sp>
        <p:nvSpPr>
          <p:cNvPr id="6" name="Slide Number Placeholder 6"/>
          <p:cNvSpPr>
            <a:spLocks noGrp="1"/>
          </p:cNvSpPr>
          <p:nvPr>
            <p:ph type="sldNum" sz="quarter" idx="12"/>
          </p:nvPr>
        </p:nvSpPr>
        <p:spPr/>
        <p:txBody>
          <a:bodyPr/>
          <a:lstStyle/>
          <a:p>
            <a:fld id="{0CB10B15-3084-4714-85C5-142D0055C9F6}" type="slidenum">
              <a:rPr lang="ar-IQ" smtClean="0"/>
              <a:t>‹#›</a:t>
            </a:fld>
            <a:endParaRPr lang="ar-IQ"/>
          </a:p>
        </p:txBody>
      </p:sp>
    </p:spTree>
    <p:extLst>
      <p:ext uri="{BB962C8B-B14F-4D97-AF65-F5344CB8AC3E}">
        <p14:creationId xmlns:p14="http://schemas.microsoft.com/office/powerpoint/2010/main" val="3241795907"/>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6E58A50-8C67-41EB-9BD4-7C592D1420F5}" type="datetimeFigureOut">
              <a:rPr lang="ar-IQ" smtClean="0"/>
              <a:t>10/10/1439</a:t>
            </a:fld>
            <a:endParaRPr lang="ar-IQ"/>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CB10B15-3084-4714-85C5-142D0055C9F6}" type="slidenum">
              <a:rPr lang="ar-IQ" smtClean="0"/>
              <a:t>‹#›</a:t>
            </a:fld>
            <a:endParaRPr lang="ar-IQ"/>
          </a:p>
        </p:txBody>
      </p:sp>
    </p:spTree>
    <p:extLst>
      <p:ext uri="{BB962C8B-B14F-4D97-AF65-F5344CB8AC3E}">
        <p14:creationId xmlns:p14="http://schemas.microsoft.com/office/powerpoint/2010/main" val="3695526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6E58A50-8C67-41EB-9BD4-7C592D1420F5}" type="datetimeFigureOut">
              <a:rPr lang="ar-IQ" smtClean="0"/>
              <a:t>10/10/1439</a:t>
            </a:fld>
            <a:endParaRPr lang="ar-IQ"/>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ar-IQ"/>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0CB10B15-3084-4714-85C5-142D0055C9F6}" type="slidenum">
              <a:rPr lang="ar-IQ" smtClean="0"/>
              <a:t>‹#›</a:t>
            </a:fld>
            <a:endParaRPr lang="ar-IQ"/>
          </a:p>
        </p:txBody>
      </p:sp>
    </p:spTree>
    <p:extLst>
      <p:ext uri="{BB962C8B-B14F-4D97-AF65-F5344CB8AC3E}">
        <p14:creationId xmlns:p14="http://schemas.microsoft.com/office/powerpoint/2010/main" val="326971888"/>
      </p:ext>
    </p:extLst>
  </p:cSld>
  <p:clrMap bg1="dk1" tx1="lt1" bg2="dk2" tx2="lt2" accent1="accent1" accent2="accent2" accent3="accent3" accent4="accent4" accent5="accent5" accent6="accent6" hlink="hlink" folHlink="folHlink"/>
  <p:sldLayoutIdLst>
    <p:sldLayoutId id="2147484306" r:id="rId1"/>
    <p:sldLayoutId id="2147484307" r:id="rId2"/>
    <p:sldLayoutId id="2147484308" r:id="rId3"/>
    <p:sldLayoutId id="2147484309" r:id="rId4"/>
    <p:sldLayoutId id="2147484310" r:id="rId5"/>
    <p:sldLayoutId id="2147484311" r:id="rId6"/>
    <p:sldLayoutId id="2147484312" r:id="rId7"/>
    <p:sldLayoutId id="2147484313" r:id="rId8"/>
    <p:sldLayoutId id="2147484314" r:id="rId9"/>
    <p:sldLayoutId id="2147484315" r:id="rId10"/>
    <p:sldLayoutId id="2147484316" r:id="rId11"/>
    <p:sldLayoutId id="2147484317" r:id="rId12"/>
    <p:sldLayoutId id="2147484318" r:id="rId13"/>
    <p:sldLayoutId id="2147484319" r:id="rId14"/>
    <p:sldLayoutId id="2147484320" r:id="rId15"/>
    <p:sldLayoutId id="2147484321" r:id="rId16"/>
    <p:sldLayoutId id="2147484322" r:id="rId17"/>
  </p:sldLayoutIdLst>
  <p:txStyles>
    <p:title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8645" y="2338470"/>
            <a:ext cx="11233355" cy="1106131"/>
          </a:xfrm>
        </p:spPr>
        <p:txBody>
          <a:bodyPr/>
          <a:lstStyle/>
          <a:p>
            <a:pPr algn="ctr"/>
            <a:r>
              <a:rPr lang="ar-IQ" sz="8800" b="1" dirty="0" smtClean="0">
                <a:solidFill>
                  <a:srgbClr val="8D1515"/>
                </a:solidFill>
                <a:effectLst>
                  <a:outerShdw blurRad="38100" dist="38100" dir="2700000" algn="tl">
                    <a:srgbClr val="000000">
                      <a:alpha val="43137"/>
                    </a:srgbClr>
                  </a:outerShdw>
                </a:effectLst>
                <a:latin typeface="Arial" panose="020B0604020202020204" pitchFamily="34" charset="0"/>
                <a:ea typeface="Adobe Fan Heiti Std B" panose="020B0700000000000000" pitchFamily="34" charset="-128"/>
                <a:cs typeface="Arial" panose="020B0604020202020204" pitchFamily="34" charset="0"/>
              </a:rPr>
              <a:t>سيناريوهـات إدارة الازمات</a:t>
            </a:r>
            <a:endParaRPr lang="ar-IQ" sz="8800" b="1" dirty="0">
              <a:solidFill>
                <a:srgbClr val="8D1515"/>
              </a:solidFill>
              <a:effectLst>
                <a:outerShdw blurRad="38100" dist="38100" dir="2700000" algn="tl">
                  <a:srgbClr val="000000">
                    <a:alpha val="43137"/>
                  </a:srgbClr>
                </a:outerShdw>
              </a:effectLst>
              <a:latin typeface="Arial" panose="020B0604020202020204" pitchFamily="34" charset="0"/>
              <a:ea typeface="Adobe Fan Heiti Std B" panose="020B0700000000000000" pitchFamily="34" charset="-128"/>
              <a:cs typeface="Arial" panose="020B0604020202020204" pitchFamily="34" charset="0"/>
            </a:endParaRPr>
          </a:p>
        </p:txBody>
      </p:sp>
      <p:sp>
        <p:nvSpPr>
          <p:cNvPr id="3" name="Subtitle 2"/>
          <p:cNvSpPr>
            <a:spLocks noGrp="1"/>
          </p:cNvSpPr>
          <p:nvPr>
            <p:ph type="subTitle" idx="1"/>
          </p:nvPr>
        </p:nvSpPr>
        <p:spPr>
          <a:xfrm>
            <a:off x="2550557" y="3967189"/>
            <a:ext cx="6987645" cy="2549097"/>
          </a:xfrm>
        </p:spPr>
        <p:txBody>
          <a:bodyPr>
            <a:noAutofit/>
          </a:bodyPr>
          <a:lstStyle/>
          <a:p>
            <a:pPr algn="ctr"/>
            <a:r>
              <a:rPr lang="ar-IQ" sz="4000" dirty="0" smtClean="0">
                <a:solidFill>
                  <a:schemeClr val="tx1"/>
                </a:solidFill>
                <a:latin typeface="Arial" panose="020B0604020202020204" pitchFamily="34" charset="0"/>
                <a:cs typeface="Arial" panose="020B0604020202020204" pitchFamily="34" charset="0"/>
              </a:rPr>
              <a:t>أ.م.د </a:t>
            </a:r>
            <a:r>
              <a:rPr lang="ar-IQ" sz="4000" dirty="0">
                <a:solidFill>
                  <a:schemeClr val="tx1"/>
                </a:solidFill>
                <a:latin typeface="Arial" panose="020B0604020202020204" pitchFamily="34" charset="0"/>
                <a:cs typeface="Arial" panose="020B0604020202020204" pitchFamily="34" charset="0"/>
              </a:rPr>
              <a:t>سمية عباس </a:t>
            </a:r>
            <a:r>
              <a:rPr lang="ar-IQ" sz="4000" dirty="0" smtClean="0">
                <a:solidFill>
                  <a:schemeClr val="tx1"/>
                </a:solidFill>
                <a:latin typeface="Arial" panose="020B0604020202020204" pitchFamily="34" charset="0"/>
                <a:cs typeface="Arial" panose="020B0604020202020204" pitchFamily="34" charset="0"/>
              </a:rPr>
              <a:t>الربيعي</a:t>
            </a:r>
            <a:endParaRPr lang="ar-IQ" sz="4000" dirty="0">
              <a:solidFill>
                <a:schemeClr val="tx1"/>
              </a:solidFill>
              <a:latin typeface="Arial" panose="020B0604020202020204" pitchFamily="34" charset="0"/>
              <a:cs typeface="Arial" panose="020B0604020202020204" pitchFamily="34" charset="0"/>
            </a:endParaRPr>
          </a:p>
          <a:p>
            <a:endParaRPr lang="ar-IQ" sz="1400" dirty="0">
              <a:solidFill>
                <a:schemeClr val="tx1"/>
              </a:solidFill>
            </a:endParaRPr>
          </a:p>
        </p:txBody>
      </p:sp>
      <p:sp>
        <p:nvSpPr>
          <p:cNvPr id="4" name="TextBox 3"/>
          <p:cNvSpPr txBox="1"/>
          <p:nvPr/>
        </p:nvSpPr>
        <p:spPr>
          <a:xfrm>
            <a:off x="359237" y="0"/>
            <a:ext cx="10042931" cy="1815882"/>
          </a:xfrm>
          <a:prstGeom prst="rect">
            <a:avLst/>
          </a:prstGeom>
          <a:noFill/>
        </p:spPr>
        <p:txBody>
          <a:bodyPr wrap="square" rtlCol="1">
            <a:spAutoFit/>
          </a:bodyPr>
          <a:lstStyle/>
          <a:p>
            <a:pPr algn="r"/>
            <a:r>
              <a:rPr lang="ar-IQ" sz="2800" dirty="0" smtClean="0">
                <a:latin typeface="Arial" panose="020B0604020202020204" pitchFamily="34" charset="0"/>
                <a:cs typeface="Arial" panose="020B0604020202020204" pitchFamily="34" charset="0"/>
              </a:rPr>
              <a:t> وزارة التعليم العالي والبحث العلمي</a:t>
            </a:r>
          </a:p>
          <a:p>
            <a:pPr algn="r"/>
            <a:r>
              <a:rPr lang="ar-IQ" sz="2800" dirty="0" smtClean="0">
                <a:latin typeface="Arial" panose="020B0604020202020204" pitchFamily="34" charset="0"/>
                <a:cs typeface="Arial" panose="020B0604020202020204" pitchFamily="34" charset="0"/>
              </a:rPr>
              <a:t>          الجامعة المستنصريـة</a:t>
            </a:r>
          </a:p>
          <a:p>
            <a:pPr algn="r"/>
            <a:r>
              <a:rPr lang="ar-IQ" sz="2800" dirty="0" smtClean="0">
                <a:latin typeface="Arial" panose="020B0604020202020204" pitchFamily="34" charset="0"/>
                <a:cs typeface="Arial" panose="020B0604020202020204" pitchFamily="34" charset="0"/>
              </a:rPr>
              <a:t>كلية الإدارة والاقتصاد / أدارة الاعمال</a:t>
            </a:r>
          </a:p>
          <a:p>
            <a:pPr algn="r"/>
            <a:r>
              <a:rPr lang="ar-IQ" sz="2800" dirty="0" smtClean="0">
                <a:latin typeface="Arial" panose="020B0604020202020204" pitchFamily="34" charset="0"/>
                <a:cs typeface="Arial" panose="020B0604020202020204" pitchFamily="34" charset="0"/>
              </a:rPr>
              <a:t>الدبلوم العالي في التخطيط الاستراتيجي</a:t>
            </a:r>
            <a:endParaRPr lang="ar-IQ" sz="2800" dirty="0">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080" y="0"/>
            <a:ext cx="2080436" cy="2080436"/>
          </a:xfrm>
          <a:prstGeom prst="rect">
            <a:avLst/>
          </a:prstGeom>
        </p:spPr>
      </p:pic>
    </p:spTree>
    <p:extLst>
      <p:ext uri="{BB962C8B-B14F-4D97-AF65-F5344CB8AC3E}">
        <p14:creationId xmlns:p14="http://schemas.microsoft.com/office/powerpoint/2010/main" val="37442819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183" y="376084"/>
            <a:ext cx="10018711" cy="877529"/>
          </a:xfrm>
        </p:spPr>
        <p:txBody>
          <a:bodyPr/>
          <a:lstStyle/>
          <a:p>
            <a:pPr algn="r"/>
            <a:r>
              <a:rPr lang="ar-IQ" sz="4000" b="1" u="sng" dirty="0" smtClean="0"/>
              <a:t>المصادر</a:t>
            </a:r>
            <a:endParaRPr lang="ar-IQ" sz="4000" b="1" u="sng" dirty="0"/>
          </a:p>
        </p:txBody>
      </p:sp>
      <p:sp>
        <p:nvSpPr>
          <p:cNvPr id="3" name="Text Placeholder 2"/>
          <p:cNvSpPr>
            <a:spLocks noGrp="1"/>
          </p:cNvSpPr>
          <p:nvPr>
            <p:ph type="body" sz="half" idx="2"/>
          </p:nvPr>
        </p:nvSpPr>
        <p:spPr>
          <a:xfrm>
            <a:off x="501445" y="1563329"/>
            <a:ext cx="11281799" cy="2374490"/>
          </a:xfrm>
        </p:spPr>
        <p:txBody>
          <a:bodyPr>
            <a:normAutofit/>
          </a:bodyPr>
          <a:lstStyle/>
          <a:p>
            <a:pPr algn="r"/>
            <a:r>
              <a:rPr lang="ar-IQ" sz="2400" b="1" dirty="0" smtClean="0"/>
              <a:t>-</a:t>
            </a:r>
            <a:r>
              <a:rPr lang="ar-IQ" sz="2400" b="1" dirty="0"/>
              <a:t>	ابو فارة، يوسف احمد، ادارة الازمات مدخل متكامل، اثراء للنشر والتوزيع، عمان, 2009</a:t>
            </a:r>
          </a:p>
          <a:p>
            <a:r>
              <a:rPr lang="ar-IQ" sz="2400" b="1" dirty="0"/>
              <a:t>-	</a:t>
            </a:r>
            <a:r>
              <a:rPr lang="ar-IQ" sz="2400" b="1" dirty="0" smtClean="0"/>
              <a:t>نصر</a:t>
            </a:r>
            <a:r>
              <a:rPr lang="ar-IQ" sz="2400" b="1" dirty="0"/>
              <a:t>، اياد، سيكولوجية إدارة الازمات، دار الخليج للنشر والتوزيع، الاردن، 2017</a:t>
            </a:r>
          </a:p>
        </p:txBody>
      </p:sp>
    </p:spTree>
    <p:extLst>
      <p:ext uri="{BB962C8B-B14F-4D97-AF65-F5344CB8AC3E}">
        <p14:creationId xmlns:p14="http://schemas.microsoft.com/office/powerpoint/2010/main" val="33818440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4968" y="176981"/>
            <a:ext cx="11754464" cy="6489290"/>
          </a:xfrm>
          <a:prstGeom prst="rect">
            <a:avLst/>
          </a:prstGeom>
        </p:spPr>
      </p:pic>
    </p:spTree>
    <p:extLst>
      <p:ext uri="{BB962C8B-B14F-4D97-AF65-F5344CB8AC3E}">
        <p14:creationId xmlns:p14="http://schemas.microsoft.com/office/powerpoint/2010/main" val="8140832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31288"/>
          </a:xfrm>
        </p:spPr>
        <p:txBody>
          <a:bodyPr>
            <a:normAutofit fontScale="90000"/>
          </a:bodyPr>
          <a:lstStyle/>
          <a:p>
            <a:pPr algn="ctr"/>
            <a:r>
              <a:rPr lang="ar-IQ" sz="3200" b="1" u="sng" dirty="0" smtClean="0"/>
              <a:t>نموذج مقترح لمعايير تقييم إدارة الازمات لدى الوزارات</a:t>
            </a:r>
            <a:endParaRPr lang="ar-IQ" sz="3200" b="1" u="sng" dirty="0"/>
          </a:p>
        </p:txBody>
      </p:sp>
      <p:graphicFrame>
        <p:nvGraphicFramePr>
          <p:cNvPr id="8" name="Table 7"/>
          <p:cNvGraphicFramePr>
            <a:graphicFrameLocks noGrp="1"/>
          </p:cNvGraphicFramePr>
          <p:nvPr>
            <p:extLst/>
          </p:nvPr>
        </p:nvGraphicFramePr>
        <p:xfrm>
          <a:off x="176981" y="796409"/>
          <a:ext cx="11754463" cy="5786069"/>
        </p:xfrm>
        <a:graphic>
          <a:graphicData uri="http://schemas.openxmlformats.org/drawingml/2006/table">
            <a:tbl>
              <a:tblPr rtl="1" firstRow="1" bandRow="1">
                <a:tableStyleId>{5C22544A-7EE6-4342-B048-85BDC9FD1C3A}</a:tableStyleId>
              </a:tblPr>
              <a:tblGrid>
                <a:gridCol w="1031723">
                  <a:extLst>
                    <a:ext uri="{9D8B030D-6E8A-4147-A177-3AD203B41FA5}">
                      <a16:colId xmlns:a16="http://schemas.microsoft.com/office/drawing/2014/main" xmlns="" val="1063839388"/>
                    </a:ext>
                  </a:extLst>
                </a:gridCol>
                <a:gridCol w="8238389">
                  <a:extLst>
                    <a:ext uri="{9D8B030D-6E8A-4147-A177-3AD203B41FA5}">
                      <a16:colId xmlns:a16="http://schemas.microsoft.com/office/drawing/2014/main" xmlns="" val="1949931476"/>
                    </a:ext>
                  </a:extLst>
                </a:gridCol>
                <a:gridCol w="1324302">
                  <a:extLst>
                    <a:ext uri="{9D8B030D-6E8A-4147-A177-3AD203B41FA5}">
                      <a16:colId xmlns:a16="http://schemas.microsoft.com/office/drawing/2014/main" xmlns="" val="2394575986"/>
                    </a:ext>
                  </a:extLst>
                </a:gridCol>
                <a:gridCol w="1160049">
                  <a:extLst>
                    <a:ext uri="{9D8B030D-6E8A-4147-A177-3AD203B41FA5}">
                      <a16:colId xmlns:a16="http://schemas.microsoft.com/office/drawing/2014/main" xmlns="" val="3755618678"/>
                    </a:ext>
                  </a:extLst>
                </a:gridCol>
              </a:tblGrid>
              <a:tr h="698506">
                <a:tc>
                  <a:txBody>
                    <a:bodyPr/>
                    <a:lstStyle/>
                    <a:p>
                      <a:pPr marL="0" marR="0" algn="ctr" rtl="1">
                        <a:lnSpc>
                          <a:spcPct val="107000"/>
                        </a:lnSpc>
                        <a:spcBef>
                          <a:spcPts val="0"/>
                        </a:spcBef>
                        <a:spcAft>
                          <a:spcPts val="0"/>
                        </a:spcAft>
                      </a:pPr>
                      <a:r>
                        <a:rPr lang="ar-SA"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mn-cs"/>
                        </a:rPr>
                        <a:t>ت</a:t>
                      </a:r>
                      <a:endParaRPr lang="en-US" sz="16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mn-cs"/>
                      </a:endParaRPr>
                    </a:p>
                  </a:txBody>
                  <a:tcPr marL="68580" marR="68580" marT="0" marB="0" anchor="ctr"/>
                </a:tc>
                <a:tc>
                  <a:txBody>
                    <a:bodyPr/>
                    <a:lstStyle/>
                    <a:p>
                      <a:pPr marL="0" marR="0" algn="ctr" rtl="1">
                        <a:lnSpc>
                          <a:spcPct val="107000"/>
                        </a:lnSpc>
                        <a:spcBef>
                          <a:spcPts val="0"/>
                        </a:spcBef>
                        <a:spcAft>
                          <a:spcPts val="0"/>
                        </a:spcAft>
                      </a:pPr>
                      <a:r>
                        <a:rPr lang="ar-SA"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mn-cs"/>
                        </a:rPr>
                        <a:t>المؤشرات والمعايير</a:t>
                      </a:r>
                      <a:endParaRPr lang="en-US" sz="16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mn-cs"/>
                      </a:endParaRPr>
                    </a:p>
                  </a:txBody>
                  <a:tcPr marL="68580" marR="68580" marT="0" marB="0" anchor="ctr"/>
                </a:tc>
                <a:tc>
                  <a:txBody>
                    <a:bodyPr/>
                    <a:lstStyle/>
                    <a:p>
                      <a:pPr marL="0" marR="0" algn="ctr" rtl="1">
                        <a:lnSpc>
                          <a:spcPct val="107000"/>
                        </a:lnSpc>
                        <a:spcBef>
                          <a:spcPts val="0"/>
                        </a:spcBef>
                        <a:spcAft>
                          <a:spcPts val="0"/>
                        </a:spcAft>
                      </a:pPr>
                      <a:r>
                        <a:rPr lang="ar-SA"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mn-cs"/>
                        </a:rPr>
                        <a:t>نعم</a:t>
                      </a:r>
                      <a:endParaRPr lang="en-US" sz="16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mn-cs"/>
                      </a:endParaRPr>
                    </a:p>
                  </a:txBody>
                  <a:tcPr marL="68580" marR="68580" marT="0" marB="0" anchor="ctr"/>
                </a:tc>
                <a:tc>
                  <a:txBody>
                    <a:bodyPr/>
                    <a:lstStyle/>
                    <a:p>
                      <a:pPr marL="0" marR="0" algn="ctr" rtl="1">
                        <a:lnSpc>
                          <a:spcPct val="107000"/>
                        </a:lnSpc>
                        <a:spcBef>
                          <a:spcPts val="0"/>
                        </a:spcBef>
                        <a:spcAft>
                          <a:spcPts val="0"/>
                        </a:spcAft>
                      </a:pPr>
                      <a:r>
                        <a:rPr lang="ar-SA"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mn-cs"/>
                        </a:rPr>
                        <a:t>كلا</a:t>
                      </a:r>
                      <a:endParaRPr lang="en-US" sz="16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mn-cs"/>
                      </a:endParaRPr>
                    </a:p>
                  </a:txBody>
                  <a:tcPr marL="68580" marR="68580" marT="0" marB="0" anchor="ctr"/>
                </a:tc>
                <a:extLst>
                  <a:ext uri="{0D108BD9-81ED-4DB2-BD59-A6C34878D82A}">
                    <a16:rowId xmlns:a16="http://schemas.microsoft.com/office/drawing/2014/main" xmlns="" val="711482596"/>
                  </a:ext>
                </a:extLst>
              </a:tr>
              <a:tr h="389408">
                <a:tc>
                  <a:txBody>
                    <a:bodyPr/>
                    <a:lstStyle/>
                    <a:p>
                      <a:pPr marL="0" marR="0" algn="ctr" rtl="1">
                        <a:lnSpc>
                          <a:spcPct val="107000"/>
                        </a:lnSpc>
                        <a:spcBef>
                          <a:spcPts val="0"/>
                        </a:spcBef>
                        <a:spcAft>
                          <a:spcPts val="0"/>
                        </a:spcAft>
                      </a:pPr>
                      <a:r>
                        <a:rPr lang="ar-SA" sz="2000" dirty="0">
                          <a:effectLst/>
                          <a:latin typeface="Calibri" panose="020F0502020204030204" pitchFamily="34" charset="0"/>
                          <a:ea typeface="Calibri" panose="020F0502020204030204" pitchFamily="34" charset="0"/>
                          <a:cs typeface="Arial" panose="020B0604020202020204" pitchFamily="34" charset="0"/>
                        </a:rPr>
                        <a:t>1</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justLow" rtl="1">
                        <a:lnSpc>
                          <a:spcPct val="107000"/>
                        </a:lnSpc>
                        <a:spcBef>
                          <a:spcPts val="0"/>
                        </a:spcBef>
                        <a:spcAft>
                          <a:spcPts val="0"/>
                        </a:spcAft>
                      </a:pPr>
                      <a:r>
                        <a:rPr lang="ar-SA" sz="2400" b="0">
                          <a:effectLst/>
                          <a:latin typeface="Calibri" panose="020F0502020204030204" pitchFamily="34" charset="0"/>
                          <a:ea typeface="Calibri" panose="020F0502020204030204" pitchFamily="34" charset="0"/>
                          <a:cs typeface="Arial" panose="020B0604020202020204" pitchFamily="34" charset="0"/>
                        </a:rPr>
                        <a:t>تهتم الوزارة بوضع رؤية واضحة للمستقبل</a:t>
                      </a:r>
                      <a:endParaRPr lang="en-US" sz="1800" b="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rtl="1"/>
                      <a:endParaRPr lang="ar-IQ"/>
                    </a:p>
                  </a:txBody>
                  <a:tcPr/>
                </a:tc>
                <a:tc>
                  <a:txBody>
                    <a:bodyPr/>
                    <a:lstStyle/>
                    <a:p>
                      <a:pPr algn="l" rtl="1"/>
                      <a:endParaRPr lang="ar-IQ"/>
                    </a:p>
                  </a:txBody>
                  <a:tcPr/>
                </a:tc>
                <a:extLst>
                  <a:ext uri="{0D108BD9-81ED-4DB2-BD59-A6C34878D82A}">
                    <a16:rowId xmlns:a16="http://schemas.microsoft.com/office/drawing/2014/main" xmlns="" val="280108329"/>
                  </a:ext>
                </a:extLst>
              </a:tr>
              <a:tr h="389408">
                <a:tc>
                  <a:txBody>
                    <a:bodyPr/>
                    <a:lstStyle/>
                    <a:p>
                      <a:pPr marL="0" marR="0" algn="ctr" rtl="1">
                        <a:lnSpc>
                          <a:spcPct val="107000"/>
                        </a:lnSpc>
                        <a:spcBef>
                          <a:spcPts val="0"/>
                        </a:spcBef>
                        <a:spcAft>
                          <a:spcPts val="0"/>
                        </a:spcAft>
                      </a:pPr>
                      <a:r>
                        <a:rPr lang="ar-SA" sz="2000" dirty="0">
                          <a:effectLst/>
                          <a:latin typeface="Calibri" panose="020F0502020204030204" pitchFamily="34" charset="0"/>
                          <a:ea typeface="Calibri" panose="020F0502020204030204" pitchFamily="34" charset="0"/>
                          <a:cs typeface="Arial" panose="020B0604020202020204" pitchFamily="34" charset="0"/>
                        </a:rPr>
                        <a:t>2</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justLow" rtl="1">
                        <a:lnSpc>
                          <a:spcPct val="107000"/>
                        </a:lnSpc>
                        <a:spcBef>
                          <a:spcPts val="0"/>
                        </a:spcBef>
                        <a:spcAft>
                          <a:spcPts val="0"/>
                        </a:spcAft>
                      </a:pPr>
                      <a:r>
                        <a:rPr lang="ar-SA" sz="2400" b="0">
                          <a:effectLst/>
                          <a:latin typeface="Calibri" panose="020F0502020204030204" pitchFamily="34" charset="0"/>
                          <a:ea typeface="Calibri" panose="020F0502020204030204" pitchFamily="34" charset="0"/>
                          <a:cs typeface="Arial" panose="020B0604020202020204" pitchFamily="34" charset="0"/>
                        </a:rPr>
                        <a:t>تعمل الوزارة على تغيير أهدافها العامة كلما اقتضى</a:t>
                      </a:r>
                      <a:endParaRPr lang="en-US" sz="1800" b="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rtl="1"/>
                      <a:endParaRPr lang="ar-IQ"/>
                    </a:p>
                  </a:txBody>
                  <a:tcPr/>
                </a:tc>
                <a:tc>
                  <a:txBody>
                    <a:bodyPr/>
                    <a:lstStyle/>
                    <a:p>
                      <a:pPr algn="l" rtl="1"/>
                      <a:endParaRPr lang="ar-IQ"/>
                    </a:p>
                  </a:txBody>
                  <a:tcPr/>
                </a:tc>
                <a:extLst>
                  <a:ext uri="{0D108BD9-81ED-4DB2-BD59-A6C34878D82A}">
                    <a16:rowId xmlns:a16="http://schemas.microsoft.com/office/drawing/2014/main" xmlns="" val="808569858"/>
                  </a:ext>
                </a:extLst>
              </a:tr>
              <a:tr h="389408">
                <a:tc>
                  <a:txBody>
                    <a:bodyPr/>
                    <a:lstStyle/>
                    <a:p>
                      <a:pPr marL="0" marR="0" algn="ctr" rtl="1">
                        <a:lnSpc>
                          <a:spcPct val="107000"/>
                        </a:lnSpc>
                        <a:spcBef>
                          <a:spcPts val="0"/>
                        </a:spcBef>
                        <a:spcAft>
                          <a:spcPts val="0"/>
                        </a:spcAft>
                      </a:pPr>
                      <a:r>
                        <a:rPr lang="ar-SA" sz="2000" dirty="0">
                          <a:effectLst/>
                          <a:latin typeface="Calibri" panose="020F0502020204030204" pitchFamily="34" charset="0"/>
                          <a:ea typeface="Calibri" panose="020F0502020204030204" pitchFamily="34" charset="0"/>
                          <a:cs typeface="Arial" panose="020B0604020202020204" pitchFamily="34" charset="0"/>
                        </a:rPr>
                        <a:t>3</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justLow" rtl="1">
                        <a:lnSpc>
                          <a:spcPct val="107000"/>
                        </a:lnSpc>
                        <a:spcBef>
                          <a:spcPts val="0"/>
                        </a:spcBef>
                        <a:spcAft>
                          <a:spcPts val="0"/>
                        </a:spcAft>
                      </a:pPr>
                      <a:r>
                        <a:rPr lang="ar-SA" sz="2400" b="0">
                          <a:effectLst/>
                          <a:latin typeface="Calibri" panose="020F0502020204030204" pitchFamily="34" charset="0"/>
                          <a:ea typeface="Calibri" panose="020F0502020204030204" pitchFamily="34" charset="0"/>
                          <a:cs typeface="Arial" panose="020B0604020202020204" pitchFamily="34" charset="0"/>
                        </a:rPr>
                        <a:t>لدى الوزارة خطط تفصيلية لإدارة الأزمات</a:t>
                      </a:r>
                      <a:endParaRPr lang="en-US" sz="1800" b="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rtl="1"/>
                      <a:endParaRPr lang="ar-IQ"/>
                    </a:p>
                  </a:txBody>
                  <a:tcPr/>
                </a:tc>
                <a:tc>
                  <a:txBody>
                    <a:bodyPr/>
                    <a:lstStyle/>
                    <a:p>
                      <a:pPr algn="l" rtl="1"/>
                      <a:endParaRPr lang="ar-IQ"/>
                    </a:p>
                  </a:txBody>
                  <a:tcPr/>
                </a:tc>
                <a:extLst>
                  <a:ext uri="{0D108BD9-81ED-4DB2-BD59-A6C34878D82A}">
                    <a16:rowId xmlns:a16="http://schemas.microsoft.com/office/drawing/2014/main" xmlns="" val="1408786682"/>
                  </a:ext>
                </a:extLst>
              </a:tr>
              <a:tr h="389408">
                <a:tc>
                  <a:txBody>
                    <a:bodyPr/>
                    <a:lstStyle/>
                    <a:p>
                      <a:pPr marL="0" marR="0" algn="ctr" rtl="1">
                        <a:lnSpc>
                          <a:spcPct val="107000"/>
                        </a:lnSpc>
                        <a:spcBef>
                          <a:spcPts val="0"/>
                        </a:spcBef>
                        <a:spcAft>
                          <a:spcPts val="0"/>
                        </a:spcAft>
                      </a:pPr>
                      <a:r>
                        <a:rPr lang="ar-SA" sz="2000" dirty="0">
                          <a:effectLst/>
                          <a:latin typeface="Calibri" panose="020F0502020204030204" pitchFamily="34" charset="0"/>
                          <a:ea typeface="Calibri" panose="020F0502020204030204" pitchFamily="34" charset="0"/>
                          <a:cs typeface="Arial" panose="020B0604020202020204" pitchFamily="34" charset="0"/>
                        </a:rPr>
                        <a:t>4</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justLow" rtl="1">
                        <a:lnSpc>
                          <a:spcPct val="107000"/>
                        </a:lnSpc>
                        <a:spcBef>
                          <a:spcPts val="0"/>
                        </a:spcBef>
                        <a:spcAft>
                          <a:spcPts val="0"/>
                        </a:spcAft>
                      </a:pPr>
                      <a:r>
                        <a:rPr lang="ar-SA" sz="2400" b="0">
                          <a:effectLst/>
                          <a:latin typeface="Calibri" panose="020F0502020204030204" pitchFamily="34" charset="0"/>
                          <a:ea typeface="Calibri" panose="020F0502020204030204" pitchFamily="34" charset="0"/>
                          <a:cs typeface="Arial" panose="020B0604020202020204" pitchFamily="34" charset="0"/>
                        </a:rPr>
                        <a:t>تستخدم الوزارة أساليب مناسبة لتحديد المخاطر المحتملة في البيئة المحيطة</a:t>
                      </a:r>
                      <a:endParaRPr lang="en-US" sz="1800" b="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rtl="1"/>
                      <a:endParaRPr lang="ar-IQ"/>
                    </a:p>
                  </a:txBody>
                  <a:tcPr/>
                </a:tc>
                <a:tc>
                  <a:txBody>
                    <a:bodyPr/>
                    <a:lstStyle/>
                    <a:p>
                      <a:pPr algn="l" rtl="1"/>
                      <a:endParaRPr lang="ar-IQ"/>
                    </a:p>
                  </a:txBody>
                  <a:tcPr/>
                </a:tc>
                <a:extLst>
                  <a:ext uri="{0D108BD9-81ED-4DB2-BD59-A6C34878D82A}">
                    <a16:rowId xmlns:a16="http://schemas.microsoft.com/office/drawing/2014/main" xmlns="" val="288064169"/>
                  </a:ext>
                </a:extLst>
              </a:tr>
              <a:tr h="389408">
                <a:tc>
                  <a:txBody>
                    <a:bodyPr/>
                    <a:lstStyle/>
                    <a:p>
                      <a:pPr marL="0" marR="0" algn="ctr" rtl="1">
                        <a:lnSpc>
                          <a:spcPct val="107000"/>
                        </a:lnSpc>
                        <a:spcBef>
                          <a:spcPts val="0"/>
                        </a:spcBef>
                        <a:spcAft>
                          <a:spcPts val="0"/>
                        </a:spcAft>
                      </a:pPr>
                      <a:r>
                        <a:rPr lang="ar-SA" sz="2000" dirty="0">
                          <a:effectLst/>
                          <a:latin typeface="Calibri" panose="020F0502020204030204" pitchFamily="34" charset="0"/>
                          <a:ea typeface="Calibri" panose="020F0502020204030204" pitchFamily="34" charset="0"/>
                          <a:cs typeface="Arial" panose="020B0604020202020204" pitchFamily="34" charset="0"/>
                        </a:rPr>
                        <a:t>5</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justLow" rtl="1">
                        <a:lnSpc>
                          <a:spcPct val="107000"/>
                        </a:lnSpc>
                        <a:spcBef>
                          <a:spcPts val="0"/>
                        </a:spcBef>
                        <a:spcAft>
                          <a:spcPts val="0"/>
                        </a:spcAft>
                      </a:pPr>
                      <a:r>
                        <a:rPr lang="ar-SA" sz="2400" b="0">
                          <a:effectLst/>
                          <a:latin typeface="Calibri" panose="020F0502020204030204" pitchFamily="34" charset="0"/>
                          <a:ea typeface="Calibri" panose="020F0502020204030204" pitchFamily="34" charset="0"/>
                          <a:cs typeface="Arial" panose="020B0604020202020204" pitchFamily="34" charset="0"/>
                        </a:rPr>
                        <a:t>تختبر الوزارة إجراءات إدارة الأزمات قبل وقوع الأزمات</a:t>
                      </a:r>
                      <a:endParaRPr lang="en-US" sz="1800" b="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rtl="1"/>
                      <a:endParaRPr lang="ar-IQ"/>
                    </a:p>
                  </a:txBody>
                  <a:tcPr/>
                </a:tc>
                <a:tc>
                  <a:txBody>
                    <a:bodyPr/>
                    <a:lstStyle/>
                    <a:p>
                      <a:pPr algn="l" rtl="1"/>
                      <a:endParaRPr lang="ar-IQ"/>
                    </a:p>
                  </a:txBody>
                  <a:tcPr/>
                </a:tc>
                <a:extLst>
                  <a:ext uri="{0D108BD9-81ED-4DB2-BD59-A6C34878D82A}">
                    <a16:rowId xmlns:a16="http://schemas.microsoft.com/office/drawing/2014/main" xmlns="" val="3312248614"/>
                  </a:ext>
                </a:extLst>
              </a:tr>
              <a:tr h="389408">
                <a:tc>
                  <a:txBody>
                    <a:bodyPr/>
                    <a:lstStyle/>
                    <a:p>
                      <a:pPr marL="0" marR="0" algn="ctr" rtl="1">
                        <a:lnSpc>
                          <a:spcPct val="107000"/>
                        </a:lnSpc>
                        <a:spcBef>
                          <a:spcPts val="0"/>
                        </a:spcBef>
                        <a:spcAft>
                          <a:spcPts val="0"/>
                        </a:spcAft>
                      </a:pPr>
                      <a:r>
                        <a:rPr lang="ar-SA" sz="2000" dirty="0">
                          <a:effectLst/>
                          <a:latin typeface="Calibri" panose="020F0502020204030204" pitchFamily="34" charset="0"/>
                          <a:ea typeface="Calibri" panose="020F0502020204030204" pitchFamily="34" charset="0"/>
                          <a:cs typeface="Arial" panose="020B0604020202020204" pitchFamily="34" charset="0"/>
                        </a:rPr>
                        <a:t>6</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justLow" rtl="1">
                        <a:lnSpc>
                          <a:spcPct val="107000"/>
                        </a:lnSpc>
                        <a:spcBef>
                          <a:spcPts val="0"/>
                        </a:spcBef>
                        <a:spcAft>
                          <a:spcPts val="0"/>
                        </a:spcAft>
                      </a:pPr>
                      <a:r>
                        <a:rPr lang="ar-SA" sz="2400" b="0">
                          <a:effectLst/>
                          <a:latin typeface="Calibri" panose="020F0502020204030204" pitchFamily="34" charset="0"/>
                          <a:ea typeface="Calibri" panose="020F0502020204030204" pitchFamily="34" charset="0"/>
                          <a:cs typeface="Arial" panose="020B0604020202020204" pitchFamily="34" charset="0"/>
                        </a:rPr>
                        <a:t>تحدد الوزارة مهاما موحدة لكل عضو من أعضاء فريق الأزمات</a:t>
                      </a:r>
                      <a:endParaRPr lang="en-US" sz="1800" b="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rtl="1"/>
                      <a:endParaRPr lang="ar-IQ"/>
                    </a:p>
                  </a:txBody>
                  <a:tcPr/>
                </a:tc>
                <a:tc>
                  <a:txBody>
                    <a:bodyPr/>
                    <a:lstStyle/>
                    <a:p>
                      <a:pPr algn="l" rtl="1"/>
                      <a:endParaRPr lang="ar-IQ"/>
                    </a:p>
                  </a:txBody>
                  <a:tcPr/>
                </a:tc>
                <a:extLst>
                  <a:ext uri="{0D108BD9-81ED-4DB2-BD59-A6C34878D82A}">
                    <a16:rowId xmlns:a16="http://schemas.microsoft.com/office/drawing/2014/main" xmlns="" val="525721186"/>
                  </a:ext>
                </a:extLst>
              </a:tr>
              <a:tr h="389408">
                <a:tc>
                  <a:txBody>
                    <a:bodyPr/>
                    <a:lstStyle/>
                    <a:p>
                      <a:pPr marL="0" marR="0" algn="ctr" rtl="1">
                        <a:lnSpc>
                          <a:spcPct val="107000"/>
                        </a:lnSpc>
                        <a:spcBef>
                          <a:spcPts val="0"/>
                        </a:spcBef>
                        <a:spcAft>
                          <a:spcPts val="0"/>
                        </a:spcAft>
                      </a:pPr>
                      <a:r>
                        <a:rPr lang="ar-SA" sz="2000" dirty="0">
                          <a:effectLst/>
                          <a:latin typeface="Calibri" panose="020F0502020204030204" pitchFamily="34" charset="0"/>
                          <a:ea typeface="Calibri" panose="020F0502020204030204" pitchFamily="34" charset="0"/>
                          <a:cs typeface="Arial" panose="020B0604020202020204" pitchFamily="34" charset="0"/>
                        </a:rPr>
                        <a:t>7</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justLow" rtl="1">
                        <a:lnSpc>
                          <a:spcPct val="107000"/>
                        </a:lnSpc>
                        <a:spcBef>
                          <a:spcPts val="0"/>
                        </a:spcBef>
                        <a:spcAft>
                          <a:spcPts val="0"/>
                        </a:spcAft>
                      </a:pPr>
                      <a:r>
                        <a:rPr lang="ar-SA" sz="2400" b="0">
                          <a:effectLst/>
                          <a:latin typeface="Calibri" panose="020F0502020204030204" pitchFamily="34" charset="0"/>
                          <a:ea typeface="Calibri" panose="020F0502020204030204" pitchFamily="34" charset="0"/>
                          <a:cs typeface="Arial" panose="020B0604020202020204" pitchFamily="34" charset="0"/>
                        </a:rPr>
                        <a:t>تحدد الوزارة قدرتها على الصمود في مواجهة الأزمات</a:t>
                      </a:r>
                      <a:endParaRPr lang="en-US" sz="1800" b="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rtl="1"/>
                      <a:endParaRPr lang="ar-IQ"/>
                    </a:p>
                  </a:txBody>
                  <a:tcPr/>
                </a:tc>
                <a:tc>
                  <a:txBody>
                    <a:bodyPr/>
                    <a:lstStyle/>
                    <a:p>
                      <a:pPr algn="l" rtl="1"/>
                      <a:endParaRPr lang="ar-IQ"/>
                    </a:p>
                  </a:txBody>
                  <a:tcPr/>
                </a:tc>
                <a:extLst>
                  <a:ext uri="{0D108BD9-81ED-4DB2-BD59-A6C34878D82A}">
                    <a16:rowId xmlns:a16="http://schemas.microsoft.com/office/drawing/2014/main" xmlns="" val="4209628411"/>
                  </a:ext>
                </a:extLst>
              </a:tr>
              <a:tr h="389408">
                <a:tc>
                  <a:txBody>
                    <a:bodyPr/>
                    <a:lstStyle/>
                    <a:p>
                      <a:pPr marL="0" marR="0" algn="ctr" rtl="1">
                        <a:lnSpc>
                          <a:spcPct val="107000"/>
                        </a:lnSpc>
                        <a:spcBef>
                          <a:spcPts val="0"/>
                        </a:spcBef>
                        <a:spcAft>
                          <a:spcPts val="0"/>
                        </a:spcAft>
                      </a:pPr>
                      <a:r>
                        <a:rPr lang="ar-SA" sz="2000" dirty="0">
                          <a:effectLst/>
                          <a:latin typeface="Calibri" panose="020F0502020204030204" pitchFamily="34" charset="0"/>
                          <a:ea typeface="Calibri" panose="020F0502020204030204" pitchFamily="34" charset="0"/>
                          <a:cs typeface="Arial" panose="020B0604020202020204" pitchFamily="34" charset="0"/>
                        </a:rPr>
                        <a:t>8</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justLow" rtl="1">
                        <a:lnSpc>
                          <a:spcPct val="107000"/>
                        </a:lnSpc>
                        <a:spcBef>
                          <a:spcPts val="0"/>
                        </a:spcBef>
                        <a:spcAft>
                          <a:spcPts val="0"/>
                        </a:spcAft>
                      </a:pPr>
                      <a:r>
                        <a:rPr lang="ar-SA" sz="2400" b="0">
                          <a:effectLst/>
                          <a:latin typeface="Calibri" panose="020F0502020204030204" pitchFamily="34" charset="0"/>
                          <a:ea typeface="Calibri" panose="020F0502020204030204" pitchFamily="34" charset="0"/>
                          <a:cs typeface="Arial" panose="020B0604020202020204" pitchFamily="34" charset="0"/>
                        </a:rPr>
                        <a:t>تحدد الوزارة الأزمات الأكثر احتمالا لضرب الوزارة</a:t>
                      </a:r>
                      <a:endParaRPr lang="en-US" sz="1800" b="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rtl="1"/>
                      <a:endParaRPr lang="ar-IQ"/>
                    </a:p>
                  </a:txBody>
                  <a:tcPr/>
                </a:tc>
                <a:tc>
                  <a:txBody>
                    <a:bodyPr/>
                    <a:lstStyle/>
                    <a:p>
                      <a:pPr algn="l" rtl="1"/>
                      <a:endParaRPr lang="ar-IQ"/>
                    </a:p>
                  </a:txBody>
                  <a:tcPr/>
                </a:tc>
                <a:extLst>
                  <a:ext uri="{0D108BD9-81ED-4DB2-BD59-A6C34878D82A}">
                    <a16:rowId xmlns:a16="http://schemas.microsoft.com/office/drawing/2014/main" xmlns="" val="3250917507"/>
                  </a:ext>
                </a:extLst>
              </a:tr>
              <a:tr h="389408">
                <a:tc>
                  <a:txBody>
                    <a:bodyPr/>
                    <a:lstStyle/>
                    <a:p>
                      <a:pPr marL="0" marR="0" algn="ctr" rtl="1">
                        <a:lnSpc>
                          <a:spcPct val="107000"/>
                        </a:lnSpc>
                        <a:spcBef>
                          <a:spcPts val="0"/>
                        </a:spcBef>
                        <a:spcAft>
                          <a:spcPts val="0"/>
                        </a:spcAft>
                      </a:pPr>
                      <a:r>
                        <a:rPr lang="ar-SA" sz="2000" dirty="0">
                          <a:effectLst/>
                          <a:latin typeface="Calibri" panose="020F0502020204030204" pitchFamily="34" charset="0"/>
                          <a:ea typeface="Calibri" panose="020F0502020204030204" pitchFamily="34" charset="0"/>
                          <a:cs typeface="Arial" panose="020B0604020202020204" pitchFamily="34" charset="0"/>
                        </a:rPr>
                        <a:t>9</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justLow" rtl="1">
                        <a:lnSpc>
                          <a:spcPct val="107000"/>
                        </a:lnSpc>
                        <a:spcBef>
                          <a:spcPts val="0"/>
                        </a:spcBef>
                        <a:spcAft>
                          <a:spcPts val="0"/>
                        </a:spcAft>
                      </a:pPr>
                      <a:r>
                        <a:rPr lang="ar-SA" sz="2400" b="0">
                          <a:effectLst/>
                          <a:latin typeface="Calibri" panose="020F0502020204030204" pitchFamily="34" charset="0"/>
                          <a:ea typeface="Calibri" panose="020F0502020204030204" pitchFamily="34" charset="0"/>
                          <a:cs typeface="Arial" panose="020B0604020202020204" pitchFamily="34" charset="0"/>
                        </a:rPr>
                        <a:t>تقوم الوزارة بإعداد إجراءات طوارئ لجميع الأزمات المتوقعة</a:t>
                      </a:r>
                      <a:endParaRPr lang="en-US" sz="1800" b="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rtl="1"/>
                      <a:endParaRPr lang="ar-IQ"/>
                    </a:p>
                  </a:txBody>
                  <a:tcPr/>
                </a:tc>
                <a:tc>
                  <a:txBody>
                    <a:bodyPr/>
                    <a:lstStyle/>
                    <a:p>
                      <a:pPr algn="l" rtl="1"/>
                      <a:endParaRPr lang="ar-IQ"/>
                    </a:p>
                  </a:txBody>
                  <a:tcPr/>
                </a:tc>
                <a:extLst>
                  <a:ext uri="{0D108BD9-81ED-4DB2-BD59-A6C34878D82A}">
                    <a16:rowId xmlns:a16="http://schemas.microsoft.com/office/drawing/2014/main" xmlns="" val="4232506308"/>
                  </a:ext>
                </a:extLst>
              </a:tr>
              <a:tr h="389408">
                <a:tc>
                  <a:txBody>
                    <a:bodyPr/>
                    <a:lstStyle/>
                    <a:p>
                      <a:pPr marL="0" marR="0" algn="ctr" rtl="1">
                        <a:lnSpc>
                          <a:spcPct val="107000"/>
                        </a:lnSpc>
                        <a:spcBef>
                          <a:spcPts val="0"/>
                        </a:spcBef>
                        <a:spcAft>
                          <a:spcPts val="0"/>
                        </a:spcAft>
                      </a:pPr>
                      <a:r>
                        <a:rPr lang="ar-SA" sz="2000" dirty="0">
                          <a:effectLst/>
                          <a:latin typeface="Calibri" panose="020F0502020204030204" pitchFamily="34" charset="0"/>
                          <a:ea typeface="Calibri" panose="020F0502020204030204" pitchFamily="34" charset="0"/>
                          <a:cs typeface="Arial" panose="020B0604020202020204" pitchFamily="34" charset="0"/>
                        </a:rPr>
                        <a:t>10</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justLow" rtl="1">
                        <a:lnSpc>
                          <a:spcPct val="107000"/>
                        </a:lnSpc>
                        <a:spcBef>
                          <a:spcPts val="0"/>
                        </a:spcBef>
                        <a:spcAft>
                          <a:spcPts val="0"/>
                        </a:spcAft>
                      </a:pPr>
                      <a:r>
                        <a:rPr lang="ar-SA" sz="2400" b="0">
                          <a:effectLst/>
                          <a:latin typeface="Calibri" panose="020F0502020204030204" pitchFamily="34" charset="0"/>
                          <a:ea typeface="Calibri" panose="020F0502020204030204" pitchFamily="34" charset="0"/>
                          <a:cs typeface="Arial" panose="020B0604020202020204" pitchFamily="34" charset="0"/>
                        </a:rPr>
                        <a:t>تقوم الوزارة بتطوير نظام اتصالات فاعل بين الوزارة ووسائل الإعلام</a:t>
                      </a:r>
                      <a:endParaRPr lang="en-US" sz="1800" b="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rtl="1"/>
                      <a:endParaRPr lang="ar-IQ"/>
                    </a:p>
                  </a:txBody>
                  <a:tcPr/>
                </a:tc>
                <a:tc>
                  <a:txBody>
                    <a:bodyPr/>
                    <a:lstStyle/>
                    <a:p>
                      <a:pPr algn="l" rtl="1"/>
                      <a:endParaRPr lang="ar-IQ"/>
                    </a:p>
                  </a:txBody>
                  <a:tcPr/>
                </a:tc>
                <a:extLst>
                  <a:ext uri="{0D108BD9-81ED-4DB2-BD59-A6C34878D82A}">
                    <a16:rowId xmlns:a16="http://schemas.microsoft.com/office/drawing/2014/main" xmlns="" val="601370785"/>
                  </a:ext>
                </a:extLst>
              </a:tr>
              <a:tr h="389408">
                <a:tc>
                  <a:txBody>
                    <a:bodyPr/>
                    <a:lstStyle/>
                    <a:p>
                      <a:pPr marL="0" marR="0" algn="ctr" rtl="1">
                        <a:lnSpc>
                          <a:spcPct val="107000"/>
                        </a:lnSpc>
                        <a:spcBef>
                          <a:spcPts val="0"/>
                        </a:spcBef>
                        <a:spcAft>
                          <a:spcPts val="0"/>
                        </a:spcAft>
                      </a:pPr>
                      <a:r>
                        <a:rPr lang="ar-SA" sz="2000" dirty="0">
                          <a:effectLst/>
                          <a:latin typeface="Calibri" panose="020F0502020204030204" pitchFamily="34" charset="0"/>
                          <a:ea typeface="Calibri" panose="020F0502020204030204" pitchFamily="34" charset="0"/>
                          <a:cs typeface="Arial" panose="020B0604020202020204" pitchFamily="34" charset="0"/>
                        </a:rPr>
                        <a:t>11</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justLow" rtl="1">
                        <a:lnSpc>
                          <a:spcPct val="107000"/>
                        </a:lnSpc>
                        <a:spcBef>
                          <a:spcPts val="0"/>
                        </a:spcBef>
                        <a:spcAft>
                          <a:spcPts val="0"/>
                        </a:spcAft>
                      </a:pPr>
                      <a:r>
                        <a:rPr lang="ar-SA" sz="2400" b="0">
                          <a:effectLst/>
                          <a:latin typeface="Calibri" panose="020F0502020204030204" pitchFamily="34" charset="0"/>
                          <a:ea typeface="Calibri" panose="020F0502020204030204" pitchFamily="34" charset="0"/>
                          <a:cs typeface="Arial" panose="020B0604020202020204" pitchFamily="34" charset="0"/>
                        </a:rPr>
                        <a:t>تستفيد الوزارة من الأزمات السابقة في بناء خطط فاعلة لمواجهتها</a:t>
                      </a:r>
                      <a:endParaRPr lang="en-US" sz="1800" b="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rtl="1"/>
                      <a:endParaRPr lang="ar-IQ"/>
                    </a:p>
                  </a:txBody>
                  <a:tcPr/>
                </a:tc>
                <a:tc>
                  <a:txBody>
                    <a:bodyPr/>
                    <a:lstStyle/>
                    <a:p>
                      <a:pPr algn="l" rtl="1"/>
                      <a:endParaRPr lang="ar-IQ"/>
                    </a:p>
                  </a:txBody>
                  <a:tcPr/>
                </a:tc>
                <a:extLst>
                  <a:ext uri="{0D108BD9-81ED-4DB2-BD59-A6C34878D82A}">
                    <a16:rowId xmlns:a16="http://schemas.microsoft.com/office/drawing/2014/main" xmlns="" val="3523673390"/>
                  </a:ext>
                </a:extLst>
              </a:tr>
              <a:tr h="389408">
                <a:tc>
                  <a:txBody>
                    <a:bodyPr/>
                    <a:lstStyle/>
                    <a:p>
                      <a:pPr marL="0" marR="0" algn="ctr" rtl="1">
                        <a:lnSpc>
                          <a:spcPct val="107000"/>
                        </a:lnSpc>
                        <a:spcBef>
                          <a:spcPts val="0"/>
                        </a:spcBef>
                        <a:spcAft>
                          <a:spcPts val="0"/>
                        </a:spcAft>
                      </a:pPr>
                      <a:r>
                        <a:rPr lang="ar-SA" sz="2000" dirty="0">
                          <a:effectLst/>
                          <a:latin typeface="Calibri" panose="020F0502020204030204" pitchFamily="34" charset="0"/>
                          <a:ea typeface="Calibri" panose="020F0502020204030204" pitchFamily="34" charset="0"/>
                          <a:cs typeface="Arial" panose="020B0604020202020204" pitchFamily="34" charset="0"/>
                        </a:rPr>
                        <a:t>12</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justLow" rtl="1">
                        <a:lnSpc>
                          <a:spcPct val="107000"/>
                        </a:lnSpc>
                        <a:spcBef>
                          <a:spcPts val="0"/>
                        </a:spcBef>
                        <a:spcAft>
                          <a:spcPts val="0"/>
                        </a:spcAft>
                      </a:pPr>
                      <a:r>
                        <a:rPr lang="ar-SA" sz="2400" b="0">
                          <a:effectLst/>
                          <a:latin typeface="Calibri" panose="020F0502020204030204" pitchFamily="34" charset="0"/>
                          <a:ea typeface="Calibri" panose="020F0502020204030204" pitchFamily="34" charset="0"/>
                          <a:cs typeface="Arial" panose="020B0604020202020204" pitchFamily="34" charset="0"/>
                        </a:rPr>
                        <a:t>يتم تدريب الموظفين على كيفية التعامل مع الأزمات عند وقوعها</a:t>
                      </a:r>
                      <a:endParaRPr lang="en-US" sz="1800" b="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rtl="1"/>
                      <a:endParaRPr lang="ar-IQ"/>
                    </a:p>
                  </a:txBody>
                  <a:tcPr/>
                </a:tc>
                <a:tc>
                  <a:txBody>
                    <a:bodyPr/>
                    <a:lstStyle/>
                    <a:p>
                      <a:pPr algn="l" rtl="1"/>
                      <a:endParaRPr lang="ar-IQ"/>
                    </a:p>
                  </a:txBody>
                  <a:tcPr/>
                </a:tc>
                <a:extLst>
                  <a:ext uri="{0D108BD9-81ED-4DB2-BD59-A6C34878D82A}">
                    <a16:rowId xmlns:a16="http://schemas.microsoft.com/office/drawing/2014/main" xmlns="" val="2908322490"/>
                  </a:ext>
                </a:extLst>
              </a:tr>
              <a:tr h="389408">
                <a:tc>
                  <a:txBody>
                    <a:bodyPr/>
                    <a:lstStyle/>
                    <a:p>
                      <a:pPr marL="0" marR="0" algn="ctr" rtl="1">
                        <a:lnSpc>
                          <a:spcPct val="107000"/>
                        </a:lnSpc>
                        <a:spcBef>
                          <a:spcPts val="0"/>
                        </a:spcBef>
                        <a:spcAft>
                          <a:spcPts val="0"/>
                        </a:spcAft>
                      </a:pPr>
                      <a:r>
                        <a:rPr lang="ar-SA" sz="2000" dirty="0">
                          <a:effectLst/>
                          <a:latin typeface="Calibri" panose="020F0502020204030204" pitchFamily="34" charset="0"/>
                          <a:ea typeface="Calibri" panose="020F0502020204030204" pitchFamily="34" charset="0"/>
                          <a:cs typeface="Arial" panose="020B0604020202020204" pitchFamily="34" charset="0"/>
                        </a:rPr>
                        <a:t>13</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justLow" rtl="1">
                        <a:lnSpc>
                          <a:spcPct val="107000"/>
                        </a:lnSpc>
                        <a:spcBef>
                          <a:spcPts val="0"/>
                        </a:spcBef>
                        <a:spcAft>
                          <a:spcPts val="0"/>
                        </a:spcAft>
                      </a:pPr>
                      <a:r>
                        <a:rPr lang="ar-SA" sz="2400" b="0" dirty="0">
                          <a:effectLst/>
                          <a:latin typeface="Calibri" panose="020F0502020204030204" pitchFamily="34" charset="0"/>
                          <a:ea typeface="Calibri" panose="020F0502020204030204" pitchFamily="34" charset="0"/>
                          <a:cs typeface="Arial" panose="020B0604020202020204" pitchFamily="34" charset="0"/>
                        </a:rPr>
                        <a:t>توجد الية لمراقبة اعمال فرق إدارة الازمة</a:t>
                      </a:r>
                      <a:endParaRPr lang="en-US" sz="1800" b="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rtl="1"/>
                      <a:endParaRPr lang="ar-IQ"/>
                    </a:p>
                  </a:txBody>
                  <a:tcPr/>
                </a:tc>
                <a:tc>
                  <a:txBody>
                    <a:bodyPr/>
                    <a:lstStyle/>
                    <a:p>
                      <a:pPr algn="l" rtl="1"/>
                      <a:endParaRPr lang="ar-IQ" dirty="0"/>
                    </a:p>
                  </a:txBody>
                  <a:tcPr/>
                </a:tc>
                <a:extLst>
                  <a:ext uri="{0D108BD9-81ED-4DB2-BD59-A6C34878D82A}">
                    <a16:rowId xmlns:a16="http://schemas.microsoft.com/office/drawing/2014/main" xmlns="" val="838724694"/>
                  </a:ext>
                </a:extLst>
              </a:tr>
            </a:tbl>
          </a:graphicData>
        </a:graphic>
      </p:graphicFrame>
    </p:spTree>
    <p:extLst>
      <p:ext uri="{BB962C8B-B14F-4D97-AF65-F5344CB8AC3E}">
        <p14:creationId xmlns:p14="http://schemas.microsoft.com/office/powerpoint/2010/main" val="3170046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5333" y="309716"/>
            <a:ext cx="10018713" cy="678425"/>
          </a:xfrm>
        </p:spPr>
        <p:txBody>
          <a:bodyPr>
            <a:noAutofit/>
          </a:bodyPr>
          <a:lstStyle/>
          <a:p>
            <a:pPr algn="ctr"/>
            <a:r>
              <a:rPr lang="ar-IQ" sz="4000" b="1" u="sng" dirty="0" smtClean="0">
                <a:solidFill>
                  <a:schemeClr val="tx1"/>
                </a:solidFill>
                <a:latin typeface="Arial" panose="020B0604020202020204" pitchFamily="34" charset="0"/>
                <a:cs typeface="Arial" panose="020B0604020202020204" pitchFamily="34" charset="0"/>
              </a:rPr>
              <a:t>المقدمة</a:t>
            </a:r>
            <a:endParaRPr lang="ar-IQ" sz="4000" b="1" u="sng"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795333" y="1460088"/>
            <a:ext cx="10442938" cy="4852219"/>
          </a:xfrm>
        </p:spPr>
        <p:txBody>
          <a:bodyPr>
            <a:normAutofit/>
          </a:bodyPr>
          <a:lstStyle/>
          <a:p>
            <a:pPr marL="0" indent="0" algn="justLow">
              <a:buNone/>
            </a:pPr>
            <a:r>
              <a:rPr lang="ar-IQ" sz="2800" dirty="0">
                <a:latin typeface="Arial" panose="020B0604020202020204" pitchFamily="34" charset="0"/>
                <a:cs typeface="Arial" panose="020B0604020202020204" pitchFamily="34" charset="0"/>
              </a:rPr>
              <a:t>للتعامل مع الازمة أياً كانت طبيعتها يحتاج متخذ القرار الى رسم وإعداد سيناريوهات متعددة المواقف ولقد أصبح تعبير السيناريو أحد التعبيرات اللازمة والمرتبطة بأدارة الازمات ، وأصبحت السيناريوهات الاصلية والبديلة أحد الأسس الرئيسية التي تعتمد عليها عملية التعامل مع الازمات ، حيث بناءً على السيناريو الموضوع يتحدد حجم العمل المطلوب القيام به ويتم توزيع الأدوار والمهام والواجبات لكل العناصر المشاركة في المواجهة الازموية، وتحتاج عملية إعداد السيناريوهات الى مهارة عالية وموهبة في تخيل وتوقع الاحداث وتحتاج الى مراجعة وتقييم بصورة مستمرة. </a:t>
            </a:r>
          </a:p>
        </p:txBody>
      </p:sp>
    </p:spTree>
    <p:extLst>
      <p:ext uri="{BB962C8B-B14F-4D97-AF65-F5344CB8AC3E}">
        <p14:creationId xmlns:p14="http://schemas.microsoft.com/office/powerpoint/2010/main" val="28204542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2955" y="235431"/>
            <a:ext cx="10765604" cy="811161"/>
          </a:xfrm>
        </p:spPr>
        <p:txBody>
          <a:bodyPr>
            <a:noAutofit/>
          </a:bodyPr>
          <a:lstStyle/>
          <a:p>
            <a:pPr algn="ctr"/>
            <a:r>
              <a:rPr lang="ar-IQ" sz="4000" b="1" u="sng" dirty="0">
                <a:latin typeface="Arial" panose="020B0604020202020204" pitchFamily="34" charset="0"/>
                <a:cs typeface="Arial" panose="020B0604020202020204" pitchFamily="34" charset="0"/>
              </a:rPr>
              <a:t>مفهوم السيناريو</a:t>
            </a:r>
          </a:p>
        </p:txBody>
      </p:sp>
      <p:sp>
        <p:nvSpPr>
          <p:cNvPr id="4" name="Subtitle 3"/>
          <p:cNvSpPr>
            <a:spLocks noGrp="1"/>
          </p:cNvSpPr>
          <p:nvPr>
            <p:ph type="subTitle" idx="1"/>
          </p:nvPr>
        </p:nvSpPr>
        <p:spPr>
          <a:xfrm>
            <a:off x="855407" y="1637072"/>
            <a:ext cx="10323152" cy="3111910"/>
          </a:xfrm>
        </p:spPr>
        <p:txBody>
          <a:bodyPr>
            <a:normAutofit/>
          </a:bodyPr>
          <a:lstStyle/>
          <a:p>
            <a:pPr algn="justLow"/>
            <a:r>
              <a:rPr lang="ar-IQ" sz="2400" b="1" u="sng" dirty="0">
                <a:solidFill>
                  <a:schemeClr val="tx1"/>
                </a:solidFill>
                <a:latin typeface="Arial" panose="020B0604020202020204" pitchFamily="34" charset="0"/>
                <a:cs typeface="Arial" panose="020B0604020202020204" pitchFamily="34" charset="0"/>
              </a:rPr>
              <a:t>المفهوم اللغوي للسيناريو: </a:t>
            </a:r>
            <a:r>
              <a:rPr lang="ar-IQ" sz="2400" b="1" dirty="0">
                <a:solidFill>
                  <a:schemeClr val="tx1"/>
                </a:solidFill>
                <a:latin typeface="Arial" panose="020B0604020202020204" pitchFamily="34" charset="0"/>
                <a:cs typeface="Arial" panose="020B0604020202020204" pitchFamily="34" charset="0"/>
              </a:rPr>
              <a:t>أنه تعبير عن فن الحركة على المسرح او في السينما، والسيناريو هو مخطط المسرحية او الفيلم السينمائي المعد للإخراج المسرحي او السينمائي وهو يشمل وصف الشخوص ويتضمن تفاصيل الحوار والمشاهد.</a:t>
            </a:r>
          </a:p>
          <a:p>
            <a:pPr algn="justLow"/>
            <a:r>
              <a:rPr lang="ar-IQ" sz="2400" b="1" u="sng" dirty="0">
                <a:solidFill>
                  <a:schemeClr val="tx1"/>
                </a:solidFill>
                <a:latin typeface="Arial" panose="020B0604020202020204" pitchFamily="34" charset="0"/>
                <a:cs typeface="Arial" panose="020B0604020202020204" pitchFamily="34" charset="0"/>
              </a:rPr>
              <a:t>المفهوم الاصطلاحي للسيناريو: </a:t>
            </a:r>
            <a:r>
              <a:rPr lang="ar-IQ" sz="2400" b="1" dirty="0">
                <a:solidFill>
                  <a:schemeClr val="tx1"/>
                </a:solidFill>
                <a:latin typeface="Arial" panose="020B0604020202020204" pitchFamily="34" charset="0"/>
                <a:cs typeface="Arial" panose="020B0604020202020204" pitchFamily="34" charset="0"/>
              </a:rPr>
              <a:t>السيناريو يعبر عن الاحتمالات التي من الممكن ان تحدث في المستقبل او الحالات التي يمكن ان تحدث لكنها لم تحدث.</a:t>
            </a:r>
          </a:p>
          <a:p>
            <a:pPr algn="justLow"/>
            <a:endParaRPr lang="ar-IQ"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630463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4670" y="132735"/>
            <a:ext cx="8825660" cy="914400"/>
          </a:xfrm>
        </p:spPr>
        <p:txBody>
          <a:bodyPr/>
          <a:lstStyle/>
          <a:p>
            <a:pPr algn="ctr"/>
            <a:r>
              <a:rPr lang="ar-IQ" sz="3200" b="1" u="sng" dirty="0"/>
              <a:t>أهمية رسم سيناريوهات إدارة الازمة</a:t>
            </a:r>
          </a:p>
        </p:txBody>
      </p:sp>
      <p:sp>
        <p:nvSpPr>
          <p:cNvPr id="5" name="Text Placeholder 4"/>
          <p:cNvSpPr>
            <a:spLocks noGrp="1"/>
          </p:cNvSpPr>
          <p:nvPr>
            <p:ph type="body" idx="1"/>
          </p:nvPr>
        </p:nvSpPr>
        <p:spPr>
          <a:xfrm>
            <a:off x="103506" y="1386349"/>
            <a:ext cx="11547987" cy="4734233"/>
          </a:xfrm>
        </p:spPr>
        <p:txBody>
          <a:bodyPr/>
          <a:lstStyle/>
          <a:p>
            <a:pPr algn="r"/>
            <a:r>
              <a:rPr lang="ar-IQ" sz="2800" b="1" dirty="0">
                <a:solidFill>
                  <a:schemeClr val="tx1"/>
                </a:solidFill>
              </a:rPr>
              <a:t>ان النجاح في إدارة الازمة والتعامل معها يتطلب رسم مجموعة من السيناريوهات الاصلية والبديلة للتعامل مع الازمة، فهذه السيناريوهات هي الأسس المهمة التي تعتمد عليها عملية إدارة الازمة ومواجهتها بنجاح.</a:t>
            </a:r>
          </a:p>
          <a:p>
            <a:pPr algn="r"/>
            <a:r>
              <a:rPr lang="ar-IQ" sz="2800" b="1" u="sng" dirty="0">
                <a:solidFill>
                  <a:schemeClr val="tx1"/>
                </a:solidFill>
              </a:rPr>
              <a:t>ويتطلب النجاح في رسم سيناريوهات إدارة الازمة:</a:t>
            </a:r>
          </a:p>
          <a:p>
            <a:pPr marL="342900" indent="-342900" algn="r">
              <a:buFont typeface="Wingdings" panose="05000000000000000000" pitchFamily="2" charset="2"/>
              <a:buChar char="ü"/>
            </a:pPr>
            <a:r>
              <a:rPr lang="ar-IQ" sz="2800" b="1" dirty="0">
                <a:solidFill>
                  <a:schemeClr val="tx1"/>
                </a:solidFill>
              </a:rPr>
              <a:t>	امتلاك قدرات متميزة في تصور الاحداث وتوقع سيرها.</a:t>
            </a:r>
          </a:p>
          <a:p>
            <a:pPr marL="342900" indent="-342900" algn="r">
              <a:buFont typeface="Wingdings" panose="05000000000000000000" pitchFamily="2" charset="2"/>
              <a:buChar char="ü"/>
            </a:pPr>
            <a:r>
              <a:rPr lang="ar-IQ" sz="2800" b="1" dirty="0">
                <a:solidFill>
                  <a:schemeClr val="tx1"/>
                </a:solidFill>
              </a:rPr>
              <a:t>	امتلاك الخبرات الكافية في إدارة الازمات والتعامل مع الظروف والبيئات المتغيرة.</a:t>
            </a:r>
          </a:p>
          <a:p>
            <a:pPr marL="342900" indent="-342900" algn="r">
              <a:buFont typeface="Wingdings" panose="05000000000000000000" pitchFamily="2" charset="2"/>
              <a:buChar char="ü"/>
            </a:pPr>
            <a:r>
              <a:rPr lang="ar-IQ" sz="2800" b="1" dirty="0">
                <a:solidFill>
                  <a:schemeClr val="tx1"/>
                </a:solidFill>
              </a:rPr>
              <a:t>	امتلاك المواهب الخاصة بالأزمات.</a:t>
            </a:r>
          </a:p>
          <a:p>
            <a:pPr algn="r"/>
            <a:endParaRPr lang="ar-IQ" dirty="0"/>
          </a:p>
        </p:txBody>
      </p:sp>
    </p:spTree>
    <p:extLst>
      <p:ext uri="{BB962C8B-B14F-4D97-AF65-F5344CB8AC3E}">
        <p14:creationId xmlns:p14="http://schemas.microsoft.com/office/powerpoint/2010/main" val="3392980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4905" y="309716"/>
            <a:ext cx="8825660" cy="736323"/>
          </a:xfrm>
        </p:spPr>
        <p:txBody>
          <a:bodyPr/>
          <a:lstStyle/>
          <a:p>
            <a:pPr algn="ctr"/>
            <a:r>
              <a:rPr lang="ar-IQ" b="1" u="sng" dirty="0"/>
              <a:t>مراحل إعداد سيناريوهات إدارة الازمة</a:t>
            </a:r>
          </a:p>
        </p:txBody>
      </p:sp>
      <p:sp>
        <p:nvSpPr>
          <p:cNvPr id="4" name="Text Placeholder 3"/>
          <p:cNvSpPr>
            <a:spLocks noGrp="1"/>
          </p:cNvSpPr>
          <p:nvPr>
            <p:ph type="body" idx="1"/>
          </p:nvPr>
        </p:nvSpPr>
        <p:spPr>
          <a:xfrm>
            <a:off x="457200" y="1504334"/>
            <a:ext cx="11194026" cy="5029201"/>
          </a:xfrm>
        </p:spPr>
        <p:txBody>
          <a:bodyPr/>
          <a:lstStyle/>
          <a:p>
            <a:pPr algn="justLow"/>
            <a:r>
              <a:rPr lang="ar-IQ" sz="2400" b="1" dirty="0">
                <a:solidFill>
                  <a:schemeClr val="tx1"/>
                </a:solidFill>
              </a:rPr>
              <a:t>1) عقد مجموعة من الاجتماعات التنسيقية بين فريق إدارة الازمات وفرق مواجهة الازمات، وتحديد المهام المطلوبة لكل فريق.</a:t>
            </a:r>
          </a:p>
          <a:p>
            <a:pPr algn="justLow"/>
            <a:r>
              <a:rPr lang="ar-IQ" sz="2400" b="1" dirty="0">
                <a:solidFill>
                  <a:schemeClr val="tx1"/>
                </a:solidFill>
              </a:rPr>
              <a:t>2) التحليل الاولي لمهام كل فريق وتحديد البيانات والمعلومات اللازمة لكل حالة.</a:t>
            </a:r>
          </a:p>
          <a:p>
            <a:pPr algn="justLow"/>
            <a:r>
              <a:rPr lang="ar-IQ" sz="2400" b="1" dirty="0">
                <a:solidFill>
                  <a:schemeClr val="tx1"/>
                </a:solidFill>
              </a:rPr>
              <a:t>3) طلب العون ومساعدة الخبراء المتخصصين في حقل إدارة الازمات.</a:t>
            </a:r>
          </a:p>
          <a:p>
            <a:pPr algn="justLow"/>
            <a:r>
              <a:rPr lang="ar-IQ" sz="2400" b="1" dirty="0">
                <a:solidFill>
                  <a:schemeClr val="tx1"/>
                </a:solidFill>
              </a:rPr>
              <a:t>4) رسم مخطط اولي مقترح للسيناريو.</a:t>
            </a:r>
          </a:p>
          <a:p>
            <a:pPr algn="justLow"/>
            <a:r>
              <a:rPr lang="ar-IQ" sz="2400" b="1" dirty="0">
                <a:solidFill>
                  <a:schemeClr val="tx1"/>
                </a:solidFill>
              </a:rPr>
              <a:t>5) إتاحة السيناريو المقترح للتدريب الميداني.</a:t>
            </a:r>
          </a:p>
          <a:p>
            <a:pPr algn="justLow"/>
            <a:r>
              <a:rPr lang="ar-IQ" sz="2400" b="1" dirty="0">
                <a:solidFill>
                  <a:schemeClr val="tx1"/>
                </a:solidFill>
              </a:rPr>
              <a:t>6) إعادة تحليل ودراسة وتقييم السيناريو.</a:t>
            </a:r>
          </a:p>
          <a:p>
            <a:pPr algn="justLow"/>
            <a:r>
              <a:rPr lang="ar-IQ" sz="2400" b="1" dirty="0">
                <a:solidFill>
                  <a:schemeClr val="tx1"/>
                </a:solidFill>
              </a:rPr>
              <a:t>7) اعتماد الصيغة النهائية للسيناريو بعد عمليات الدراسة والتحليل من قبل جميع الأطراف ذات العلاقة.</a:t>
            </a:r>
          </a:p>
          <a:p>
            <a:pPr algn="r"/>
            <a:endParaRPr lang="ar-IQ" dirty="0"/>
          </a:p>
        </p:txBody>
      </p:sp>
    </p:spTree>
    <p:extLst>
      <p:ext uri="{BB962C8B-B14F-4D97-AF65-F5344CB8AC3E}">
        <p14:creationId xmlns:p14="http://schemas.microsoft.com/office/powerpoint/2010/main" val="1286401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206" y="292511"/>
            <a:ext cx="10039608" cy="872612"/>
          </a:xfrm>
        </p:spPr>
        <p:txBody>
          <a:bodyPr/>
          <a:lstStyle/>
          <a:p>
            <a:pPr algn="r"/>
            <a:r>
              <a:rPr lang="ar-IQ" b="1" u="sng" dirty="0"/>
              <a:t>العوامل المؤثرة في رسم سيناريوهات ناجحة لإدارة الازمات</a:t>
            </a:r>
          </a:p>
        </p:txBody>
      </p:sp>
      <p:sp>
        <p:nvSpPr>
          <p:cNvPr id="4" name="Text Placeholder 3"/>
          <p:cNvSpPr>
            <a:spLocks noGrp="1"/>
          </p:cNvSpPr>
          <p:nvPr>
            <p:ph type="body" idx="1"/>
          </p:nvPr>
        </p:nvSpPr>
        <p:spPr>
          <a:xfrm>
            <a:off x="132735" y="1342102"/>
            <a:ext cx="11754465" cy="5206181"/>
          </a:xfrm>
        </p:spPr>
        <p:txBody>
          <a:bodyPr>
            <a:normAutofit/>
          </a:bodyPr>
          <a:lstStyle/>
          <a:p>
            <a:pPr algn="r"/>
            <a:r>
              <a:rPr lang="ar-IQ" sz="2400" b="1" dirty="0">
                <a:solidFill>
                  <a:schemeClr val="tx1"/>
                </a:solidFill>
              </a:rPr>
              <a:t>1) الإمكانات (البشرية، المادية، التكنولوجية، المالية) المتاحة في المنظمة التي يمكن استخدامها في التعامل مع الازمة.</a:t>
            </a:r>
          </a:p>
          <a:p>
            <a:pPr algn="r"/>
            <a:r>
              <a:rPr lang="ar-IQ" sz="2400" b="1" dirty="0">
                <a:solidFill>
                  <a:schemeClr val="tx1"/>
                </a:solidFill>
              </a:rPr>
              <a:t>2) مدى فاعلية نظم المنظمة المختلفة وكفاءة نظم الاتصالات والمعلومات اثناء الازمة.</a:t>
            </a:r>
          </a:p>
          <a:p>
            <a:pPr algn="r"/>
            <a:r>
              <a:rPr lang="ar-IQ" sz="2400" b="1" dirty="0">
                <a:solidFill>
                  <a:schemeClr val="tx1"/>
                </a:solidFill>
              </a:rPr>
              <a:t>3) السياسة العامة للمنظمة بما تسمحه لفريق الازمة للتعاطي مع الازمة.</a:t>
            </a:r>
          </a:p>
          <a:p>
            <a:pPr algn="r"/>
            <a:r>
              <a:rPr lang="ar-IQ" sz="2400" b="1" dirty="0">
                <a:solidFill>
                  <a:schemeClr val="tx1"/>
                </a:solidFill>
              </a:rPr>
              <a:t>4) البيئة المحيطة بالأزمة داخلياً وخارجياً.</a:t>
            </a:r>
          </a:p>
          <a:p>
            <a:pPr algn="r"/>
            <a:r>
              <a:rPr lang="ar-IQ" sz="2400" b="1" dirty="0">
                <a:solidFill>
                  <a:schemeClr val="tx1"/>
                </a:solidFill>
              </a:rPr>
              <a:t>5) التحليل الدقيق والمتعمق لقوى صنع الازمة.</a:t>
            </a:r>
          </a:p>
          <a:p>
            <a:pPr algn="r"/>
            <a:r>
              <a:rPr lang="ar-IQ" sz="2400" b="1" dirty="0">
                <a:solidFill>
                  <a:schemeClr val="tx1"/>
                </a:solidFill>
              </a:rPr>
              <a:t>6) التحليل الدقيق للبيانات المتوفرة عن الازمة وصياغة مجموعة من البدائل في ضوء عمليات التحليل.</a:t>
            </a:r>
          </a:p>
          <a:p>
            <a:pPr algn="r"/>
            <a:r>
              <a:rPr lang="ar-IQ" sz="2400" b="1" dirty="0">
                <a:solidFill>
                  <a:schemeClr val="tx1"/>
                </a:solidFill>
              </a:rPr>
              <a:t>7) البحث عن الحلول غير المتوقعة وغير التقليدية للازمة.</a:t>
            </a:r>
          </a:p>
          <a:p>
            <a:pPr algn="r"/>
            <a:r>
              <a:rPr lang="ar-IQ" sz="2400" b="1" dirty="0">
                <a:solidFill>
                  <a:schemeClr val="tx1"/>
                </a:solidFill>
              </a:rPr>
              <a:t>8) مراعاة توفير فرق العمل اللازمة للتعامل مع الازمة.</a:t>
            </a:r>
          </a:p>
          <a:p>
            <a:pPr algn="r"/>
            <a:r>
              <a:rPr lang="ar-IQ" sz="2400" b="1" dirty="0">
                <a:solidFill>
                  <a:schemeClr val="tx1"/>
                </a:solidFill>
              </a:rPr>
              <a:t>9) الشرح والتوضيح الكامل لكل مراحل السيناريو.</a:t>
            </a:r>
          </a:p>
          <a:p>
            <a:pPr algn="r"/>
            <a:r>
              <a:rPr lang="ar-IQ" sz="2400" b="1" dirty="0">
                <a:solidFill>
                  <a:schemeClr val="tx1"/>
                </a:solidFill>
              </a:rPr>
              <a:t>10) حشد مكونات وتكتيكات المواجهة بدرجة عالية من الذكاء.</a:t>
            </a:r>
          </a:p>
          <a:p>
            <a:pPr algn="r"/>
            <a:endParaRPr lang="ar-IQ" dirty="0"/>
          </a:p>
        </p:txBody>
      </p:sp>
    </p:spTree>
    <p:extLst>
      <p:ext uri="{BB962C8B-B14F-4D97-AF65-F5344CB8AC3E}">
        <p14:creationId xmlns:p14="http://schemas.microsoft.com/office/powerpoint/2010/main" val="7992942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6179" y="221226"/>
            <a:ext cx="8825660" cy="1016543"/>
          </a:xfrm>
        </p:spPr>
        <p:txBody>
          <a:bodyPr/>
          <a:lstStyle/>
          <a:p>
            <a:pPr algn="ctr"/>
            <a:r>
              <a:rPr lang="ar-IQ" b="1" u="sng" dirty="0"/>
              <a:t>الهيكل العام لسيناريو الازمة</a:t>
            </a:r>
          </a:p>
        </p:txBody>
      </p:sp>
      <p:sp>
        <p:nvSpPr>
          <p:cNvPr id="4" name="Text Placeholder 3"/>
          <p:cNvSpPr>
            <a:spLocks noGrp="1"/>
          </p:cNvSpPr>
          <p:nvPr>
            <p:ph type="body" idx="1"/>
          </p:nvPr>
        </p:nvSpPr>
        <p:spPr>
          <a:xfrm>
            <a:off x="324465" y="1429498"/>
            <a:ext cx="11503741" cy="5118786"/>
          </a:xfrm>
        </p:spPr>
        <p:txBody>
          <a:bodyPr/>
          <a:lstStyle/>
          <a:p>
            <a:pPr algn="justLow"/>
            <a:r>
              <a:rPr lang="ar-IQ" sz="2400" dirty="0">
                <a:solidFill>
                  <a:schemeClr val="tx1"/>
                </a:solidFill>
              </a:rPr>
              <a:t>1) موضوع الازمة: يتناول نبذة عن الازمة واحتمالات وقوعها واسبابها المتوقعة واثار هذه الازمة على بيئة المنظمة.</a:t>
            </a:r>
          </a:p>
          <a:p>
            <a:pPr algn="justLow"/>
            <a:r>
              <a:rPr lang="ar-IQ" sz="2400" dirty="0">
                <a:solidFill>
                  <a:schemeClr val="tx1"/>
                </a:solidFill>
              </a:rPr>
              <a:t>2) البيئة المحيطة بالأزمة: تتناول عناصر البيئة الداخلية والخارجية المرافقة للازمة.</a:t>
            </a:r>
          </a:p>
          <a:p>
            <a:pPr algn="justLow"/>
            <a:r>
              <a:rPr lang="ar-IQ" sz="2400" dirty="0">
                <a:solidFill>
                  <a:schemeClr val="tx1"/>
                </a:solidFill>
              </a:rPr>
              <a:t>3) أطراف الازمة: تمثل القوى الصانعة للازمة والمؤيدة والمناصرة لها والقوى التي تقف في وجه الازمة.</a:t>
            </a:r>
          </a:p>
          <a:p>
            <a:pPr algn="justLow"/>
            <a:r>
              <a:rPr lang="ar-IQ" sz="2400" dirty="0">
                <a:solidFill>
                  <a:schemeClr val="tx1"/>
                </a:solidFill>
              </a:rPr>
              <a:t>4) الإمكانات المتاحة في المنظمة: تتضمن الإمكانات البشرية والمادية والمالية.</a:t>
            </a:r>
          </a:p>
          <a:p>
            <a:pPr algn="justLow"/>
            <a:r>
              <a:rPr lang="ar-IQ" sz="2400" dirty="0">
                <a:solidFill>
                  <a:schemeClr val="tx1"/>
                </a:solidFill>
              </a:rPr>
              <a:t>5) ردود الأفعال المتوقعة: تتضمن ردود الأفعال المتوقعة من كل طرف من أطراف الازمة.</a:t>
            </a:r>
          </a:p>
          <a:p>
            <a:pPr algn="justLow"/>
            <a:r>
              <a:rPr lang="ar-IQ" sz="2400" dirty="0">
                <a:solidFill>
                  <a:schemeClr val="tx1"/>
                </a:solidFill>
              </a:rPr>
              <a:t>6) البدائل المتاحة: إدراج جميع البدائل الممكنة حسب درجة قوتها.</a:t>
            </a:r>
          </a:p>
          <a:p>
            <a:pPr algn="justLow"/>
            <a:r>
              <a:rPr lang="ar-IQ" sz="2400" dirty="0">
                <a:solidFill>
                  <a:schemeClr val="tx1"/>
                </a:solidFill>
              </a:rPr>
              <a:t>7) أساليب المواجهة: ويجري هنا تحديد كل عضو وفريق في مواجهة الازمة بنجاح والتخلص من اثارها.</a:t>
            </a:r>
          </a:p>
          <a:p>
            <a:pPr algn="justLow"/>
            <a:r>
              <a:rPr lang="ar-IQ" sz="2400" dirty="0">
                <a:solidFill>
                  <a:schemeClr val="tx1"/>
                </a:solidFill>
              </a:rPr>
              <a:t>8) التوصيات: تتضمن توصيات فاعلة للتعامل مع الازمة بما يقود الى تحقيق الأهداف المرسومة.</a:t>
            </a:r>
          </a:p>
          <a:p>
            <a:pPr algn="r"/>
            <a:endParaRPr lang="ar-IQ" dirty="0"/>
          </a:p>
        </p:txBody>
      </p:sp>
    </p:spTree>
    <p:extLst>
      <p:ext uri="{BB962C8B-B14F-4D97-AF65-F5344CB8AC3E}">
        <p14:creationId xmlns:p14="http://schemas.microsoft.com/office/powerpoint/2010/main" val="19828319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464670" y="221225"/>
            <a:ext cx="8825660" cy="987046"/>
          </a:xfrm>
        </p:spPr>
        <p:txBody>
          <a:bodyPr/>
          <a:lstStyle/>
          <a:p>
            <a:pPr algn="ctr"/>
            <a:r>
              <a:rPr lang="ar-IQ" b="1" u="sng" dirty="0"/>
              <a:t>أنواع سيناريوهات الازمة</a:t>
            </a:r>
          </a:p>
        </p:txBody>
      </p:sp>
      <p:sp>
        <p:nvSpPr>
          <p:cNvPr id="8" name="Text Placeholder 7"/>
          <p:cNvSpPr>
            <a:spLocks noGrp="1"/>
          </p:cNvSpPr>
          <p:nvPr>
            <p:ph type="body" idx="1"/>
          </p:nvPr>
        </p:nvSpPr>
        <p:spPr>
          <a:xfrm>
            <a:off x="368710" y="1370504"/>
            <a:ext cx="10810567" cy="5089290"/>
          </a:xfrm>
        </p:spPr>
        <p:txBody>
          <a:bodyPr/>
          <a:lstStyle/>
          <a:p>
            <a:pPr algn="justLow"/>
            <a:r>
              <a:rPr lang="ar-IQ" sz="2400" b="1" u="sng" dirty="0">
                <a:solidFill>
                  <a:schemeClr val="tx1"/>
                </a:solidFill>
              </a:rPr>
              <a:t>•	النوع الأول: سيناريوهات صنـع الازمة</a:t>
            </a:r>
          </a:p>
          <a:p>
            <a:pPr algn="justLow"/>
            <a:r>
              <a:rPr lang="ar-IQ" sz="2400" dirty="0">
                <a:solidFill>
                  <a:schemeClr val="tx1"/>
                </a:solidFill>
              </a:rPr>
              <a:t>هذا النوع هو الذي ترسمه وتعمل على تنفيذه قوى صنع الازمة أي ان جوهر هذه السيناريوهات ومحتواها هو العمل على إثارة الازمات في المنظمات من أجل تحقيق بعض الأهداف لقوى صنع الازمة والقوى المؤيدة والمناصرة </a:t>
            </a:r>
            <a:r>
              <a:rPr lang="ar-IQ" sz="2400" dirty="0" smtClean="0">
                <a:solidFill>
                  <a:schemeClr val="tx1"/>
                </a:solidFill>
              </a:rPr>
              <a:t>لها.</a:t>
            </a:r>
          </a:p>
          <a:p>
            <a:pPr algn="justLow"/>
            <a:endParaRPr lang="ar-IQ" sz="2400" dirty="0">
              <a:solidFill>
                <a:schemeClr val="tx1"/>
              </a:solidFill>
            </a:endParaRPr>
          </a:p>
          <a:p>
            <a:pPr algn="justLow"/>
            <a:r>
              <a:rPr lang="ar-IQ" sz="2400" b="1" u="sng" dirty="0">
                <a:solidFill>
                  <a:schemeClr val="tx1"/>
                </a:solidFill>
              </a:rPr>
              <a:t>•	النوع الثاني: سيناريوهات إدارة الازمة</a:t>
            </a:r>
          </a:p>
          <a:p>
            <a:pPr algn="justLow"/>
            <a:r>
              <a:rPr lang="ar-IQ" sz="2400" dirty="0">
                <a:solidFill>
                  <a:schemeClr val="tx1"/>
                </a:solidFill>
              </a:rPr>
              <a:t>هذا النوع يتعلق برسم السيناريوهات التي تتعامل مع الأفعال الازموية أي انها تتعلق بردود الأفعال وليس الأفعال نفسها ومن هنا يمكن القول إن هذا النوع أكثر صعوبة من النوع الأول، وهذا النوع من السيناريوهات يتطلب رؤية شاملة وتقدير لكل الأفعال التي قد تلجأ اليها قوى صنع الازمة.</a:t>
            </a:r>
          </a:p>
          <a:p>
            <a:endParaRPr lang="ar-IQ" dirty="0"/>
          </a:p>
        </p:txBody>
      </p:sp>
    </p:spTree>
    <p:extLst>
      <p:ext uri="{BB962C8B-B14F-4D97-AF65-F5344CB8AC3E}">
        <p14:creationId xmlns:p14="http://schemas.microsoft.com/office/powerpoint/2010/main" val="31095370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67909" y="0"/>
            <a:ext cx="8825660" cy="824813"/>
          </a:xfrm>
        </p:spPr>
        <p:txBody>
          <a:bodyPr/>
          <a:lstStyle/>
          <a:p>
            <a:pPr algn="ctr"/>
            <a:r>
              <a:rPr lang="ar-IQ" b="1" u="sng" dirty="0"/>
              <a:t>العناصر الرئيسية لرسم سيناريوهات إدارة الازمة</a:t>
            </a:r>
          </a:p>
        </p:txBody>
      </p:sp>
      <p:sp>
        <p:nvSpPr>
          <p:cNvPr id="7" name="Text Placeholder 6"/>
          <p:cNvSpPr>
            <a:spLocks noGrp="1"/>
          </p:cNvSpPr>
          <p:nvPr>
            <p:ph type="body" idx="1"/>
          </p:nvPr>
        </p:nvSpPr>
        <p:spPr>
          <a:xfrm>
            <a:off x="3284846" y="1016541"/>
            <a:ext cx="7108723" cy="5841459"/>
          </a:xfrm>
        </p:spPr>
        <p:txBody>
          <a:bodyPr>
            <a:noAutofit/>
          </a:bodyPr>
          <a:lstStyle/>
          <a:p>
            <a:pPr algn="r"/>
            <a:r>
              <a:rPr lang="ar-IQ" sz="2400" dirty="0">
                <a:solidFill>
                  <a:schemeClr val="tx1"/>
                </a:solidFill>
              </a:rPr>
              <a:t>1- شكل التداخل في </a:t>
            </a:r>
            <a:r>
              <a:rPr lang="ar-IQ" sz="2400" dirty="0" smtClean="0">
                <a:solidFill>
                  <a:schemeClr val="tx1"/>
                </a:solidFill>
              </a:rPr>
              <a:t>الازمة</a:t>
            </a:r>
            <a:endParaRPr lang="ar-IQ" sz="2400" dirty="0">
              <a:solidFill>
                <a:schemeClr val="tx1"/>
              </a:solidFill>
            </a:endParaRPr>
          </a:p>
          <a:p>
            <a:pPr algn="r"/>
            <a:r>
              <a:rPr lang="ar-IQ" sz="2400" dirty="0">
                <a:solidFill>
                  <a:schemeClr val="tx1"/>
                </a:solidFill>
              </a:rPr>
              <a:t>2- تحديد </a:t>
            </a:r>
            <a:r>
              <a:rPr lang="ar-IQ" sz="2400" dirty="0" smtClean="0">
                <a:solidFill>
                  <a:schemeClr val="tx1"/>
                </a:solidFill>
              </a:rPr>
              <a:t>المسؤوليات</a:t>
            </a:r>
            <a:endParaRPr lang="ar-IQ" sz="2400" dirty="0">
              <a:solidFill>
                <a:schemeClr val="tx1"/>
              </a:solidFill>
            </a:endParaRPr>
          </a:p>
          <a:p>
            <a:pPr algn="r"/>
            <a:r>
              <a:rPr lang="ar-IQ" sz="2400" dirty="0">
                <a:solidFill>
                  <a:schemeClr val="tx1"/>
                </a:solidFill>
              </a:rPr>
              <a:t>3- مراعاة الزمان </a:t>
            </a:r>
            <a:r>
              <a:rPr lang="ar-IQ" sz="2400" dirty="0" smtClean="0">
                <a:solidFill>
                  <a:schemeClr val="tx1"/>
                </a:solidFill>
              </a:rPr>
              <a:t>والمكان</a:t>
            </a:r>
            <a:endParaRPr lang="ar-IQ" sz="2400" dirty="0">
              <a:solidFill>
                <a:schemeClr val="tx1"/>
              </a:solidFill>
            </a:endParaRPr>
          </a:p>
          <a:p>
            <a:pPr algn="r"/>
            <a:r>
              <a:rPr lang="ar-IQ" sz="2400" dirty="0">
                <a:solidFill>
                  <a:schemeClr val="tx1"/>
                </a:solidFill>
              </a:rPr>
              <a:t>4- تحديد وضع الازمة لحظة </a:t>
            </a:r>
            <a:r>
              <a:rPr lang="ar-IQ" sz="2400" dirty="0" smtClean="0">
                <a:solidFill>
                  <a:schemeClr val="tx1"/>
                </a:solidFill>
              </a:rPr>
              <a:t>المواجهة</a:t>
            </a:r>
            <a:endParaRPr lang="ar-IQ" sz="2400" dirty="0">
              <a:solidFill>
                <a:schemeClr val="tx1"/>
              </a:solidFill>
            </a:endParaRPr>
          </a:p>
          <a:p>
            <a:pPr algn="r"/>
            <a:r>
              <a:rPr lang="ar-IQ" sz="2400" dirty="0">
                <a:solidFill>
                  <a:schemeClr val="tx1"/>
                </a:solidFill>
              </a:rPr>
              <a:t>5- تحديد الافراد </a:t>
            </a:r>
            <a:r>
              <a:rPr lang="ar-IQ" sz="2400" dirty="0" smtClean="0">
                <a:solidFill>
                  <a:schemeClr val="tx1"/>
                </a:solidFill>
              </a:rPr>
              <a:t>اللازمين</a:t>
            </a:r>
            <a:endParaRPr lang="ar-IQ" sz="2400" dirty="0">
              <a:solidFill>
                <a:schemeClr val="tx1"/>
              </a:solidFill>
            </a:endParaRPr>
          </a:p>
          <a:p>
            <a:pPr algn="r"/>
            <a:r>
              <a:rPr lang="ar-IQ" sz="2400" dirty="0">
                <a:solidFill>
                  <a:schemeClr val="tx1"/>
                </a:solidFill>
              </a:rPr>
              <a:t>6- إدراج المؤثرات المادية ضمن </a:t>
            </a:r>
            <a:r>
              <a:rPr lang="ar-IQ" sz="2400" dirty="0" smtClean="0">
                <a:solidFill>
                  <a:schemeClr val="tx1"/>
                </a:solidFill>
              </a:rPr>
              <a:t>السيناريو</a:t>
            </a:r>
          </a:p>
          <a:p>
            <a:pPr algn="r"/>
            <a:r>
              <a:rPr lang="ar-IQ" sz="2400" dirty="0">
                <a:solidFill>
                  <a:schemeClr val="tx1"/>
                </a:solidFill>
              </a:rPr>
              <a:t>7- إدراج المؤثرات النفسية في </a:t>
            </a:r>
            <a:r>
              <a:rPr lang="ar-IQ" sz="2400" dirty="0" smtClean="0">
                <a:solidFill>
                  <a:schemeClr val="tx1"/>
                </a:solidFill>
              </a:rPr>
              <a:t>السيناريو</a:t>
            </a:r>
            <a:endParaRPr lang="ar-IQ" sz="2400" dirty="0">
              <a:solidFill>
                <a:schemeClr val="tx1"/>
              </a:solidFill>
            </a:endParaRPr>
          </a:p>
          <a:p>
            <a:pPr algn="r"/>
            <a:r>
              <a:rPr lang="ar-IQ" sz="2400" dirty="0">
                <a:solidFill>
                  <a:schemeClr val="tx1"/>
                </a:solidFill>
              </a:rPr>
              <a:t>8- مراعاة الثقافة في رسم </a:t>
            </a:r>
            <a:r>
              <a:rPr lang="ar-IQ" sz="2400" dirty="0" smtClean="0">
                <a:solidFill>
                  <a:schemeClr val="tx1"/>
                </a:solidFill>
              </a:rPr>
              <a:t>السيناريوهات</a:t>
            </a:r>
            <a:endParaRPr lang="ar-IQ" sz="2400" dirty="0">
              <a:solidFill>
                <a:schemeClr val="tx1"/>
              </a:solidFill>
            </a:endParaRPr>
          </a:p>
          <a:p>
            <a:pPr algn="r"/>
            <a:r>
              <a:rPr lang="ar-IQ" sz="2400" dirty="0">
                <a:solidFill>
                  <a:schemeClr val="tx1"/>
                </a:solidFill>
              </a:rPr>
              <a:t>9- تحديد طبيعة الموقف بين المنظمة وقوى </a:t>
            </a:r>
            <a:r>
              <a:rPr lang="ar-IQ" sz="2400" dirty="0" smtClean="0">
                <a:solidFill>
                  <a:schemeClr val="tx1"/>
                </a:solidFill>
              </a:rPr>
              <a:t>الازمة</a:t>
            </a:r>
            <a:endParaRPr lang="ar-IQ" sz="2400" dirty="0">
              <a:solidFill>
                <a:schemeClr val="tx1"/>
              </a:solidFill>
            </a:endParaRPr>
          </a:p>
          <a:p>
            <a:pPr algn="r"/>
            <a:r>
              <a:rPr lang="ar-IQ" sz="2400" dirty="0">
                <a:solidFill>
                  <a:schemeClr val="tx1"/>
                </a:solidFill>
              </a:rPr>
              <a:t>10- مراعاة عدم وجود ازدواجية في </a:t>
            </a:r>
            <a:r>
              <a:rPr lang="ar-IQ" sz="2400" dirty="0" smtClean="0">
                <a:solidFill>
                  <a:schemeClr val="tx1"/>
                </a:solidFill>
              </a:rPr>
              <a:t>المهام</a:t>
            </a:r>
            <a:endParaRPr lang="ar-IQ" sz="2400" dirty="0">
              <a:solidFill>
                <a:schemeClr val="tx1"/>
              </a:solidFill>
            </a:endParaRPr>
          </a:p>
          <a:p>
            <a:pPr algn="r"/>
            <a:r>
              <a:rPr lang="ar-IQ" sz="2400" dirty="0">
                <a:solidFill>
                  <a:schemeClr val="tx1"/>
                </a:solidFill>
              </a:rPr>
              <a:t>11- </a:t>
            </a:r>
            <a:r>
              <a:rPr lang="ar-IQ" sz="2400" dirty="0" smtClean="0">
                <a:solidFill>
                  <a:schemeClr val="tx1"/>
                </a:solidFill>
              </a:rPr>
              <a:t>التنسيق</a:t>
            </a:r>
            <a:endParaRPr lang="ar-IQ" sz="2400" dirty="0">
              <a:solidFill>
                <a:schemeClr val="tx1"/>
              </a:solidFill>
            </a:endParaRPr>
          </a:p>
          <a:p>
            <a:pPr algn="r"/>
            <a:r>
              <a:rPr lang="ar-IQ" sz="2400" dirty="0">
                <a:solidFill>
                  <a:schemeClr val="tx1"/>
                </a:solidFill>
              </a:rPr>
              <a:t>12- التجميع </a:t>
            </a:r>
            <a:r>
              <a:rPr lang="ar-IQ" sz="2400" dirty="0" smtClean="0">
                <a:solidFill>
                  <a:schemeClr val="tx1"/>
                </a:solidFill>
              </a:rPr>
              <a:t>والتكوين</a:t>
            </a:r>
            <a:endParaRPr lang="ar-IQ" sz="2400" dirty="0">
              <a:solidFill>
                <a:schemeClr val="tx1"/>
              </a:solidFill>
            </a:endParaRPr>
          </a:p>
        </p:txBody>
      </p:sp>
    </p:spTree>
    <p:extLst>
      <p:ext uri="{BB962C8B-B14F-4D97-AF65-F5344CB8AC3E}">
        <p14:creationId xmlns:p14="http://schemas.microsoft.com/office/powerpoint/2010/main" val="135488047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310</TotalTime>
  <Words>788</Words>
  <Application>Microsoft Office PowerPoint</Application>
  <PresentationFormat>Widescreen</PresentationFormat>
  <Paragraphs>98</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Adobe Fan Heiti Std B</vt:lpstr>
      <vt:lpstr>Arial</vt:lpstr>
      <vt:lpstr>Calibri</vt:lpstr>
      <vt:lpstr>Century Gothic</vt:lpstr>
      <vt:lpstr>Times New Roman</vt:lpstr>
      <vt:lpstr>Wingdings</vt:lpstr>
      <vt:lpstr>Wingdings 3</vt:lpstr>
      <vt:lpstr>Ion</vt:lpstr>
      <vt:lpstr>سيناريوهـات إدارة الازمات</vt:lpstr>
      <vt:lpstr>المقدمة</vt:lpstr>
      <vt:lpstr>مفهوم السيناريو</vt:lpstr>
      <vt:lpstr>أهمية رسم سيناريوهات إدارة الازمة</vt:lpstr>
      <vt:lpstr>مراحل إعداد سيناريوهات إدارة الازمة</vt:lpstr>
      <vt:lpstr>العوامل المؤثرة في رسم سيناريوهات ناجحة لإدارة الازمات</vt:lpstr>
      <vt:lpstr>الهيكل العام لسيناريو الازمة</vt:lpstr>
      <vt:lpstr>أنواع سيناريوهات الازمة</vt:lpstr>
      <vt:lpstr>العناصر الرئيسية لرسم سيناريوهات إدارة الازمة</vt:lpstr>
      <vt:lpstr>المصادر</vt:lpstr>
      <vt:lpstr>PowerPoint Presentation</vt:lpstr>
      <vt:lpstr>نموذج مقترح لمعايير تقييم إدارة الازمات لدى الوزارات</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Mustafa Zahid</dc:creator>
  <cp:lastModifiedBy>hp</cp:lastModifiedBy>
  <cp:revision>25</cp:revision>
  <dcterms:created xsi:type="dcterms:W3CDTF">2018-03-04T16:23:01Z</dcterms:created>
  <dcterms:modified xsi:type="dcterms:W3CDTF">2018-06-23T10:19:05Z</dcterms:modified>
</cp:coreProperties>
</file>