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3" r:id="rId1"/>
  </p:sldMasterIdLst>
  <p:notesMasterIdLst>
    <p:notesMasterId r:id="rId11"/>
  </p:notesMasterIdLst>
  <p:sldIdLst>
    <p:sldId id="379" r:id="rId2"/>
    <p:sldId id="378" r:id="rId3"/>
    <p:sldId id="389" r:id="rId4"/>
    <p:sldId id="390" r:id="rId5"/>
    <p:sldId id="386" r:id="rId6"/>
    <p:sldId id="346" r:id="rId7"/>
    <p:sldId id="345" r:id="rId8"/>
    <p:sldId id="381" r:id="rId9"/>
    <p:sldId id="382" r:id="rId10"/>
  </p:sldIdLst>
  <p:sldSz cx="9144000" cy="6858000" type="screen4x3"/>
  <p:notesSz cx="6858000" cy="9144000"/>
  <p:defaultTextStyle>
    <a:defPPr>
      <a:defRPr lang="ar-SA"/>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6600FF"/>
    <a:srgbClr val="990099"/>
    <a:srgbClr val="FFFF00"/>
    <a:srgbClr val="FF99FF"/>
    <a:srgbClr val="CCEC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444" autoAdjust="0"/>
    <p:restoredTop sz="94581" autoAdjust="0"/>
  </p:normalViewPr>
  <p:slideViewPr>
    <p:cSldViewPr>
      <p:cViewPr varScale="1">
        <p:scale>
          <a:sx n="67" d="100"/>
          <a:sy n="67" d="100"/>
        </p:scale>
        <p:origin x="1458"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45A044-F06F-4064-A3B9-E51CAD1084AD}" type="doc">
      <dgm:prSet loTypeId="urn:microsoft.com/office/officeart/2005/8/layout/venn3" loCatId="relationship" qsTypeId="urn:microsoft.com/office/officeart/2005/8/quickstyle/3d1" qsCatId="3D" csTypeId="urn:microsoft.com/office/officeart/2005/8/colors/colorful1" csCatId="colorful" phldr="1"/>
      <dgm:spPr/>
      <dgm:t>
        <a:bodyPr/>
        <a:lstStyle/>
        <a:p>
          <a:pPr rtl="1"/>
          <a:endParaRPr lang="ar-IQ"/>
        </a:p>
      </dgm:t>
    </dgm:pt>
    <dgm:pt modelId="{A491F19F-AA39-453E-BA53-9326B6672C40}">
      <dgm:prSet phldrT="[نص]" custT="1"/>
      <dgm:spPr/>
      <dgm:t>
        <a:bodyPr/>
        <a:lstStyle/>
        <a:p>
          <a:pPr rtl="1"/>
          <a:r>
            <a:rPr lang="ar-IQ" sz="2000" b="1" dirty="0" smtClean="0">
              <a:effectLst/>
            </a:rPr>
            <a:t>التغطية والخداع</a:t>
          </a:r>
          <a:endParaRPr lang="ar-IQ" sz="2000" b="1" dirty="0">
            <a:effectLst/>
          </a:endParaRPr>
        </a:p>
      </dgm:t>
    </dgm:pt>
    <dgm:pt modelId="{016AAAAD-180D-4977-99D0-0B98FEDA1F87}" type="parTrans" cxnId="{597BD546-9495-43FA-9613-1E0CEEC5693A}">
      <dgm:prSet/>
      <dgm:spPr/>
      <dgm:t>
        <a:bodyPr/>
        <a:lstStyle/>
        <a:p>
          <a:pPr rtl="1"/>
          <a:endParaRPr lang="ar-IQ" sz="1400" b="1">
            <a:effectLst/>
          </a:endParaRPr>
        </a:p>
      </dgm:t>
    </dgm:pt>
    <dgm:pt modelId="{EDA5C869-FE0C-4F56-BC1F-B5CE0D6E0062}" type="sibTrans" cxnId="{597BD546-9495-43FA-9613-1E0CEEC5693A}">
      <dgm:prSet/>
      <dgm:spPr/>
      <dgm:t>
        <a:bodyPr/>
        <a:lstStyle/>
        <a:p>
          <a:pPr rtl="1"/>
          <a:endParaRPr lang="ar-IQ" sz="1400" b="1">
            <a:effectLst/>
          </a:endParaRPr>
        </a:p>
      </dgm:t>
    </dgm:pt>
    <dgm:pt modelId="{917F8050-19AF-4CA9-9D20-A7B9924A7EAA}">
      <dgm:prSet phldrT="[نص]" custT="1"/>
      <dgm:spPr/>
      <dgm:t>
        <a:bodyPr/>
        <a:lstStyle/>
        <a:p>
          <a:pPr rtl="1"/>
          <a:r>
            <a:rPr lang="ar-IQ" sz="2000" b="1" dirty="0" smtClean="0">
              <a:effectLst/>
            </a:rPr>
            <a:t>التناسق والاتساع</a:t>
          </a:r>
          <a:endParaRPr lang="ar-IQ" sz="2000" b="1" dirty="0">
            <a:effectLst/>
          </a:endParaRPr>
        </a:p>
      </dgm:t>
    </dgm:pt>
    <dgm:pt modelId="{5830ADA7-6387-4CF6-B2F2-ACB84DBE0F13}" type="parTrans" cxnId="{6B3F32D2-C723-43F0-8D2E-F4620F55C086}">
      <dgm:prSet/>
      <dgm:spPr/>
      <dgm:t>
        <a:bodyPr/>
        <a:lstStyle/>
        <a:p>
          <a:pPr rtl="1"/>
          <a:endParaRPr lang="ar-IQ" sz="1400" b="1">
            <a:effectLst/>
          </a:endParaRPr>
        </a:p>
      </dgm:t>
    </dgm:pt>
    <dgm:pt modelId="{E327F8AE-D561-4CB7-ABAC-4240926D78E5}" type="sibTrans" cxnId="{6B3F32D2-C723-43F0-8D2E-F4620F55C086}">
      <dgm:prSet/>
      <dgm:spPr/>
      <dgm:t>
        <a:bodyPr/>
        <a:lstStyle/>
        <a:p>
          <a:pPr rtl="1"/>
          <a:endParaRPr lang="ar-IQ" sz="1400" b="1">
            <a:effectLst/>
          </a:endParaRPr>
        </a:p>
      </dgm:t>
    </dgm:pt>
    <dgm:pt modelId="{7093103A-1419-4A23-9363-A0ED55C74F5F}">
      <dgm:prSet phldrT="[نص]" custT="1"/>
      <dgm:spPr/>
      <dgm:t>
        <a:bodyPr/>
        <a:lstStyle/>
        <a:p>
          <a:pPr rtl="1"/>
          <a:r>
            <a:rPr lang="ar-IQ" sz="2000" b="1" dirty="0" smtClean="0">
              <a:effectLst/>
            </a:rPr>
            <a:t>التلازم والتتابع</a:t>
          </a:r>
          <a:endParaRPr lang="ar-IQ" sz="2000" b="1" dirty="0">
            <a:effectLst/>
          </a:endParaRPr>
        </a:p>
      </dgm:t>
    </dgm:pt>
    <dgm:pt modelId="{B5406809-7519-48FD-A4BF-FDBBA7CBBBBA}" type="parTrans" cxnId="{A6658B29-C461-4DAE-A386-4E075BFB4E15}">
      <dgm:prSet/>
      <dgm:spPr/>
      <dgm:t>
        <a:bodyPr/>
        <a:lstStyle/>
        <a:p>
          <a:pPr rtl="1"/>
          <a:endParaRPr lang="ar-IQ" sz="1400" b="1">
            <a:effectLst/>
          </a:endParaRPr>
        </a:p>
      </dgm:t>
    </dgm:pt>
    <dgm:pt modelId="{28ADD0C0-AB42-43E7-BFCF-8E195C998025}" type="sibTrans" cxnId="{A6658B29-C461-4DAE-A386-4E075BFB4E15}">
      <dgm:prSet/>
      <dgm:spPr/>
      <dgm:t>
        <a:bodyPr/>
        <a:lstStyle/>
        <a:p>
          <a:pPr rtl="1"/>
          <a:endParaRPr lang="ar-IQ" sz="1400" b="1">
            <a:effectLst/>
          </a:endParaRPr>
        </a:p>
      </dgm:t>
    </dgm:pt>
    <dgm:pt modelId="{371E4AFD-3A26-43F8-B847-705365F326F7}">
      <dgm:prSet phldrT="[نص]" custT="1"/>
      <dgm:spPr/>
      <dgm:t>
        <a:bodyPr/>
        <a:lstStyle/>
        <a:p>
          <a:pPr rtl="1"/>
          <a:r>
            <a:rPr lang="ar-IQ" sz="2000" b="1" dirty="0" smtClean="0">
              <a:effectLst/>
            </a:rPr>
            <a:t>التدريجية</a:t>
          </a:r>
          <a:endParaRPr lang="ar-IQ" sz="2000" b="1" dirty="0">
            <a:effectLst/>
          </a:endParaRPr>
        </a:p>
      </dgm:t>
    </dgm:pt>
    <dgm:pt modelId="{D65F5E01-421A-49AA-8ACC-92B5425C7EFE}" type="parTrans" cxnId="{D6009DA5-A67E-4CAA-8192-6BD7A134AF68}">
      <dgm:prSet/>
      <dgm:spPr/>
      <dgm:t>
        <a:bodyPr/>
        <a:lstStyle/>
        <a:p>
          <a:pPr rtl="1"/>
          <a:endParaRPr lang="ar-IQ" sz="1400" b="1">
            <a:effectLst/>
          </a:endParaRPr>
        </a:p>
      </dgm:t>
    </dgm:pt>
    <dgm:pt modelId="{3681FA41-E83A-4D18-B625-335F56A12A60}" type="sibTrans" cxnId="{D6009DA5-A67E-4CAA-8192-6BD7A134AF68}">
      <dgm:prSet/>
      <dgm:spPr/>
      <dgm:t>
        <a:bodyPr/>
        <a:lstStyle/>
        <a:p>
          <a:pPr rtl="1"/>
          <a:endParaRPr lang="ar-IQ" sz="1400" b="1">
            <a:effectLst/>
          </a:endParaRPr>
        </a:p>
      </dgm:t>
    </dgm:pt>
    <dgm:pt modelId="{4B0F8B1B-5EC5-432A-B964-FED8688AF88F}" type="pres">
      <dgm:prSet presAssocID="{8845A044-F06F-4064-A3B9-E51CAD1084AD}" presName="Name0" presStyleCnt="0">
        <dgm:presLayoutVars>
          <dgm:dir/>
          <dgm:resizeHandles val="exact"/>
        </dgm:presLayoutVars>
      </dgm:prSet>
      <dgm:spPr/>
      <dgm:t>
        <a:bodyPr/>
        <a:lstStyle/>
        <a:p>
          <a:pPr rtl="1"/>
          <a:endParaRPr lang="ar-IQ"/>
        </a:p>
      </dgm:t>
    </dgm:pt>
    <dgm:pt modelId="{4ECE50E0-9E22-48AE-B5A4-84D4E3A194BF}" type="pres">
      <dgm:prSet presAssocID="{A491F19F-AA39-453E-BA53-9326B6672C40}" presName="Name5" presStyleLbl="vennNode1" presStyleIdx="0" presStyleCnt="4">
        <dgm:presLayoutVars>
          <dgm:bulletEnabled val="1"/>
        </dgm:presLayoutVars>
      </dgm:prSet>
      <dgm:spPr/>
      <dgm:t>
        <a:bodyPr/>
        <a:lstStyle/>
        <a:p>
          <a:pPr rtl="1"/>
          <a:endParaRPr lang="ar-IQ"/>
        </a:p>
      </dgm:t>
    </dgm:pt>
    <dgm:pt modelId="{4A0F3D6C-E597-4DF7-959E-6195E4C38E25}" type="pres">
      <dgm:prSet presAssocID="{EDA5C869-FE0C-4F56-BC1F-B5CE0D6E0062}" presName="space" presStyleCnt="0"/>
      <dgm:spPr/>
    </dgm:pt>
    <dgm:pt modelId="{06C54484-4CDF-42F2-B6B3-19F5191EC2B3}" type="pres">
      <dgm:prSet presAssocID="{917F8050-19AF-4CA9-9D20-A7B9924A7EAA}" presName="Name5" presStyleLbl="vennNode1" presStyleIdx="1" presStyleCnt="4">
        <dgm:presLayoutVars>
          <dgm:bulletEnabled val="1"/>
        </dgm:presLayoutVars>
      </dgm:prSet>
      <dgm:spPr/>
      <dgm:t>
        <a:bodyPr/>
        <a:lstStyle/>
        <a:p>
          <a:pPr rtl="1"/>
          <a:endParaRPr lang="ar-IQ"/>
        </a:p>
      </dgm:t>
    </dgm:pt>
    <dgm:pt modelId="{E9555DE3-0FB9-4756-B5C7-8A827C5672FA}" type="pres">
      <dgm:prSet presAssocID="{E327F8AE-D561-4CB7-ABAC-4240926D78E5}" presName="space" presStyleCnt="0"/>
      <dgm:spPr/>
    </dgm:pt>
    <dgm:pt modelId="{D255AC8F-4F05-4351-99FD-488AB47EA6D4}" type="pres">
      <dgm:prSet presAssocID="{7093103A-1419-4A23-9363-A0ED55C74F5F}" presName="Name5" presStyleLbl="vennNode1" presStyleIdx="2" presStyleCnt="4">
        <dgm:presLayoutVars>
          <dgm:bulletEnabled val="1"/>
        </dgm:presLayoutVars>
      </dgm:prSet>
      <dgm:spPr/>
      <dgm:t>
        <a:bodyPr/>
        <a:lstStyle/>
        <a:p>
          <a:pPr rtl="1"/>
          <a:endParaRPr lang="ar-IQ"/>
        </a:p>
      </dgm:t>
    </dgm:pt>
    <dgm:pt modelId="{F9E564BB-03FC-45BF-9B2C-80725B37696B}" type="pres">
      <dgm:prSet presAssocID="{28ADD0C0-AB42-43E7-BFCF-8E195C998025}" presName="space" presStyleCnt="0"/>
      <dgm:spPr/>
    </dgm:pt>
    <dgm:pt modelId="{8B15FF47-C8AE-4248-A52A-AEB659CD4BA3}" type="pres">
      <dgm:prSet presAssocID="{371E4AFD-3A26-43F8-B847-705365F326F7}" presName="Name5" presStyleLbl="vennNode1" presStyleIdx="3" presStyleCnt="4">
        <dgm:presLayoutVars>
          <dgm:bulletEnabled val="1"/>
        </dgm:presLayoutVars>
      </dgm:prSet>
      <dgm:spPr/>
      <dgm:t>
        <a:bodyPr/>
        <a:lstStyle/>
        <a:p>
          <a:pPr rtl="1"/>
          <a:endParaRPr lang="ar-IQ"/>
        </a:p>
      </dgm:t>
    </dgm:pt>
  </dgm:ptLst>
  <dgm:cxnLst>
    <dgm:cxn modelId="{4B3526B2-E073-43F2-8233-55A084208EE1}" type="presOf" srcId="{8845A044-F06F-4064-A3B9-E51CAD1084AD}" destId="{4B0F8B1B-5EC5-432A-B964-FED8688AF88F}" srcOrd="0" destOrd="0" presId="urn:microsoft.com/office/officeart/2005/8/layout/venn3"/>
    <dgm:cxn modelId="{A6658B29-C461-4DAE-A386-4E075BFB4E15}" srcId="{8845A044-F06F-4064-A3B9-E51CAD1084AD}" destId="{7093103A-1419-4A23-9363-A0ED55C74F5F}" srcOrd="2" destOrd="0" parTransId="{B5406809-7519-48FD-A4BF-FDBBA7CBBBBA}" sibTransId="{28ADD0C0-AB42-43E7-BFCF-8E195C998025}"/>
    <dgm:cxn modelId="{44DCE314-E3DD-4C94-9CFF-6E44DED726D0}" type="presOf" srcId="{A491F19F-AA39-453E-BA53-9326B6672C40}" destId="{4ECE50E0-9E22-48AE-B5A4-84D4E3A194BF}" srcOrd="0" destOrd="0" presId="urn:microsoft.com/office/officeart/2005/8/layout/venn3"/>
    <dgm:cxn modelId="{597BD546-9495-43FA-9613-1E0CEEC5693A}" srcId="{8845A044-F06F-4064-A3B9-E51CAD1084AD}" destId="{A491F19F-AA39-453E-BA53-9326B6672C40}" srcOrd="0" destOrd="0" parTransId="{016AAAAD-180D-4977-99D0-0B98FEDA1F87}" sibTransId="{EDA5C869-FE0C-4F56-BC1F-B5CE0D6E0062}"/>
    <dgm:cxn modelId="{D6009DA5-A67E-4CAA-8192-6BD7A134AF68}" srcId="{8845A044-F06F-4064-A3B9-E51CAD1084AD}" destId="{371E4AFD-3A26-43F8-B847-705365F326F7}" srcOrd="3" destOrd="0" parTransId="{D65F5E01-421A-49AA-8ACC-92B5425C7EFE}" sibTransId="{3681FA41-E83A-4D18-B625-335F56A12A60}"/>
    <dgm:cxn modelId="{50364D52-53CC-4B93-8FAB-EAB5DC347AE5}" type="presOf" srcId="{7093103A-1419-4A23-9363-A0ED55C74F5F}" destId="{D255AC8F-4F05-4351-99FD-488AB47EA6D4}" srcOrd="0" destOrd="0" presId="urn:microsoft.com/office/officeart/2005/8/layout/venn3"/>
    <dgm:cxn modelId="{57C3F66E-AD7F-4E9A-A337-95316F9FFC3C}" type="presOf" srcId="{917F8050-19AF-4CA9-9D20-A7B9924A7EAA}" destId="{06C54484-4CDF-42F2-B6B3-19F5191EC2B3}" srcOrd="0" destOrd="0" presId="urn:microsoft.com/office/officeart/2005/8/layout/venn3"/>
    <dgm:cxn modelId="{A1CC66EE-2E09-4D9B-A471-7E510836F0CC}" type="presOf" srcId="{371E4AFD-3A26-43F8-B847-705365F326F7}" destId="{8B15FF47-C8AE-4248-A52A-AEB659CD4BA3}" srcOrd="0" destOrd="0" presId="urn:microsoft.com/office/officeart/2005/8/layout/venn3"/>
    <dgm:cxn modelId="{6B3F32D2-C723-43F0-8D2E-F4620F55C086}" srcId="{8845A044-F06F-4064-A3B9-E51CAD1084AD}" destId="{917F8050-19AF-4CA9-9D20-A7B9924A7EAA}" srcOrd="1" destOrd="0" parTransId="{5830ADA7-6387-4CF6-B2F2-ACB84DBE0F13}" sibTransId="{E327F8AE-D561-4CB7-ABAC-4240926D78E5}"/>
    <dgm:cxn modelId="{27631108-8E6E-4350-B1CF-6899AC4E14DC}" type="presParOf" srcId="{4B0F8B1B-5EC5-432A-B964-FED8688AF88F}" destId="{4ECE50E0-9E22-48AE-B5A4-84D4E3A194BF}" srcOrd="0" destOrd="0" presId="urn:microsoft.com/office/officeart/2005/8/layout/venn3"/>
    <dgm:cxn modelId="{7CB86C8C-0024-47D1-96CD-116D34F109A6}" type="presParOf" srcId="{4B0F8B1B-5EC5-432A-B964-FED8688AF88F}" destId="{4A0F3D6C-E597-4DF7-959E-6195E4C38E25}" srcOrd="1" destOrd="0" presId="urn:microsoft.com/office/officeart/2005/8/layout/venn3"/>
    <dgm:cxn modelId="{AEDCDB9D-2D77-4800-A75F-BFED6FEC93F3}" type="presParOf" srcId="{4B0F8B1B-5EC5-432A-B964-FED8688AF88F}" destId="{06C54484-4CDF-42F2-B6B3-19F5191EC2B3}" srcOrd="2" destOrd="0" presId="urn:microsoft.com/office/officeart/2005/8/layout/venn3"/>
    <dgm:cxn modelId="{9ECA9988-CE35-4088-A843-311E22F925DF}" type="presParOf" srcId="{4B0F8B1B-5EC5-432A-B964-FED8688AF88F}" destId="{E9555DE3-0FB9-4756-B5C7-8A827C5672FA}" srcOrd="3" destOrd="0" presId="urn:microsoft.com/office/officeart/2005/8/layout/venn3"/>
    <dgm:cxn modelId="{CBD9DCBE-17E1-48F1-BABB-6EF6325808AD}" type="presParOf" srcId="{4B0F8B1B-5EC5-432A-B964-FED8688AF88F}" destId="{D255AC8F-4F05-4351-99FD-488AB47EA6D4}" srcOrd="4" destOrd="0" presId="urn:microsoft.com/office/officeart/2005/8/layout/venn3"/>
    <dgm:cxn modelId="{8579C74B-A8EC-4A61-A416-7D33F9BAD0C2}" type="presParOf" srcId="{4B0F8B1B-5EC5-432A-B964-FED8688AF88F}" destId="{F9E564BB-03FC-45BF-9B2C-80725B37696B}" srcOrd="5" destOrd="0" presId="urn:microsoft.com/office/officeart/2005/8/layout/venn3"/>
    <dgm:cxn modelId="{F29952B3-BAF5-4008-8ACD-111ADD3DFF8D}" type="presParOf" srcId="{4B0F8B1B-5EC5-432A-B964-FED8688AF88F}" destId="{8B15FF47-C8AE-4248-A52A-AEB659CD4BA3}"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CE50E0-9E22-48AE-B5A4-84D4E3A194BF}">
      <dsp:nvSpPr>
        <dsp:cNvPr id="0" name=""/>
        <dsp:cNvSpPr/>
      </dsp:nvSpPr>
      <dsp:spPr>
        <a:xfrm>
          <a:off x="991347" y="719"/>
          <a:ext cx="1301769" cy="1301769"/>
        </a:xfrm>
        <a:prstGeom prst="ellipse">
          <a:avLst/>
        </a:prstGeom>
        <a:solidFill>
          <a:schemeClr val="accent2">
            <a:alpha val="50000"/>
            <a:hueOff val="0"/>
            <a:satOff val="0"/>
            <a:lumOff val="0"/>
            <a:alphaOff val="0"/>
          </a:schemeClr>
        </a:solidFill>
        <a:ln>
          <a:noFill/>
        </a:ln>
        <a:effectLst>
          <a:outerShdw blurRad="50800" dist="25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71641" tIns="25400" rIns="71641" bIns="25400" numCol="1" spcCol="1270" anchor="ctr" anchorCtr="0">
          <a:noAutofit/>
        </a:bodyPr>
        <a:lstStyle/>
        <a:p>
          <a:pPr lvl="0" algn="ctr" defTabSz="889000" rtl="1">
            <a:lnSpc>
              <a:spcPct val="90000"/>
            </a:lnSpc>
            <a:spcBef>
              <a:spcPct val="0"/>
            </a:spcBef>
            <a:spcAft>
              <a:spcPct val="35000"/>
            </a:spcAft>
          </a:pPr>
          <a:r>
            <a:rPr lang="ar-IQ" sz="2000" b="1" kern="1200" dirty="0" smtClean="0">
              <a:effectLst/>
            </a:rPr>
            <a:t>التغطية والخداع</a:t>
          </a:r>
          <a:endParaRPr lang="ar-IQ" sz="2000" b="1" kern="1200" dirty="0">
            <a:effectLst/>
          </a:endParaRPr>
        </a:p>
      </dsp:txBody>
      <dsp:txXfrm>
        <a:off x="1181987" y="191359"/>
        <a:ext cx="920489" cy="920489"/>
      </dsp:txXfrm>
    </dsp:sp>
    <dsp:sp modelId="{06C54484-4CDF-42F2-B6B3-19F5191EC2B3}">
      <dsp:nvSpPr>
        <dsp:cNvPr id="0" name=""/>
        <dsp:cNvSpPr/>
      </dsp:nvSpPr>
      <dsp:spPr>
        <a:xfrm>
          <a:off x="2032763" y="719"/>
          <a:ext cx="1301769" cy="1301769"/>
        </a:xfrm>
        <a:prstGeom prst="ellipse">
          <a:avLst/>
        </a:prstGeom>
        <a:solidFill>
          <a:schemeClr val="accent3">
            <a:alpha val="50000"/>
            <a:hueOff val="0"/>
            <a:satOff val="0"/>
            <a:lumOff val="0"/>
            <a:alphaOff val="0"/>
          </a:schemeClr>
        </a:solidFill>
        <a:ln>
          <a:noFill/>
        </a:ln>
        <a:effectLst>
          <a:outerShdw blurRad="50800" dist="25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71641" tIns="25400" rIns="71641" bIns="25400" numCol="1" spcCol="1270" anchor="ctr" anchorCtr="0">
          <a:noAutofit/>
        </a:bodyPr>
        <a:lstStyle/>
        <a:p>
          <a:pPr lvl="0" algn="ctr" defTabSz="889000" rtl="1">
            <a:lnSpc>
              <a:spcPct val="90000"/>
            </a:lnSpc>
            <a:spcBef>
              <a:spcPct val="0"/>
            </a:spcBef>
            <a:spcAft>
              <a:spcPct val="35000"/>
            </a:spcAft>
          </a:pPr>
          <a:r>
            <a:rPr lang="ar-IQ" sz="2000" b="1" kern="1200" dirty="0" smtClean="0">
              <a:effectLst/>
            </a:rPr>
            <a:t>التناسق والاتساع</a:t>
          </a:r>
          <a:endParaRPr lang="ar-IQ" sz="2000" b="1" kern="1200" dirty="0">
            <a:effectLst/>
          </a:endParaRPr>
        </a:p>
      </dsp:txBody>
      <dsp:txXfrm>
        <a:off x="2223403" y="191359"/>
        <a:ext cx="920489" cy="920489"/>
      </dsp:txXfrm>
    </dsp:sp>
    <dsp:sp modelId="{D255AC8F-4F05-4351-99FD-488AB47EA6D4}">
      <dsp:nvSpPr>
        <dsp:cNvPr id="0" name=""/>
        <dsp:cNvSpPr/>
      </dsp:nvSpPr>
      <dsp:spPr>
        <a:xfrm>
          <a:off x="3074179" y="719"/>
          <a:ext cx="1301769" cy="1301769"/>
        </a:xfrm>
        <a:prstGeom prst="ellipse">
          <a:avLst/>
        </a:prstGeom>
        <a:solidFill>
          <a:schemeClr val="accent4">
            <a:alpha val="50000"/>
            <a:hueOff val="0"/>
            <a:satOff val="0"/>
            <a:lumOff val="0"/>
            <a:alphaOff val="0"/>
          </a:schemeClr>
        </a:solidFill>
        <a:ln>
          <a:noFill/>
        </a:ln>
        <a:effectLst>
          <a:outerShdw blurRad="50800" dist="25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71641" tIns="25400" rIns="71641" bIns="25400" numCol="1" spcCol="1270" anchor="ctr" anchorCtr="0">
          <a:noAutofit/>
        </a:bodyPr>
        <a:lstStyle/>
        <a:p>
          <a:pPr lvl="0" algn="ctr" defTabSz="889000" rtl="1">
            <a:lnSpc>
              <a:spcPct val="90000"/>
            </a:lnSpc>
            <a:spcBef>
              <a:spcPct val="0"/>
            </a:spcBef>
            <a:spcAft>
              <a:spcPct val="35000"/>
            </a:spcAft>
          </a:pPr>
          <a:r>
            <a:rPr lang="ar-IQ" sz="2000" b="1" kern="1200" dirty="0" smtClean="0">
              <a:effectLst/>
            </a:rPr>
            <a:t>التلازم والتتابع</a:t>
          </a:r>
          <a:endParaRPr lang="ar-IQ" sz="2000" b="1" kern="1200" dirty="0">
            <a:effectLst/>
          </a:endParaRPr>
        </a:p>
      </dsp:txBody>
      <dsp:txXfrm>
        <a:off x="3264819" y="191359"/>
        <a:ext cx="920489" cy="920489"/>
      </dsp:txXfrm>
    </dsp:sp>
    <dsp:sp modelId="{8B15FF47-C8AE-4248-A52A-AEB659CD4BA3}">
      <dsp:nvSpPr>
        <dsp:cNvPr id="0" name=""/>
        <dsp:cNvSpPr/>
      </dsp:nvSpPr>
      <dsp:spPr>
        <a:xfrm>
          <a:off x="4115594" y="719"/>
          <a:ext cx="1301769" cy="1301769"/>
        </a:xfrm>
        <a:prstGeom prst="ellipse">
          <a:avLst/>
        </a:prstGeom>
        <a:solidFill>
          <a:schemeClr val="accent5">
            <a:alpha val="50000"/>
            <a:hueOff val="0"/>
            <a:satOff val="0"/>
            <a:lumOff val="0"/>
            <a:alphaOff val="0"/>
          </a:schemeClr>
        </a:solidFill>
        <a:ln>
          <a:noFill/>
        </a:ln>
        <a:effectLst>
          <a:outerShdw blurRad="50800" dist="25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71641" tIns="25400" rIns="71641" bIns="25400" numCol="1" spcCol="1270" anchor="ctr" anchorCtr="0">
          <a:noAutofit/>
        </a:bodyPr>
        <a:lstStyle/>
        <a:p>
          <a:pPr lvl="0" algn="ctr" defTabSz="889000" rtl="1">
            <a:lnSpc>
              <a:spcPct val="90000"/>
            </a:lnSpc>
            <a:spcBef>
              <a:spcPct val="0"/>
            </a:spcBef>
            <a:spcAft>
              <a:spcPct val="35000"/>
            </a:spcAft>
          </a:pPr>
          <a:r>
            <a:rPr lang="ar-IQ" sz="2000" b="1" kern="1200" dirty="0" smtClean="0">
              <a:effectLst/>
            </a:rPr>
            <a:t>التدريجية</a:t>
          </a:r>
          <a:endParaRPr lang="ar-IQ" sz="2000" b="1" kern="1200" dirty="0">
            <a:effectLst/>
          </a:endParaRPr>
        </a:p>
      </dsp:txBody>
      <dsp:txXfrm>
        <a:off x="4306234" y="191359"/>
        <a:ext cx="920489" cy="920489"/>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1">
              <a:defRPr sz="1200"/>
            </a:lvl1pPr>
          </a:lstStyle>
          <a:p>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a:defRPr sz="1200"/>
            </a:lvl1pPr>
          </a:lstStyle>
          <a:p>
            <a:endParaRPr lang="en-US"/>
          </a:p>
        </p:txBody>
      </p:sp>
      <p:sp>
        <p:nvSpPr>
          <p:cNvPr id="645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1">
              <a:defRPr sz="1200"/>
            </a:lvl1pPr>
          </a:lstStyle>
          <a:p>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1">
              <a:defRPr sz="1200"/>
            </a:lvl1pPr>
          </a:lstStyle>
          <a:p>
            <a:fld id="{A72EAE48-F07E-4E98-BA75-65474FBCA599}" type="slidenum">
              <a:rPr lang="ar-SA"/>
              <a:pPr/>
              <a:t>‹#›</a:t>
            </a:fld>
            <a:endParaRPr lang="en-US"/>
          </a:p>
        </p:txBody>
      </p:sp>
    </p:spTree>
    <p:extLst>
      <p:ext uri="{BB962C8B-B14F-4D97-AF65-F5344CB8AC3E}">
        <p14:creationId xmlns:p14="http://schemas.microsoft.com/office/powerpoint/2010/main" val="4060667432"/>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r" rtl="1"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r" rtl="1"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r" rtl="1"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r" rtl="1"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endParaRPr lang="en-US"/>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en-US"/>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CE973DB2-C2E0-497A-910F-D6DC738F08AE}" type="slidenum">
              <a:rPr lang="ar-SA"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07785BC-BDFF-455B-8640-DD79BB10BED0}" type="slidenum">
              <a:rPr lang="ar-SA"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1E37F04-0C9D-4AC2-B17D-AED708D48C9C}" type="slidenum">
              <a:rPr lang="ar-SA"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1143000"/>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sz="half" idx="1"/>
          </p:nvPr>
        </p:nvSpPr>
        <p:spPr>
          <a:xfrm>
            <a:off x="457200" y="1600200"/>
            <a:ext cx="4038600" cy="4495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495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a:xfrm>
            <a:off x="457200" y="6248400"/>
            <a:ext cx="2133600" cy="457200"/>
          </a:xfrm>
        </p:spPr>
        <p:txBody>
          <a:bodyPr/>
          <a:lstStyle>
            <a:lvl1pPr>
              <a:defRPr/>
            </a:lvl1pPr>
          </a:lstStyle>
          <a:p>
            <a:endParaRPr lang="en-US"/>
          </a:p>
        </p:txBody>
      </p:sp>
      <p:sp>
        <p:nvSpPr>
          <p:cNvPr id="6" name="عنصر نائب للتذييل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عنصر نائب لرقم الشريحة 6"/>
          <p:cNvSpPr>
            <a:spLocks noGrp="1"/>
          </p:cNvSpPr>
          <p:nvPr>
            <p:ph type="sldNum" sz="quarter" idx="12"/>
          </p:nvPr>
        </p:nvSpPr>
        <p:spPr>
          <a:xfrm>
            <a:off x="6553200" y="6248400"/>
            <a:ext cx="2133600" cy="457200"/>
          </a:xfrm>
        </p:spPr>
        <p:txBody>
          <a:bodyPr/>
          <a:lstStyle>
            <a:lvl1pPr>
              <a:defRPr/>
            </a:lvl1pPr>
          </a:lstStyle>
          <a:p>
            <a:fld id="{3B8BAED7-6B66-46B9-8B75-20F71853FAFC}" type="slidenum">
              <a:rPr lang="ar-SA"/>
              <a:pPr/>
              <a:t>‹#›</a:t>
            </a:fld>
            <a:endParaRPr lang="en-US"/>
          </a:p>
        </p:txBody>
      </p:sp>
    </p:spTree>
    <p:extLst>
      <p:ext uri="{BB962C8B-B14F-4D97-AF65-F5344CB8AC3E}">
        <p14:creationId xmlns:p14="http://schemas.microsoft.com/office/powerpoint/2010/main" val="2504706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1143000"/>
          </a:xfrm>
        </p:spPr>
        <p:txBody>
          <a:bodyPr/>
          <a:lstStyle/>
          <a:p>
            <a:r>
              <a:rPr lang="ar-SA" smtClean="0"/>
              <a:t>انقر لتحرير نمط العنوان الرئيسي</a:t>
            </a:r>
            <a:endParaRPr lang="ar-IQ"/>
          </a:p>
        </p:txBody>
      </p:sp>
      <p:sp>
        <p:nvSpPr>
          <p:cNvPr id="3" name="عنصر نائب للجدول 2"/>
          <p:cNvSpPr>
            <a:spLocks noGrp="1"/>
          </p:cNvSpPr>
          <p:nvPr>
            <p:ph type="tbl" idx="1"/>
          </p:nvPr>
        </p:nvSpPr>
        <p:spPr>
          <a:xfrm>
            <a:off x="457200" y="1600200"/>
            <a:ext cx="8229600" cy="4495800"/>
          </a:xfrm>
        </p:spPr>
        <p:txBody>
          <a:bodyPr/>
          <a:lstStyle/>
          <a:p>
            <a:endParaRPr lang="ar-IQ"/>
          </a:p>
        </p:txBody>
      </p:sp>
      <p:sp>
        <p:nvSpPr>
          <p:cNvPr id="4" name="عنصر نائب للتاريخ 3"/>
          <p:cNvSpPr>
            <a:spLocks noGrp="1"/>
          </p:cNvSpPr>
          <p:nvPr>
            <p:ph type="dt" sz="half" idx="10"/>
          </p:nvPr>
        </p:nvSpPr>
        <p:spPr>
          <a:xfrm>
            <a:off x="457200" y="6248400"/>
            <a:ext cx="2133600" cy="457200"/>
          </a:xfrm>
        </p:spPr>
        <p:txBody>
          <a:bodyPr/>
          <a:lstStyle>
            <a:lvl1pPr>
              <a:defRPr/>
            </a:lvl1pPr>
          </a:lstStyle>
          <a:p>
            <a:endParaRPr lang="en-US"/>
          </a:p>
        </p:txBody>
      </p:sp>
      <p:sp>
        <p:nvSpPr>
          <p:cNvPr id="5" name="عنصر نائب للتذييل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عنصر نائب لرقم الشريحة 5"/>
          <p:cNvSpPr>
            <a:spLocks noGrp="1"/>
          </p:cNvSpPr>
          <p:nvPr>
            <p:ph type="sldNum" sz="quarter" idx="12"/>
          </p:nvPr>
        </p:nvSpPr>
        <p:spPr>
          <a:xfrm>
            <a:off x="6553200" y="6248400"/>
            <a:ext cx="2133600" cy="457200"/>
          </a:xfrm>
        </p:spPr>
        <p:txBody>
          <a:bodyPr/>
          <a:lstStyle>
            <a:lvl1pPr>
              <a:defRPr/>
            </a:lvl1pPr>
          </a:lstStyle>
          <a:p>
            <a:fld id="{64BD6573-F403-4F19-952C-D86D316B0B0E}" type="slidenum">
              <a:rPr lang="ar-SA"/>
              <a:pPr/>
              <a:t>‹#›</a:t>
            </a:fld>
            <a:endParaRPr lang="en-US"/>
          </a:p>
        </p:txBody>
      </p:sp>
    </p:spTree>
    <p:extLst>
      <p:ext uri="{BB962C8B-B14F-4D97-AF65-F5344CB8AC3E}">
        <p14:creationId xmlns:p14="http://schemas.microsoft.com/office/powerpoint/2010/main" val="2016186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endParaRPr lang="en-US"/>
          </a:p>
        </p:txBody>
      </p:sp>
      <p:sp>
        <p:nvSpPr>
          <p:cNvPr id="9" name="عنصر نائب لرقم الشريحة 8"/>
          <p:cNvSpPr>
            <a:spLocks noGrp="1"/>
          </p:cNvSpPr>
          <p:nvPr>
            <p:ph type="sldNum" sz="quarter" idx="15"/>
          </p:nvPr>
        </p:nvSpPr>
        <p:spPr/>
        <p:txBody>
          <a:bodyPr rtlCol="0"/>
          <a:lstStyle/>
          <a:p>
            <a:fld id="{B67FEF00-43BA-4EC2-9E96-47D755EDF3F8}" type="slidenum">
              <a:rPr lang="ar-SA" smtClean="0"/>
              <a:pPr/>
              <a:t>‹#›</a:t>
            </a:fld>
            <a:endParaRPr lang="en-US"/>
          </a:p>
        </p:txBody>
      </p:sp>
      <p:sp>
        <p:nvSpPr>
          <p:cNvPr id="10" name="عنصر نائب للتذييل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endParaRPr lang="en-US"/>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en-US"/>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7F2C3C5A-676D-4370-8F3C-7CB6AE16CC54}" type="slidenum">
              <a:rPr lang="ar-SA"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6742EF6-04BB-4703-93E6-22E3BDBABEE9}" type="slidenum">
              <a:rPr lang="ar-SA" smtClean="0"/>
              <a:pPr/>
              <a:t>‹#›</a:t>
            </a:fld>
            <a:endParaRPr lang="en-US"/>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42F3943-B048-4209-8DA9-30C26A884057}" type="slidenum">
              <a:rPr lang="ar-SA" smtClean="0"/>
              <a:pPr/>
              <a:t>‹#›</a:t>
            </a:fld>
            <a:endParaRPr lang="en-US"/>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endParaRPr lang="en-US"/>
          </a:p>
        </p:txBody>
      </p:sp>
      <p:sp>
        <p:nvSpPr>
          <p:cNvPr id="7" name="عنصر نائب لرقم الشريحة 6"/>
          <p:cNvSpPr>
            <a:spLocks noGrp="1"/>
          </p:cNvSpPr>
          <p:nvPr>
            <p:ph type="sldNum" sz="quarter" idx="11"/>
          </p:nvPr>
        </p:nvSpPr>
        <p:spPr/>
        <p:txBody>
          <a:bodyPr rtlCol="0"/>
          <a:lstStyle/>
          <a:p>
            <a:fld id="{802312C5-6A31-4D74-BB0F-BDE7E7A854CC}" type="slidenum">
              <a:rPr lang="ar-SA" smtClean="0"/>
              <a:pPr/>
              <a:t>‹#›</a:t>
            </a:fld>
            <a:endParaRPr lang="en-US"/>
          </a:p>
        </p:txBody>
      </p:sp>
      <p:sp>
        <p:nvSpPr>
          <p:cNvPr id="8" name="عنصر نائب للتذييل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729CF3FE-F207-4BA2-B7C4-99C57632D418}" type="slidenum">
              <a:rPr lang="ar-SA"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endParaRPr lang="en-US"/>
          </a:p>
        </p:txBody>
      </p:sp>
      <p:sp>
        <p:nvSpPr>
          <p:cNvPr id="22" name="عنصر نائب لرقم الشريحة 21"/>
          <p:cNvSpPr>
            <a:spLocks noGrp="1"/>
          </p:cNvSpPr>
          <p:nvPr>
            <p:ph type="sldNum" sz="quarter" idx="15"/>
          </p:nvPr>
        </p:nvSpPr>
        <p:spPr/>
        <p:txBody>
          <a:bodyPr rtlCol="0"/>
          <a:lstStyle/>
          <a:p>
            <a:fld id="{A93C8551-E366-49A0-883A-38A2694286A3}" type="slidenum">
              <a:rPr lang="ar-SA" smtClean="0"/>
              <a:pPr/>
              <a:t>‹#›</a:t>
            </a:fld>
            <a:endParaRPr lang="en-US"/>
          </a:p>
        </p:txBody>
      </p:sp>
      <p:sp>
        <p:nvSpPr>
          <p:cNvPr id="23" name="عنصر نائب للتذييل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endParaRPr lang="en-US"/>
          </a:p>
        </p:txBody>
      </p:sp>
      <p:sp>
        <p:nvSpPr>
          <p:cNvPr id="18" name="عنصر نائب لرقم الشريحة 17"/>
          <p:cNvSpPr>
            <a:spLocks noGrp="1"/>
          </p:cNvSpPr>
          <p:nvPr>
            <p:ph type="sldNum" sz="quarter" idx="11"/>
          </p:nvPr>
        </p:nvSpPr>
        <p:spPr/>
        <p:txBody>
          <a:bodyPr rtlCol="0"/>
          <a:lstStyle/>
          <a:p>
            <a:fld id="{B77C811C-F0D7-42DC-BBEE-5DD1B299A518}" type="slidenum">
              <a:rPr lang="ar-SA" smtClean="0"/>
              <a:pPr/>
              <a:t>‹#›</a:t>
            </a:fld>
            <a:endParaRPr lang="en-US"/>
          </a:p>
        </p:txBody>
      </p:sp>
      <p:sp>
        <p:nvSpPr>
          <p:cNvPr id="21" name="عنصر نائب للتذييل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5DCE647-7789-4FAA-BDAC-05DDD4FD7AD5}" type="slidenum">
              <a:rPr lang="ar-SA" smtClean="0"/>
              <a:pPr/>
              <a:t>‹#›</a:t>
            </a:fld>
            <a:endParaRPr lang="en-US"/>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1" name="Rectangle 3"/>
          <p:cNvSpPr>
            <a:spLocks noGrp="1" noChangeArrowheads="1"/>
          </p:cNvSpPr>
          <p:nvPr>
            <p:ph type="body" sz="half" idx="1"/>
          </p:nvPr>
        </p:nvSpPr>
        <p:spPr>
          <a:xfrm>
            <a:off x="1679857" y="2636912"/>
            <a:ext cx="4257601" cy="1287902"/>
          </a:xfrm>
          <a:noFill/>
          <a:ln w="76200" cap="flat">
            <a:solidFill>
              <a:schemeClr val="bg1"/>
            </a:solidFill>
            <a:miter lim="800000"/>
            <a:headEnd/>
            <a:tailEnd/>
          </a:ln>
        </p:spPr>
        <p:txBody>
          <a:bodyPr>
            <a:normAutofit lnSpcReduction="10000"/>
          </a:bodyPr>
          <a:lstStyle/>
          <a:p>
            <a:pPr algn="ctr" rtl="1">
              <a:lnSpc>
                <a:spcPct val="90000"/>
              </a:lnSpc>
              <a:buFontTx/>
              <a:buNone/>
            </a:pPr>
            <a:r>
              <a:rPr lang="ar-IQ" sz="4400" b="1" dirty="0" smtClean="0">
                <a:solidFill>
                  <a:schemeClr val="accent5"/>
                </a:solidFill>
                <a:cs typeface="+mj-cs"/>
              </a:rPr>
              <a:t>المتطلبات الادارية للتعامل مع </a:t>
            </a:r>
            <a:r>
              <a:rPr lang="ar-SA" sz="4400" b="1" dirty="0" smtClean="0">
                <a:solidFill>
                  <a:schemeClr val="accent5"/>
                </a:solidFill>
                <a:cs typeface="+mj-cs"/>
              </a:rPr>
              <a:t> </a:t>
            </a:r>
            <a:r>
              <a:rPr lang="ar-SA" sz="4400" b="1" dirty="0">
                <a:solidFill>
                  <a:schemeClr val="accent5"/>
                </a:solidFill>
                <a:cs typeface="+mj-cs"/>
              </a:rPr>
              <a:t>الازمــات</a:t>
            </a:r>
            <a:r>
              <a:rPr lang="ar-SA" sz="2800" dirty="0">
                <a:solidFill>
                  <a:schemeClr val="accent5"/>
                </a:solidFill>
                <a:cs typeface="+mj-cs"/>
              </a:rPr>
              <a:t> </a:t>
            </a:r>
          </a:p>
          <a:p>
            <a:pPr algn="ctr" rtl="1">
              <a:lnSpc>
                <a:spcPct val="90000"/>
              </a:lnSpc>
              <a:buFontTx/>
              <a:buNone/>
            </a:pPr>
            <a:endParaRPr lang="ar-SA" sz="2000" dirty="0">
              <a:solidFill>
                <a:schemeClr val="accent5"/>
              </a:solidFill>
              <a:cs typeface="+mj-cs"/>
            </a:endParaRPr>
          </a:p>
          <a:p>
            <a:pPr algn="ctr" rtl="1">
              <a:lnSpc>
                <a:spcPct val="90000"/>
              </a:lnSpc>
              <a:buFontTx/>
              <a:buNone/>
            </a:pPr>
            <a:endParaRPr lang="en-US" sz="1600" dirty="0">
              <a:solidFill>
                <a:schemeClr val="accent5"/>
              </a:solidFill>
              <a:cs typeface="+mj-cs"/>
            </a:endParaRPr>
          </a:p>
        </p:txBody>
      </p:sp>
      <p:sp>
        <p:nvSpPr>
          <p:cNvPr id="10" name="Rectangle 5"/>
          <p:cNvSpPr/>
          <p:nvPr/>
        </p:nvSpPr>
        <p:spPr>
          <a:xfrm>
            <a:off x="1715429" y="4569339"/>
            <a:ext cx="4929222" cy="800219"/>
          </a:xfrm>
          <a:prstGeom prst="rect">
            <a:avLst/>
          </a:prstGeom>
        </p:spPr>
        <p:txBody>
          <a:bodyPr wrap="square">
            <a:spAutoFit/>
          </a:bodyPr>
          <a:lstStyle/>
          <a:p>
            <a:pPr algn="ctr">
              <a:lnSpc>
                <a:spcPct val="115000"/>
              </a:lnSpc>
              <a:spcBef>
                <a:spcPts val="0"/>
              </a:spcBef>
              <a:spcAft>
                <a:spcPts val="1000"/>
              </a:spcAft>
              <a:defRPr/>
            </a:pPr>
            <a:r>
              <a:rPr lang="ar-IQ" sz="4000" b="1" dirty="0" smtClean="0">
                <a:solidFill>
                  <a:srgbClr val="FF0000"/>
                </a:solidFill>
                <a:ea typeface="Calibri"/>
                <a:cs typeface="Simplified Arabic"/>
              </a:rPr>
              <a:t>أ.م.د</a:t>
            </a:r>
            <a:r>
              <a:rPr lang="ar-IQ" sz="4000" b="1" dirty="0">
                <a:solidFill>
                  <a:srgbClr val="FF0000"/>
                </a:solidFill>
                <a:ea typeface="Calibri"/>
                <a:cs typeface="Simplified Arabic"/>
              </a:rPr>
              <a:t>. سمية عباس </a:t>
            </a:r>
            <a:r>
              <a:rPr lang="ar-IQ" sz="4000" b="1" dirty="0" smtClean="0">
                <a:solidFill>
                  <a:srgbClr val="FF0000"/>
                </a:solidFill>
                <a:ea typeface="Calibri"/>
                <a:cs typeface="Simplified Arabic"/>
              </a:rPr>
              <a:t>الربيعي</a:t>
            </a:r>
            <a:endParaRPr lang="ar-IQ" sz="4000" b="1" dirty="0">
              <a:solidFill>
                <a:srgbClr val="FF0000"/>
              </a:solidFill>
              <a:ea typeface="Calibri"/>
              <a:cs typeface="Simplified Arabic"/>
            </a:endParaRPr>
          </a:p>
        </p:txBody>
      </p:sp>
      <p:sp>
        <p:nvSpPr>
          <p:cNvPr id="3" name="مستطيل 2"/>
          <p:cNvSpPr/>
          <p:nvPr/>
        </p:nvSpPr>
        <p:spPr>
          <a:xfrm>
            <a:off x="5436096" y="25563"/>
            <a:ext cx="3923928" cy="2205732"/>
          </a:xfrm>
          <a:prstGeom prst="rect">
            <a:avLst/>
          </a:prstGeom>
        </p:spPr>
        <p:txBody>
          <a:bodyPr wrap="square">
            <a:spAutoFit/>
          </a:bodyPr>
          <a:lstStyle/>
          <a:p>
            <a:pPr algn="ctr">
              <a:spcBef>
                <a:spcPts val="0"/>
              </a:spcBef>
              <a:spcAft>
                <a:spcPts val="1000"/>
              </a:spcAft>
              <a:defRPr/>
            </a:pPr>
            <a:r>
              <a:rPr lang="ar-IQ" sz="2000" b="1" dirty="0">
                <a:ea typeface="Calibri"/>
                <a:cs typeface="Times New Roman"/>
              </a:rPr>
              <a:t>وزارة التعليم العالي والبحث العلمي</a:t>
            </a:r>
            <a:endParaRPr lang="en-US" sz="1400" b="1" dirty="0">
              <a:ea typeface="Calibri"/>
              <a:cs typeface="Arial"/>
            </a:endParaRPr>
          </a:p>
          <a:p>
            <a:pPr algn="ctr">
              <a:spcBef>
                <a:spcPts val="0"/>
              </a:spcBef>
              <a:spcAft>
                <a:spcPts val="1000"/>
              </a:spcAft>
              <a:defRPr/>
            </a:pPr>
            <a:r>
              <a:rPr lang="ar-IQ" sz="2000" b="1" dirty="0">
                <a:ea typeface="Calibri"/>
                <a:cs typeface="Times New Roman"/>
              </a:rPr>
              <a:t>رئاسة الجامعة المستنصرية</a:t>
            </a:r>
            <a:endParaRPr lang="en-US" sz="1400" b="1" dirty="0">
              <a:ea typeface="Calibri"/>
              <a:cs typeface="Arial"/>
            </a:endParaRPr>
          </a:p>
          <a:p>
            <a:pPr algn="ctr">
              <a:spcBef>
                <a:spcPts val="0"/>
              </a:spcBef>
              <a:spcAft>
                <a:spcPts val="1000"/>
              </a:spcAft>
              <a:defRPr/>
            </a:pPr>
            <a:r>
              <a:rPr lang="ar-IQ" sz="2000" b="1" dirty="0">
                <a:ea typeface="Calibri"/>
                <a:cs typeface="Times New Roman"/>
              </a:rPr>
              <a:t>كلية الادارة والاقتصاد</a:t>
            </a:r>
            <a:endParaRPr lang="en-US" sz="1400" b="1" dirty="0">
              <a:ea typeface="Calibri"/>
              <a:cs typeface="Arial"/>
            </a:endParaRPr>
          </a:p>
          <a:p>
            <a:pPr algn="ctr">
              <a:spcBef>
                <a:spcPts val="0"/>
              </a:spcBef>
              <a:spcAft>
                <a:spcPts val="1000"/>
              </a:spcAft>
              <a:defRPr/>
            </a:pPr>
            <a:r>
              <a:rPr lang="ar-IQ" sz="2000" b="1" dirty="0">
                <a:ea typeface="Calibri"/>
                <a:cs typeface="Times New Roman"/>
              </a:rPr>
              <a:t>الدراسات العليا</a:t>
            </a:r>
            <a:endParaRPr lang="en-US" sz="1400" b="1" dirty="0">
              <a:ea typeface="Calibri"/>
              <a:cs typeface="Arial"/>
            </a:endParaRPr>
          </a:p>
          <a:p>
            <a:pPr algn="ctr">
              <a:spcBef>
                <a:spcPts val="0"/>
              </a:spcBef>
              <a:spcAft>
                <a:spcPts val="1000"/>
              </a:spcAft>
              <a:defRPr/>
            </a:pPr>
            <a:r>
              <a:rPr lang="ar-IQ" sz="2000" b="1" dirty="0" smtClean="0">
                <a:ea typeface="Calibri"/>
                <a:cs typeface="Times New Roman"/>
              </a:rPr>
              <a:t>دبلوم التخطيط </a:t>
            </a:r>
            <a:r>
              <a:rPr lang="ar-IQ" sz="2000" b="1" dirty="0">
                <a:ea typeface="Calibri"/>
                <a:cs typeface="Times New Roman"/>
              </a:rPr>
              <a:t>الاستراتيجي</a:t>
            </a:r>
            <a:endParaRPr lang="en-US" sz="1400" b="1" dirty="0">
              <a:ea typeface="Calibri"/>
              <a:cs typeface="Arial"/>
            </a:endParaRPr>
          </a:p>
        </p:txBody>
      </p:sp>
      <p:pic>
        <p:nvPicPr>
          <p:cNvPr id="7" name="صورة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3694" y="341027"/>
            <a:ext cx="3806129" cy="208520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ctrTitle"/>
          </p:nvPr>
        </p:nvSpPr>
        <p:spPr>
          <a:xfrm>
            <a:off x="1908175" y="2492375"/>
            <a:ext cx="6192838" cy="2160588"/>
          </a:xfrm>
        </p:spPr>
        <p:txBody>
          <a:bodyPr>
            <a:normAutofit fontScale="90000"/>
          </a:bodyPr>
          <a:lstStyle/>
          <a:p>
            <a:pPr algn="r" rtl="1"/>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a:t/>
            </a:r>
            <a:br>
              <a:rPr lang="ar-SA"/>
            </a:br>
            <a:r>
              <a:rPr lang="ar-SA" sz="3300" b="1">
                <a:solidFill>
                  <a:schemeClr val="tx1"/>
                </a:solidFill>
              </a:rPr>
              <a:t/>
            </a:r>
            <a:br>
              <a:rPr lang="ar-SA" sz="3300" b="1">
                <a:solidFill>
                  <a:schemeClr val="tx1"/>
                </a:solidFill>
              </a:rPr>
            </a:br>
            <a:r>
              <a:rPr lang="ar-SA" sz="3300" b="1">
                <a:solidFill>
                  <a:schemeClr val="tx1"/>
                </a:solidFill>
              </a:rPr>
              <a:t/>
            </a:r>
            <a:br>
              <a:rPr lang="ar-SA" sz="3300" b="1">
                <a:solidFill>
                  <a:schemeClr val="tx1"/>
                </a:solidFill>
              </a:rPr>
            </a:br>
            <a:r>
              <a:rPr lang="ar-SA" sz="3300" b="1">
                <a:solidFill>
                  <a:schemeClr val="tx1"/>
                </a:solidFill>
              </a:rPr>
              <a:t/>
            </a:r>
            <a:br>
              <a:rPr lang="ar-SA" sz="3300" b="1">
                <a:solidFill>
                  <a:schemeClr val="tx1"/>
                </a:solidFill>
              </a:rPr>
            </a:br>
            <a:r>
              <a:rPr lang="ar-SA" sz="3300" b="1">
                <a:solidFill>
                  <a:schemeClr val="tx1"/>
                </a:solidFill>
              </a:rPr>
              <a:t/>
            </a:r>
            <a:br>
              <a:rPr lang="ar-SA" sz="3300" b="1">
                <a:solidFill>
                  <a:schemeClr val="tx1"/>
                </a:solidFill>
              </a:rPr>
            </a:br>
            <a:r>
              <a:rPr lang="ar-SA" sz="3300" b="1">
                <a:solidFill>
                  <a:schemeClr val="tx1"/>
                </a:solidFill>
              </a:rPr>
              <a:t/>
            </a:r>
            <a:br>
              <a:rPr lang="ar-SA" sz="3300" b="1">
                <a:solidFill>
                  <a:schemeClr val="tx1"/>
                </a:solidFill>
              </a:rPr>
            </a:br>
            <a:r>
              <a:rPr lang="ar-SA" sz="3300" b="1">
                <a:solidFill>
                  <a:schemeClr val="tx1"/>
                </a:solidFill>
              </a:rPr>
              <a:t/>
            </a:r>
            <a:br>
              <a:rPr lang="ar-SA" sz="3300" b="1">
                <a:solidFill>
                  <a:schemeClr val="tx1"/>
                </a:solidFill>
              </a:rPr>
            </a:br>
            <a:r>
              <a:rPr lang="ar-SA" sz="3300" b="1">
                <a:solidFill>
                  <a:schemeClr val="tx1"/>
                </a:solidFill>
              </a:rPr>
              <a:t/>
            </a:r>
            <a:br>
              <a:rPr lang="ar-SA" sz="3300" b="1">
                <a:solidFill>
                  <a:schemeClr val="tx1"/>
                </a:solidFill>
              </a:rPr>
            </a:br>
            <a:endParaRPr lang="en-US" sz="3300" b="1">
              <a:solidFill>
                <a:schemeClr val="tx1"/>
              </a:solidFill>
            </a:endParaRPr>
          </a:p>
        </p:txBody>
      </p:sp>
      <p:sp>
        <p:nvSpPr>
          <p:cNvPr id="2" name="مربع نص 1"/>
          <p:cNvSpPr txBox="1"/>
          <p:nvPr/>
        </p:nvSpPr>
        <p:spPr>
          <a:xfrm>
            <a:off x="3131840" y="332656"/>
            <a:ext cx="4536504" cy="771346"/>
          </a:xfrm>
          <a:prstGeom prst="ribbon">
            <a:avLst/>
          </a:prstGeom>
          <a:ln>
            <a:solidFill>
              <a:schemeClr val="accent1"/>
            </a:solidFill>
          </a:ln>
          <a:effectLst>
            <a:outerShdw blurRad="50800" dist="25000" dir="5400000" rotWithShape="0">
              <a:srgbClr val="000000">
                <a:alpha val="40000"/>
              </a:srgbClr>
            </a:outerShdw>
            <a:reflection blurRad="6350" stA="50000" endA="300" endPos="55000" dir="5400000" sy="-100000" algn="bl" rotWithShape="0"/>
          </a:effectLst>
          <a:scene3d>
            <a:camera prst="perspectiveBelow"/>
            <a:lightRig rig="threePt" dir="t"/>
          </a:scene3d>
        </p:spPr>
        <p:style>
          <a:lnRef idx="1">
            <a:schemeClr val="accent1"/>
          </a:lnRef>
          <a:fillRef idx="2">
            <a:schemeClr val="accent1"/>
          </a:fillRef>
          <a:effectRef idx="1">
            <a:schemeClr val="accent1"/>
          </a:effectRef>
          <a:fontRef idx="minor">
            <a:schemeClr val="dk1"/>
          </a:fontRef>
        </p:style>
        <p:txBody>
          <a:bodyPr wrap="square" rtlCol="1">
            <a:spAutoFit/>
          </a:bodyPr>
          <a:lstStyle/>
          <a:p>
            <a:pPr algn="ctr" rtl="1"/>
            <a:r>
              <a:rPr lang="ar-IQ" sz="3600" b="1" dirty="0" smtClean="0">
                <a:effectLst>
                  <a:outerShdw blurRad="38100" dist="38100" dir="2700000" algn="tl">
                    <a:srgbClr val="000000">
                      <a:alpha val="43137"/>
                    </a:srgbClr>
                  </a:outerShdw>
                </a:effectLst>
              </a:rPr>
              <a:t>المقدمة:</a:t>
            </a:r>
            <a:endParaRPr lang="ar-IQ" sz="3600" b="1" dirty="0">
              <a:effectLst>
                <a:outerShdw blurRad="38100" dist="38100" dir="2700000" algn="tl">
                  <a:srgbClr val="000000">
                    <a:alpha val="43137"/>
                  </a:srgbClr>
                </a:outerShdw>
              </a:effectLst>
            </a:endParaRPr>
          </a:p>
        </p:txBody>
      </p:sp>
      <p:pic>
        <p:nvPicPr>
          <p:cNvPr id="8" name="صورة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908720">
            <a:off x="3482911" y="3359812"/>
            <a:ext cx="3115610" cy="2966602"/>
          </a:xfrm>
          <a:prstGeom prst="rect">
            <a:avLst/>
          </a:prstGeom>
          <a:ln>
            <a:noFill/>
          </a:ln>
          <a:effectLst>
            <a:softEdge rad="112500"/>
          </a:effectLst>
        </p:spPr>
      </p:pic>
      <p:sp>
        <p:nvSpPr>
          <p:cNvPr id="3" name="مربع نص 2"/>
          <p:cNvSpPr txBox="1"/>
          <p:nvPr/>
        </p:nvSpPr>
        <p:spPr>
          <a:xfrm>
            <a:off x="1691680" y="1340768"/>
            <a:ext cx="6696744" cy="1569660"/>
          </a:xfrm>
          <a:prstGeom prst="rect">
            <a:avLst/>
          </a:prstGeom>
          <a:solidFill>
            <a:schemeClr val="accent5">
              <a:lumMod val="40000"/>
              <a:lumOff val="60000"/>
            </a:schemeClr>
          </a:solidFill>
        </p:spPr>
        <p:style>
          <a:lnRef idx="1">
            <a:schemeClr val="accent5"/>
          </a:lnRef>
          <a:fillRef idx="2">
            <a:schemeClr val="accent5"/>
          </a:fillRef>
          <a:effectRef idx="1">
            <a:schemeClr val="accent5"/>
          </a:effectRef>
          <a:fontRef idx="minor">
            <a:schemeClr val="dk1"/>
          </a:fontRef>
        </p:style>
        <p:txBody>
          <a:bodyPr wrap="square" rtlCol="1">
            <a:spAutoFit/>
          </a:bodyPr>
          <a:lstStyle/>
          <a:p>
            <a:pPr algn="justLow" rtl="1"/>
            <a:r>
              <a:rPr lang="ar-IQ" sz="2400" b="1" dirty="0">
                <a:cs typeface="+mj-cs"/>
              </a:rPr>
              <a:t>اصبحت الازمات واقع حياة , ومقوماً من مقومات الوجود , واساساً </a:t>
            </a:r>
            <a:r>
              <a:rPr lang="ar-IQ" sz="2400" b="1" dirty="0" err="1">
                <a:cs typeface="+mj-cs"/>
              </a:rPr>
              <a:t>ارتكازياً</a:t>
            </a:r>
            <a:r>
              <a:rPr lang="ar-IQ" sz="2400" b="1" dirty="0">
                <a:cs typeface="+mj-cs"/>
              </a:rPr>
              <a:t> من متطلبات عصر العولمة. فالتعامل مع الازمات هو احد الاختبارات الرئيسية التي تظهر مدى كفاءة الادارة وقدرتها على مواجهة الازمات</a:t>
            </a:r>
            <a:r>
              <a:rPr lang="ar-IQ" sz="2400" b="1" dirty="0" smtClean="0">
                <a:cs typeface="+mj-cs"/>
              </a:rPr>
              <a:t>.</a:t>
            </a:r>
            <a:endParaRPr lang="en-US" sz="2400" b="1" dirty="0">
              <a:cs typeface="+mj-cs"/>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21" presetClass="entr" presetSubtype="1"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heel(1)">
                                      <p:cBhvr>
                                        <p:cTn id="1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مستدير الزوايا 5"/>
          <p:cNvSpPr/>
          <p:nvPr/>
        </p:nvSpPr>
        <p:spPr>
          <a:xfrm>
            <a:off x="1691680" y="332656"/>
            <a:ext cx="5400600" cy="1080120"/>
          </a:xfrm>
          <a:prstGeom prst="roundRect">
            <a:avLst/>
          </a:prstGeom>
          <a:scene3d>
            <a:camera prst="orthographicFront"/>
            <a:lightRig rig="threePt" dir="t"/>
          </a:scene3d>
          <a:sp3d>
            <a:bevelT prst="relaxedInset"/>
          </a:sp3d>
        </p:spPr>
        <p:style>
          <a:lnRef idx="1">
            <a:schemeClr val="accent5"/>
          </a:lnRef>
          <a:fillRef idx="2">
            <a:schemeClr val="accent5"/>
          </a:fillRef>
          <a:effectRef idx="1">
            <a:schemeClr val="accent5"/>
          </a:effectRef>
          <a:fontRef idx="minor">
            <a:schemeClr val="dk1"/>
          </a:fontRef>
        </p:style>
        <p:txBody>
          <a:bodyPr rtlCol="1" anchor="ctr"/>
          <a:lstStyle/>
          <a:p>
            <a:pPr algn="ctr" rtl="1"/>
            <a:r>
              <a:rPr lang="ar-IQ" sz="2800" b="1" dirty="0">
                <a:effectLst>
                  <a:outerShdw blurRad="38100" dist="38100" dir="2700000" algn="tl">
                    <a:srgbClr val="000000">
                      <a:alpha val="43137"/>
                    </a:srgbClr>
                  </a:outerShdw>
                </a:effectLst>
              </a:rPr>
              <a:t>المتطلبات الادارية للتعامل مع الازمات </a:t>
            </a:r>
            <a:endParaRPr lang="en-US" sz="2800" dirty="0">
              <a:effectLst>
                <a:outerShdw blurRad="38100" dist="38100" dir="2700000" algn="tl">
                  <a:srgbClr val="000000">
                    <a:alpha val="43137"/>
                  </a:srgbClr>
                </a:outerShdw>
              </a:effectLst>
            </a:endParaRPr>
          </a:p>
        </p:txBody>
      </p:sp>
      <p:grpSp>
        <p:nvGrpSpPr>
          <p:cNvPr id="187410" name="مجموعة 187409"/>
          <p:cNvGrpSpPr/>
          <p:nvPr/>
        </p:nvGrpSpPr>
        <p:grpSpPr>
          <a:xfrm>
            <a:off x="3923928" y="4005064"/>
            <a:ext cx="5004556" cy="1800200"/>
            <a:chOff x="3923928" y="4005064"/>
            <a:chExt cx="5004556" cy="1800200"/>
          </a:xfrm>
        </p:grpSpPr>
        <p:sp>
          <p:nvSpPr>
            <p:cNvPr id="9" name="مخطط انسيابي: رابط 8"/>
            <p:cNvSpPr/>
            <p:nvPr/>
          </p:nvSpPr>
          <p:spPr>
            <a:xfrm>
              <a:off x="7776356" y="4627984"/>
              <a:ext cx="1152128" cy="1152128"/>
            </a:xfrm>
            <a:prstGeom prst="flowChartConnector">
              <a:avLst/>
            </a:prstGeom>
            <a:solidFill>
              <a:srgbClr val="92D050"/>
            </a:solidFill>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1" anchor="ctr"/>
            <a:lstStyle/>
            <a:p>
              <a:pPr algn="ctr"/>
              <a:r>
                <a:rPr lang="ar-IQ" dirty="0" smtClean="0"/>
                <a:t>التخطيط</a:t>
              </a:r>
              <a:endParaRPr lang="ar-IQ" dirty="0"/>
            </a:p>
          </p:txBody>
        </p:sp>
        <p:sp>
          <p:nvSpPr>
            <p:cNvPr id="17" name="مخطط انسيابي: رابط 16"/>
            <p:cNvSpPr/>
            <p:nvPr/>
          </p:nvSpPr>
          <p:spPr>
            <a:xfrm>
              <a:off x="5220072" y="4653136"/>
              <a:ext cx="1152128" cy="1152128"/>
            </a:xfrm>
            <a:prstGeom prst="flowChartConnector">
              <a:avLst/>
            </a:prstGeom>
            <a:solidFill>
              <a:srgbClr val="92D050"/>
            </a:solidFill>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1" anchor="ctr"/>
            <a:lstStyle/>
            <a:p>
              <a:pPr algn="ctr"/>
              <a:r>
                <a:rPr lang="ar-IQ" dirty="0" smtClean="0"/>
                <a:t>التوجيه</a:t>
              </a:r>
              <a:endParaRPr lang="ar-IQ" dirty="0"/>
            </a:p>
          </p:txBody>
        </p:sp>
        <p:sp>
          <p:nvSpPr>
            <p:cNvPr id="18" name="مخطط انسيابي: رابط 17"/>
            <p:cNvSpPr/>
            <p:nvPr/>
          </p:nvSpPr>
          <p:spPr>
            <a:xfrm>
              <a:off x="6516216" y="4653136"/>
              <a:ext cx="1152128" cy="1152128"/>
            </a:xfrm>
            <a:prstGeom prst="flowChartConnector">
              <a:avLst/>
            </a:prstGeom>
            <a:solidFill>
              <a:srgbClr val="92D050"/>
            </a:solidFill>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1" anchor="ctr"/>
            <a:lstStyle/>
            <a:p>
              <a:pPr algn="ctr"/>
              <a:r>
                <a:rPr lang="ar-IQ" dirty="0" smtClean="0"/>
                <a:t>التنظيم</a:t>
              </a:r>
              <a:endParaRPr lang="ar-IQ" dirty="0"/>
            </a:p>
          </p:txBody>
        </p:sp>
        <p:sp>
          <p:nvSpPr>
            <p:cNvPr id="19" name="مخطط انسيابي: رابط 18"/>
            <p:cNvSpPr/>
            <p:nvPr/>
          </p:nvSpPr>
          <p:spPr>
            <a:xfrm>
              <a:off x="3923928" y="4653136"/>
              <a:ext cx="1152128" cy="1152128"/>
            </a:xfrm>
            <a:prstGeom prst="flowChartConnector">
              <a:avLst/>
            </a:prstGeom>
            <a:solidFill>
              <a:srgbClr val="92D050"/>
            </a:solidFill>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1" anchor="ctr"/>
            <a:lstStyle/>
            <a:p>
              <a:pPr algn="ctr"/>
              <a:r>
                <a:rPr lang="ar-IQ" dirty="0" smtClean="0"/>
                <a:t>الرقابة</a:t>
              </a:r>
              <a:endParaRPr lang="ar-IQ" dirty="0"/>
            </a:p>
          </p:txBody>
        </p:sp>
        <p:cxnSp>
          <p:nvCxnSpPr>
            <p:cNvPr id="28" name="رابط كسهم مستقيم 27"/>
            <p:cNvCxnSpPr/>
            <p:nvPr/>
          </p:nvCxnSpPr>
          <p:spPr>
            <a:xfrm>
              <a:off x="4499992" y="4318248"/>
              <a:ext cx="0" cy="3642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9" name="رابط كسهم مستقيم 68"/>
            <p:cNvCxnSpPr>
              <a:endCxn id="17" idx="0"/>
            </p:cNvCxnSpPr>
            <p:nvPr/>
          </p:nvCxnSpPr>
          <p:spPr>
            <a:xfrm>
              <a:off x="5796136" y="4313413"/>
              <a:ext cx="0" cy="33972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0" name="رابط مستقيم 69"/>
            <p:cNvCxnSpPr/>
            <p:nvPr/>
          </p:nvCxnSpPr>
          <p:spPr>
            <a:xfrm flipH="1">
              <a:off x="4499992" y="4293096"/>
              <a:ext cx="3924436" cy="40635"/>
            </a:xfrm>
            <a:prstGeom prst="line">
              <a:avLst/>
            </a:prstGeom>
          </p:spPr>
          <p:style>
            <a:lnRef idx="2">
              <a:schemeClr val="dk1"/>
            </a:lnRef>
            <a:fillRef idx="0">
              <a:schemeClr val="dk1"/>
            </a:fillRef>
            <a:effectRef idx="1">
              <a:schemeClr val="dk1"/>
            </a:effectRef>
            <a:fontRef idx="minor">
              <a:schemeClr val="tx1"/>
            </a:fontRef>
          </p:style>
        </p:cxnSp>
        <p:cxnSp>
          <p:nvCxnSpPr>
            <p:cNvPr id="78" name="رابط كسهم مستقيم 77"/>
            <p:cNvCxnSpPr/>
            <p:nvPr/>
          </p:nvCxnSpPr>
          <p:spPr>
            <a:xfrm>
              <a:off x="7084859" y="4293096"/>
              <a:ext cx="0" cy="33972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9" name="رابط كسهم مستقيم 78"/>
            <p:cNvCxnSpPr/>
            <p:nvPr/>
          </p:nvCxnSpPr>
          <p:spPr>
            <a:xfrm>
              <a:off x="8421126" y="4293096"/>
              <a:ext cx="0" cy="33972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7404" name="رابط مستقيم 187403"/>
            <p:cNvCxnSpPr/>
            <p:nvPr/>
          </p:nvCxnSpPr>
          <p:spPr>
            <a:xfrm>
              <a:off x="6672808" y="4005064"/>
              <a:ext cx="0" cy="303076"/>
            </a:xfrm>
            <a:prstGeom prst="line">
              <a:avLst/>
            </a:prstGeom>
          </p:spPr>
          <p:style>
            <a:lnRef idx="2">
              <a:schemeClr val="dk1"/>
            </a:lnRef>
            <a:fillRef idx="0">
              <a:schemeClr val="dk1"/>
            </a:fillRef>
            <a:effectRef idx="1">
              <a:schemeClr val="dk1"/>
            </a:effectRef>
            <a:fontRef idx="minor">
              <a:schemeClr val="tx1"/>
            </a:fontRef>
          </p:style>
        </p:cxnSp>
      </p:grpSp>
      <p:grpSp>
        <p:nvGrpSpPr>
          <p:cNvPr id="187409" name="مجموعة 187408"/>
          <p:cNvGrpSpPr/>
          <p:nvPr/>
        </p:nvGrpSpPr>
        <p:grpSpPr>
          <a:xfrm>
            <a:off x="395536" y="1412776"/>
            <a:ext cx="8064896" cy="2640563"/>
            <a:chOff x="395536" y="1412776"/>
            <a:chExt cx="8064896" cy="2640563"/>
          </a:xfrm>
        </p:grpSpPr>
        <p:sp>
          <p:nvSpPr>
            <p:cNvPr id="8" name="مستطيل مستدير الزوايا 7"/>
            <p:cNvSpPr/>
            <p:nvPr/>
          </p:nvSpPr>
          <p:spPr>
            <a:xfrm>
              <a:off x="7092280" y="2060848"/>
              <a:ext cx="1368152" cy="792088"/>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smtClean="0"/>
                <a:t>تبسيط الاجراءات</a:t>
              </a:r>
              <a:endParaRPr lang="ar-IQ" dirty="0"/>
            </a:p>
          </p:txBody>
        </p:sp>
        <p:sp>
          <p:nvSpPr>
            <p:cNvPr id="11" name="مستطيل مستدير الزوايا 10"/>
            <p:cNvSpPr/>
            <p:nvPr/>
          </p:nvSpPr>
          <p:spPr>
            <a:xfrm>
              <a:off x="2051720" y="3261251"/>
              <a:ext cx="1692188" cy="792088"/>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a:t>فتح قنوات الاتصال والابقاء عليها مع الطرف الاخر</a:t>
              </a:r>
            </a:p>
          </p:txBody>
        </p:sp>
        <p:sp>
          <p:nvSpPr>
            <p:cNvPr id="12" name="مستطيل مستدير الزوايا 11"/>
            <p:cNvSpPr/>
            <p:nvPr/>
          </p:nvSpPr>
          <p:spPr>
            <a:xfrm>
              <a:off x="395536" y="2060848"/>
              <a:ext cx="1512168" cy="792088"/>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a:t>التواجد المستمر في مواقع الاحداث</a:t>
              </a:r>
            </a:p>
          </p:txBody>
        </p:sp>
        <p:sp>
          <p:nvSpPr>
            <p:cNvPr id="13" name="مستطيل مستدير الزوايا 12"/>
            <p:cNvSpPr/>
            <p:nvPr/>
          </p:nvSpPr>
          <p:spPr>
            <a:xfrm>
              <a:off x="2897814" y="2060848"/>
              <a:ext cx="1530170" cy="792088"/>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a:t>الوفرة والحضور الدائم:</a:t>
              </a:r>
            </a:p>
          </p:txBody>
        </p:sp>
        <p:sp>
          <p:nvSpPr>
            <p:cNvPr id="14" name="مستطيل مستدير الزوايا 13"/>
            <p:cNvSpPr/>
            <p:nvPr/>
          </p:nvSpPr>
          <p:spPr>
            <a:xfrm>
              <a:off x="5796136" y="3218045"/>
              <a:ext cx="1753344" cy="792088"/>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a:t>اخضاع التعامل مع الازمة للمنهجية العلمية </a:t>
              </a:r>
            </a:p>
          </p:txBody>
        </p:sp>
        <p:sp>
          <p:nvSpPr>
            <p:cNvPr id="15" name="مستطيل مستدير الزوايا 14"/>
            <p:cNvSpPr/>
            <p:nvPr/>
          </p:nvSpPr>
          <p:spPr>
            <a:xfrm>
              <a:off x="5076056" y="2060848"/>
              <a:ext cx="1368152" cy="792088"/>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smtClean="0"/>
                <a:t>تفويض السلطة</a:t>
              </a:r>
              <a:endParaRPr lang="ar-IQ" dirty="0"/>
            </a:p>
          </p:txBody>
        </p:sp>
        <p:cxnSp>
          <p:nvCxnSpPr>
            <p:cNvPr id="16" name="رابط مستقيم 15"/>
            <p:cNvCxnSpPr/>
            <p:nvPr/>
          </p:nvCxnSpPr>
          <p:spPr>
            <a:xfrm flipH="1">
              <a:off x="1151620" y="1628800"/>
              <a:ext cx="6624736" cy="72008"/>
            </a:xfrm>
            <a:prstGeom prst="line">
              <a:avLst/>
            </a:prstGeom>
          </p:spPr>
          <p:style>
            <a:lnRef idx="2">
              <a:schemeClr val="dk1"/>
            </a:lnRef>
            <a:fillRef idx="0">
              <a:schemeClr val="dk1"/>
            </a:fillRef>
            <a:effectRef idx="1">
              <a:schemeClr val="dk1"/>
            </a:effectRef>
            <a:fontRef idx="minor">
              <a:schemeClr val="tx1"/>
            </a:fontRef>
          </p:style>
        </p:cxnSp>
        <p:cxnSp>
          <p:nvCxnSpPr>
            <p:cNvPr id="27" name="رابط كسهم مستقيم 26"/>
            <p:cNvCxnSpPr>
              <a:endCxn id="12" idx="0"/>
            </p:cNvCxnSpPr>
            <p:nvPr/>
          </p:nvCxnSpPr>
          <p:spPr>
            <a:xfrm>
              <a:off x="1151620" y="1700808"/>
              <a:ext cx="0" cy="36004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رابط كسهم مستقيم 28"/>
            <p:cNvCxnSpPr/>
            <p:nvPr/>
          </p:nvCxnSpPr>
          <p:spPr>
            <a:xfrm>
              <a:off x="3662899" y="1664804"/>
              <a:ext cx="0" cy="42366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0" name="رابط كسهم مستقيم 29"/>
            <p:cNvCxnSpPr/>
            <p:nvPr/>
          </p:nvCxnSpPr>
          <p:spPr>
            <a:xfrm>
              <a:off x="5652120" y="1664804"/>
              <a:ext cx="0" cy="42366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 name="رابط كسهم مستقيم 30"/>
            <p:cNvCxnSpPr/>
            <p:nvPr/>
          </p:nvCxnSpPr>
          <p:spPr>
            <a:xfrm>
              <a:off x="7795429" y="1628800"/>
              <a:ext cx="0" cy="4320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رابط كسهم مستقيم 31"/>
            <p:cNvCxnSpPr/>
            <p:nvPr/>
          </p:nvCxnSpPr>
          <p:spPr>
            <a:xfrm>
              <a:off x="2470594" y="1700808"/>
              <a:ext cx="13174" cy="156044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رابط كسهم مستقيم 35"/>
            <p:cNvCxnSpPr/>
            <p:nvPr/>
          </p:nvCxnSpPr>
          <p:spPr>
            <a:xfrm>
              <a:off x="6804248" y="1628800"/>
              <a:ext cx="0" cy="158924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2" name="رابط مستقيم 81"/>
            <p:cNvCxnSpPr/>
            <p:nvPr/>
          </p:nvCxnSpPr>
          <p:spPr>
            <a:xfrm>
              <a:off x="4463988" y="1412776"/>
              <a:ext cx="0" cy="271264"/>
            </a:xfrm>
            <a:prstGeom prst="line">
              <a:avLst/>
            </a:prstGeom>
          </p:spPr>
          <p:style>
            <a:lnRef idx="2">
              <a:schemeClr val="dk1"/>
            </a:lnRef>
            <a:fillRef idx="0">
              <a:schemeClr val="dk1"/>
            </a:fillRef>
            <a:effectRef idx="1">
              <a:schemeClr val="dk1"/>
            </a:effectRef>
            <a:fontRef idx="minor">
              <a:schemeClr val="tx1"/>
            </a:fontRef>
          </p:style>
        </p:cxnSp>
      </p:grpSp>
      <p:grpSp>
        <p:nvGrpSpPr>
          <p:cNvPr id="187411" name="مجموعة 187410"/>
          <p:cNvGrpSpPr/>
          <p:nvPr/>
        </p:nvGrpSpPr>
        <p:grpSpPr>
          <a:xfrm>
            <a:off x="107504" y="2852936"/>
            <a:ext cx="2376264" cy="2880320"/>
            <a:chOff x="107504" y="2852936"/>
            <a:chExt cx="2376264" cy="2880320"/>
          </a:xfrm>
        </p:grpSpPr>
        <p:sp>
          <p:nvSpPr>
            <p:cNvPr id="20" name="مخطط انسيابي: رابط 19"/>
            <p:cNvSpPr/>
            <p:nvPr/>
          </p:nvSpPr>
          <p:spPr>
            <a:xfrm>
              <a:off x="107504" y="4581128"/>
              <a:ext cx="1152128" cy="1152128"/>
            </a:xfrm>
            <a:prstGeom prst="flowChartConnector">
              <a:avLst/>
            </a:prstGeom>
            <a:solidFill>
              <a:srgbClr val="92D050"/>
            </a:solidFill>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1" anchor="ctr"/>
            <a:lstStyle/>
            <a:p>
              <a:pPr algn="ctr"/>
              <a:r>
                <a:rPr lang="ar-IQ" dirty="0" smtClean="0"/>
                <a:t>وجود علني</a:t>
              </a:r>
              <a:endParaRPr lang="ar-IQ" dirty="0"/>
            </a:p>
          </p:txBody>
        </p:sp>
        <p:sp>
          <p:nvSpPr>
            <p:cNvPr id="22" name="مخطط انسيابي: رابط 21"/>
            <p:cNvSpPr/>
            <p:nvPr/>
          </p:nvSpPr>
          <p:spPr>
            <a:xfrm>
              <a:off x="1331640" y="4581128"/>
              <a:ext cx="1152128" cy="1152128"/>
            </a:xfrm>
            <a:prstGeom prst="flowChartConnector">
              <a:avLst/>
            </a:prstGeom>
            <a:solidFill>
              <a:srgbClr val="92D050"/>
            </a:solidFill>
            <a:effectLst>
              <a:outerShdw blurRad="50800" dist="38100" dir="5400000" algn="t" rotWithShape="0">
                <a:prstClr val="black">
                  <a:alpha val="40000"/>
                </a:prstClr>
              </a:outerShdw>
            </a:effectLst>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1" anchor="ctr"/>
            <a:lstStyle/>
            <a:p>
              <a:pPr algn="ctr"/>
              <a:r>
                <a:rPr lang="ar-IQ" dirty="0" smtClean="0"/>
                <a:t>وجود سري</a:t>
              </a:r>
              <a:endParaRPr lang="ar-IQ" dirty="0"/>
            </a:p>
          </p:txBody>
        </p:sp>
        <p:cxnSp>
          <p:nvCxnSpPr>
            <p:cNvPr id="33" name="رابط كسهم مستقيم 32"/>
            <p:cNvCxnSpPr/>
            <p:nvPr/>
          </p:nvCxnSpPr>
          <p:spPr>
            <a:xfrm>
              <a:off x="683568" y="4298165"/>
              <a:ext cx="0" cy="28296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رابط كسهم مستقيم 33"/>
            <p:cNvCxnSpPr/>
            <p:nvPr/>
          </p:nvCxnSpPr>
          <p:spPr>
            <a:xfrm>
              <a:off x="1890411" y="4318248"/>
              <a:ext cx="0" cy="2880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1" name="رابط مستقيم 70"/>
            <p:cNvCxnSpPr/>
            <p:nvPr/>
          </p:nvCxnSpPr>
          <p:spPr>
            <a:xfrm flipH="1">
              <a:off x="683568" y="4298165"/>
              <a:ext cx="1206843" cy="20083"/>
            </a:xfrm>
            <a:prstGeom prst="line">
              <a:avLst/>
            </a:prstGeom>
          </p:spPr>
          <p:style>
            <a:lnRef idx="2">
              <a:schemeClr val="dk1"/>
            </a:lnRef>
            <a:fillRef idx="0">
              <a:schemeClr val="dk1"/>
            </a:fillRef>
            <a:effectRef idx="1">
              <a:schemeClr val="dk1"/>
            </a:effectRef>
            <a:fontRef idx="minor">
              <a:schemeClr val="tx1"/>
            </a:fontRef>
          </p:style>
        </p:cxnSp>
        <p:cxnSp>
          <p:nvCxnSpPr>
            <p:cNvPr id="83" name="رابط مستقيم 82"/>
            <p:cNvCxnSpPr/>
            <p:nvPr/>
          </p:nvCxnSpPr>
          <p:spPr>
            <a:xfrm>
              <a:off x="1151620" y="2852936"/>
              <a:ext cx="0" cy="1460477"/>
            </a:xfrm>
            <a:prstGeom prst="line">
              <a:avLst/>
            </a:prstGeom>
          </p:spPr>
          <p:style>
            <a:lnRef idx="2">
              <a:schemeClr val="dk1"/>
            </a:lnRef>
            <a:fillRef idx="0">
              <a:schemeClr val="dk1"/>
            </a:fillRef>
            <a:effectRef idx="1">
              <a:schemeClr val="dk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par>
                          <p:cTn id="8" fill="hold">
                            <p:stCondLst>
                              <p:cond delay="500"/>
                            </p:stCondLst>
                            <p:childTnLst>
                              <p:par>
                                <p:cTn id="9" presetID="5" presetClass="entr" presetSubtype="10" fill="hold" nodeType="afterEffect">
                                  <p:stCondLst>
                                    <p:cond delay="500"/>
                                  </p:stCondLst>
                                  <p:childTnLst>
                                    <p:set>
                                      <p:cBhvr>
                                        <p:cTn id="10" dur="1" fill="hold">
                                          <p:stCondLst>
                                            <p:cond delay="0"/>
                                          </p:stCondLst>
                                        </p:cTn>
                                        <p:tgtEl>
                                          <p:spTgt spid="187409"/>
                                        </p:tgtEl>
                                        <p:attrNameLst>
                                          <p:attrName>style.visibility</p:attrName>
                                        </p:attrNameLst>
                                      </p:cBhvr>
                                      <p:to>
                                        <p:strVal val="visible"/>
                                      </p:to>
                                    </p:set>
                                    <p:animEffect transition="in" filter="checkerboard(across)">
                                      <p:cBhvr>
                                        <p:cTn id="11" dur="500"/>
                                        <p:tgtEl>
                                          <p:spTgt spid="187409"/>
                                        </p:tgtEl>
                                      </p:cBhvr>
                                    </p:animEffect>
                                  </p:childTnLst>
                                </p:cTn>
                              </p:par>
                            </p:childTnLst>
                          </p:cTn>
                        </p:par>
                        <p:par>
                          <p:cTn id="12" fill="hold">
                            <p:stCondLst>
                              <p:cond delay="1500"/>
                            </p:stCondLst>
                            <p:childTnLst>
                              <p:par>
                                <p:cTn id="13" presetID="20" presetClass="entr" presetSubtype="0" fill="hold" nodeType="afterEffect">
                                  <p:stCondLst>
                                    <p:cond delay="750"/>
                                  </p:stCondLst>
                                  <p:childTnLst>
                                    <p:set>
                                      <p:cBhvr>
                                        <p:cTn id="14" dur="1" fill="hold">
                                          <p:stCondLst>
                                            <p:cond delay="0"/>
                                          </p:stCondLst>
                                        </p:cTn>
                                        <p:tgtEl>
                                          <p:spTgt spid="187410"/>
                                        </p:tgtEl>
                                        <p:attrNameLst>
                                          <p:attrName>style.visibility</p:attrName>
                                        </p:attrNameLst>
                                      </p:cBhvr>
                                      <p:to>
                                        <p:strVal val="visible"/>
                                      </p:to>
                                    </p:set>
                                    <p:animEffect transition="in" filter="wedge">
                                      <p:cBhvr>
                                        <p:cTn id="15" dur="2000"/>
                                        <p:tgtEl>
                                          <p:spTgt spid="187410"/>
                                        </p:tgtEl>
                                      </p:cBhvr>
                                    </p:animEffect>
                                  </p:childTnLst>
                                </p:cTn>
                              </p:par>
                            </p:childTnLst>
                          </p:cTn>
                        </p:par>
                        <p:par>
                          <p:cTn id="16" fill="hold">
                            <p:stCondLst>
                              <p:cond delay="4250"/>
                            </p:stCondLst>
                            <p:childTnLst>
                              <p:par>
                                <p:cTn id="17" presetID="8" presetClass="entr" presetSubtype="16" fill="hold" nodeType="afterEffect">
                                  <p:stCondLst>
                                    <p:cond delay="1000"/>
                                  </p:stCondLst>
                                  <p:childTnLst>
                                    <p:set>
                                      <p:cBhvr>
                                        <p:cTn id="18" dur="1" fill="hold">
                                          <p:stCondLst>
                                            <p:cond delay="0"/>
                                          </p:stCondLst>
                                        </p:cTn>
                                        <p:tgtEl>
                                          <p:spTgt spid="187411"/>
                                        </p:tgtEl>
                                        <p:attrNameLst>
                                          <p:attrName>style.visibility</p:attrName>
                                        </p:attrNameLst>
                                      </p:cBhvr>
                                      <p:to>
                                        <p:strVal val="visible"/>
                                      </p:to>
                                    </p:set>
                                    <p:animEffect transition="in" filter="diamond(in)">
                                      <p:cBhvr>
                                        <p:cTn id="19" dur="2000"/>
                                        <p:tgtEl>
                                          <p:spTgt spid="18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68501" y="404664"/>
            <a:ext cx="5544616" cy="580926"/>
          </a:xfrm>
          <a:solidFill>
            <a:schemeClr val="accent6">
              <a:lumMod val="20000"/>
              <a:lumOff val="80000"/>
            </a:schemeClr>
          </a:solidFill>
          <a:effectLst>
            <a:glow rad="63500">
              <a:schemeClr val="accent5">
                <a:satMod val="175000"/>
                <a:alpha val="40000"/>
              </a:schemeClr>
            </a:glow>
            <a:outerShdw blurRad="50800" dist="25000" dir="5400000" rotWithShape="0">
              <a:srgbClr val="000000">
                <a:alpha val="40000"/>
              </a:srgbClr>
            </a:outerShdw>
          </a:effectLst>
          <a:scene3d>
            <a:camera prst="orthographicFront"/>
            <a:lightRig rig="soft" dir="tl">
              <a:rot lat="0" lon="0" rev="0"/>
            </a:lightRig>
          </a:scene3d>
          <a:sp3d>
            <a:bevelT prst="angle"/>
          </a:sp3d>
        </p:spPr>
        <p:style>
          <a:lnRef idx="1">
            <a:schemeClr val="accent5"/>
          </a:lnRef>
          <a:fillRef idx="2">
            <a:schemeClr val="accent5"/>
          </a:fillRef>
          <a:effectRef idx="1">
            <a:schemeClr val="accent5"/>
          </a:effectRef>
          <a:fontRef idx="minor">
            <a:schemeClr val="dk1"/>
          </a:fontRef>
        </p:style>
        <p:txBody>
          <a:bodyPr>
            <a:normAutofit/>
            <a:sp3d contourW="25400" prstMaterial="matte">
              <a:bevelT w="25400" h="55880" prst="artDeco"/>
              <a:contourClr>
                <a:schemeClr val="accent2">
                  <a:tint val="20000"/>
                </a:schemeClr>
              </a:contourClr>
            </a:sp3d>
          </a:bodyPr>
          <a:lstStyle/>
          <a:p>
            <a:pPr algn="ctr"/>
            <a:r>
              <a:rPr lang="ar-IQ" sz="32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المبادئ الاساسية للتعامل </a:t>
            </a:r>
            <a:r>
              <a:rPr lang="ar-IQ" sz="32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مع الازمات </a:t>
            </a:r>
          </a:p>
        </p:txBody>
      </p:sp>
      <p:sp>
        <p:nvSpPr>
          <p:cNvPr id="3" name="مستطيل 2"/>
          <p:cNvSpPr/>
          <p:nvPr/>
        </p:nvSpPr>
        <p:spPr>
          <a:xfrm>
            <a:off x="4067944" y="1412776"/>
            <a:ext cx="4132863" cy="461665"/>
          </a:xfrm>
          <a:prstGeom prst="rect">
            <a:avLst/>
          </a:prstGeom>
        </p:spPr>
        <p:txBody>
          <a:bodyPr wrap="none">
            <a:spAutoFit/>
          </a:bodyPr>
          <a:lstStyle/>
          <a:p>
            <a:r>
              <a:rPr lang="ar-IQ" sz="2400" b="1" u="sng" dirty="0">
                <a:solidFill>
                  <a:schemeClr val="accent5">
                    <a:lumMod val="75000"/>
                  </a:schemeClr>
                </a:solidFill>
              </a:rPr>
              <a:t>1- تحديد الهدف </a:t>
            </a:r>
            <a:r>
              <a:rPr lang="ar-IQ" sz="2400" b="1" u="sng" dirty="0" smtClean="0">
                <a:solidFill>
                  <a:schemeClr val="accent5">
                    <a:lumMod val="75000"/>
                  </a:schemeClr>
                </a:solidFill>
              </a:rPr>
              <a:t>: </a:t>
            </a:r>
            <a:r>
              <a:rPr lang="ar-IQ" sz="2000" b="1" u="sng" dirty="0" smtClean="0">
                <a:solidFill>
                  <a:schemeClr val="accent5">
                    <a:lumMod val="75000"/>
                  </a:schemeClr>
                </a:solidFill>
              </a:rPr>
              <a:t>ويتضمن هدفين اساسين</a:t>
            </a:r>
            <a:r>
              <a:rPr lang="ar-IQ" sz="2400" b="1" u="sng" dirty="0" smtClean="0">
                <a:solidFill>
                  <a:schemeClr val="accent5">
                    <a:lumMod val="75000"/>
                  </a:schemeClr>
                </a:solidFill>
              </a:rPr>
              <a:t>:</a:t>
            </a:r>
            <a:endParaRPr lang="ar-IQ" sz="2400" b="1" u="sng" dirty="0">
              <a:solidFill>
                <a:schemeClr val="accent5">
                  <a:lumMod val="75000"/>
                </a:schemeClr>
              </a:solidFill>
            </a:endParaRPr>
          </a:p>
        </p:txBody>
      </p:sp>
      <p:sp>
        <p:nvSpPr>
          <p:cNvPr id="7" name="مستطيل 6"/>
          <p:cNvSpPr/>
          <p:nvPr/>
        </p:nvSpPr>
        <p:spPr>
          <a:xfrm>
            <a:off x="3563888" y="2924944"/>
            <a:ext cx="4556055" cy="461665"/>
          </a:xfrm>
          <a:prstGeom prst="rect">
            <a:avLst/>
          </a:prstGeom>
        </p:spPr>
        <p:txBody>
          <a:bodyPr wrap="none">
            <a:spAutoFit/>
          </a:bodyPr>
          <a:lstStyle/>
          <a:p>
            <a:r>
              <a:rPr lang="ar-IQ" sz="2400" b="1" u="sng" dirty="0">
                <a:solidFill>
                  <a:schemeClr val="accent5">
                    <a:lumMod val="75000"/>
                  </a:schemeClr>
                </a:solidFill>
              </a:rPr>
              <a:t>2- الاحتفاظ بحرية الحركة وعنصر المبادرة </a:t>
            </a:r>
            <a:endParaRPr lang="en-US" sz="2400" b="1" u="sng" dirty="0">
              <a:solidFill>
                <a:schemeClr val="accent5">
                  <a:lumMod val="75000"/>
                </a:schemeClr>
              </a:solidFill>
            </a:endParaRPr>
          </a:p>
        </p:txBody>
      </p:sp>
      <p:sp>
        <p:nvSpPr>
          <p:cNvPr id="8" name="مستطيل ذو زاوية واحدة مخدوشة 7"/>
          <p:cNvSpPr/>
          <p:nvPr/>
        </p:nvSpPr>
        <p:spPr>
          <a:xfrm>
            <a:off x="521296" y="3501008"/>
            <a:ext cx="7470576" cy="769501"/>
          </a:xfrm>
          <a:prstGeom prst="snip1Rect">
            <a:avLst/>
          </a:prstGeom>
          <a:ln w="19050">
            <a:solidFill>
              <a:srgbClr val="00B050"/>
            </a:solidFill>
          </a:ln>
        </p:spPr>
        <p:txBody>
          <a:bodyPr wrap="square">
            <a:spAutoFit/>
          </a:bodyPr>
          <a:lstStyle/>
          <a:p>
            <a:pPr algn="r" rtl="1"/>
            <a:r>
              <a:rPr lang="ar-IQ" sz="2000" b="1" dirty="0"/>
              <a:t>يحتاج مدير الازمات الناجح الى الاحتفاظ بحرية الحركة وعنصر المبادرة حتى يتمكن من التعامل مع الازمات ومعالجتها بصورة سريعة وناجحة.</a:t>
            </a:r>
            <a:endParaRPr lang="en-US" sz="2000" b="1" dirty="0"/>
          </a:p>
        </p:txBody>
      </p:sp>
      <p:sp>
        <p:nvSpPr>
          <p:cNvPr id="9" name="مستطيل 8"/>
          <p:cNvSpPr/>
          <p:nvPr/>
        </p:nvSpPr>
        <p:spPr>
          <a:xfrm>
            <a:off x="6732240" y="4437112"/>
            <a:ext cx="1346844" cy="461665"/>
          </a:xfrm>
          <a:prstGeom prst="rect">
            <a:avLst/>
          </a:prstGeom>
        </p:spPr>
        <p:txBody>
          <a:bodyPr wrap="none">
            <a:spAutoFit/>
          </a:bodyPr>
          <a:lstStyle/>
          <a:p>
            <a:r>
              <a:rPr lang="ar-IQ" sz="2400" b="1" u="sng" dirty="0">
                <a:solidFill>
                  <a:schemeClr val="accent5">
                    <a:lumMod val="75000"/>
                  </a:schemeClr>
                </a:solidFill>
              </a:rPr>
              <a:t>3- المباغتة</a:t>
            </a:r>
          </a:p>
        </p:txBody>
      </p:sp>
      <p:sp>
        <p:nvSpPr>
          <p:cNvPr id="10" name="مستطيل مخدوش من كلا الطرفين 9"/>
          <p:cNvSpPr/>
          <p:nvPr/>
        </p:nvSpPr>
        <p:spPr>
          <a:xfrm>
            <a:off x="251520" y="4941168"/>
            <a:ext cx="7839026" cy="1438632"/>
          </a:xfrm>
          <a:prstGeom prst="snip2SameRect">
            <a:avLst/>
          </a:prstGeom>
          <a:ln w="19050">
            <a:solidFill>
              <a:srgbClr val="FF0000"/>
            </a:solidFill>
          </a:ln>
        </p:spPr>
        <p:txBody>
          <a:bodyPr wrap="square">
            <a:spAutoFit/>
          </a:bodyPr>
          <a:lstStyle/>
          <a:p>
            <a:pPr algn="r" rtl="1"/>
            <a:r>
              <a:rPr lang="ar-IQ" sz="2000" b="1" dirty="0"/>
              <a:t>تعتبر من اهم المبادئ للتعامل مع الازمات حيث تؤمن ولفترة مناسبة من الزمن السيطرة شبه الكاملة على الازمة ,فهي تحدث نوعاً من الذهول لدى القوى الصانعة تجعلها لا تستطيع التفكير او التصرف بشكل عقلاني , مما يمكن </a:t>
            </a:r>
            <a:r>
              <a:rPr lang="ar-IQ" sz="2000" b="1" dirty="0" smtClean="0"/>
              <a:t>التعامل </a:t>
            </a:r>
            <a:r>
              <a:rPr lang="ar-IQ" sz="2000" b="1" dirty="0"/>
              <a:t>مع القوة  الصانعة للازمة والقضاء عليها او شل حركتها وتعجيزها الى فترة مناسبة من </a:t>
            </a:r>
            <a:r>
              <a:rPr lang="ar-IQ" sz="2000" b="1" dirty="0" smtClean="0"/>
              <a:t>الزمن .</a:t>
            </a:r>
            <a:endParaRPr lang="ar-IQ" sz="2000" b="1" dirty="0"/>
          </a:p>
        </p:txBody>
      </p:sp>
      <p:sp>
        <p:nvSpPr>
          <p:cNvPr id="11" name="مستطيل ذو زوايا قطرية مخدوشة 10"/>
          <p:cNvSpPr/>
          <p:nvPr/>
        </p:nvSpPr>
        <p:spPr>
          <a:xfrm>
            <a:off x="521296" y="1916832"/>
            <a:ext cx="3618656" cy="787344"/>
          </a:xfrm>
          <a:prstGeom prst="snip2DiagRect">
            <a:avLst/>
          </a:prstGeom>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pPr lvl="0" algn="r" rtl="1"/>
            <a:r>
              <a:rPr lang="ar-IQ" sz="2000" b="1" dirty="0" smtClean="0"/>
              <a:t>2- هدف مدير الازمات الذي يعمل على تحقيقه.</a:t>
            </a:r>
            <a:endParaRPr lang="en-US" sz="2000" b="1" dirty="0"/>
          </a:p>
        </p:txBody>
      </p:sp>
      <p:sp>
        <p:nvSpPr>
          <p:cNvPr id="15" name="مستطيل ذو زوايا قطرية مخدوشة 14"/>
          <p:cNvSpPr/>
          <p:nvPr/>
        </p:nvSpPr>
        <p:spPr>
          <a:xfrm>
            <a:off x="4440809" y="1963342"/>
            <a:ext cx="3587575" cy="740834"/>
          </a:xfrm>
          <a:prstGeom prst="snip2DiagRect">
            <a:avLst/>
          </a:prstGeom>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pPr algn="r"/>
            <a:r>
              <a:rPr lang="ar-IQ" sz="2000" b="1" dirty="0" smtClean="0"/>
              <a:t>1- هدف قوى صنع الازمة الذين يسعون الى تحقيقه</a:t>
            </a:r>
            <a:endParaRPr lang="ar-IQ" sz="2000" b="1"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par>
                          <p:cTn id="8" fill="hold">
                            <p:stCondLst>
                              <p:cond delay="1000"/>
                            </p:stCondLst>
                            <p:childTnLst>
                              <p:par>
                                <p:cTn id="9" presetID="16" presetClass="entr" presetSubtype="21" fill="hold" grpId="0" nodeType="afterEffect">
                                  <p:stCondLst>
                                    <p:cond delay="50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childTnLst>
                          </p:cTn>
                        </p:par>
                        <p:par>
                          <p:cTn id="12" fill="hold">
                            <p:stCondLst>
                              <p:cond delay="2000"/>
                            </p:stCondLst>
                            <p:childTnLst>
                              <p:par>
                                <p:cTn id="13" presetID="16" presetClass="entr" presetSubtype="21" fill="hold" grpId="0" nodeType="afterEffect">
                                  <p:stCondLst>
                                    <p:cond delay="50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500"/>
                                        <p:tgtEl>
                                          <p:spTgt spid="15"/>
                                        </p:tgtEl>
                                      </p:cBhvr>
                                    </p:animEffect>
                                  </p:childTnLst>
                                </p:cTn>
                              </p:par>
                            </p:childTnLst>
                          </p:cTn>
                        </p:par>
                        <p:par>
                          <p:cTn id="16" fill="hold">
                            <p:stCondLst>
                              <p:cond delay="3000"/>
                            </p:stCondLst>
                            <p:childTnLst>
                              <p:par>
                                <p:cTn id="17" presetID="16" presetClass="entr" presetSubtype="21" fill="hold" grpId="0" nodeType="afterEffect">
                                  <p:stCondLst>
                                    <p:cond delay="500"/>
                                  </p:stCondLst>
                                  <p:childTnLst>
                                    <p:set>
                                      <p:cBhvr>
                                        <p:cTn id="18" dur="1" fill="hold">
                                          <p:stCondLst>
                                            <p:cond delay="0"/>
                                          </p:stCondLst>
                                        </p:cTn>
                                        <p:tgtEl>
                                          <p:spTgt spid="11"/>
                                        </p:tgtEl>
                                        <p:attrNameLst>
                                          <p:attrName>style.visibility</p:attrName>
                                        </p:attrNameLst>
                                      </p:cBhvr>
                                      <p:to>
                                        <p:strVal val="visible"/>
                                      </p:to>
                                    </p:set>
                                    <p:animEffect transition="in" filter="barn(inVertical)">
                                      <p:cBhvr>
                                        <p:cTn id="19" dur="500"/>
                                        <p:tgtEl>
                                          <p:spTgt spid="11"/>
                                        </p:tgtEl>
                                      </p:cBhvr>
                                    </p:animEffect>
                                  </p:childTnLst>
                                </p:cTn>
                              </p:par>
                            </p:childTnLst>
                          </p:cTn>
                        </p:par>
                        <p:par>
                          <p:cTn id="20" fill="hold">
                            <p:stCondLst>
                              <p:cond delay="4000"/>
                            </p:stCondLst>
                            <p:childTnLst>
                              <p:par>
                                <p:cTn id="21" presetID="43" presetClass="entr" presetSubtype="0" fill="hold" grpId="0" nodeType="afterEffect">
                                  <p:stCondLst>
                                    <p:cond delay="100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
                                        <p:tgtEl>
                                          <p:spTgt spid="7"/>
                                        </p:tgtEl>
                                      </p:cBhvr>
                                    </p:animEffect>
                                    <p:anim calcmode="lin" valueType="num">
                                      <p:cBhvr>
                                        <p:cTn id="24" dur="400" fill="hold"/>
                                        <p:tgtEl>
                                          <p:spTgt spid="7"/>
                                        </p:tgtEl>
                                        <p:attrNameLst>
                                          <p:attrName>ppt_x</p:attrName>
                                        </p:attrNameLst>
                                      </p:cBhvr>
                                      <p:tavLst>
                                        <p:tav tm="0">
                                          <p:val>
                                            <p:strVal val="#ppt_x"/>
                                          </p:val>
                                        </p:tav>
                                        <p:tav tm="100000">
                                          <p:val>
                                            <p:strVal val="#ppt_x"/>
                                          </p:val>
                                        </p:tav>
                                      </p:tavLst>
                                    </p:anim>
                                    <p:anim calcmode="lin" valueType="num">
                                      <p:cBhvr>
                                        <p:cTn id="25" dur="400" fill="hold"/>
                                        <p:tgtEl>
                                          <p:spTgt spid="7"/>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8" fill="hold">
                            <p:stCondLst>
                              <p:cond delay="6000"/>
                            </p:stCondLst>
                            <p:childTnLst>
                              <p:par>
                                <p:cTn id="29" presetID="43" presetClass="entr" presetSubtype="0" fill="hold" grpId="0" nodeType="afterEffect">
                                  <p:stCondLst>
                                    <p:cond delay="100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
                                        <p:tgtEl>
                                          <p:spTgt spid="8"/>
                                        </p:tgtEl>
                                      </p:cBhvr>
                                    </p:animEffect>
                                    <p:anim calcmode="lin" valueType="num">
                                      <p:cBhvr>
                                        <p:cTn id="32" dur="400" fill="hold"/>
                                        <p:tgtEl>
                                          <p:spTgt spid="8"/>
                                        </p:tgtEl>
                                        <p:attrNameLst>
                                          <p:attrName>ppt_x</p:attrName>
                                        </p:attrNameLst>
                                      </p:cBhvr>
                                      <p:tavLst>
                                        <p:tav tm="0">
                                          <p:val>
                                            <p:strVal val="#ppt_x"/>
                                          </p:val>
                                        </p:tav>
                                        <p:tav tm="100000">
                                          <p:val>
                                            <p:strVal val="#ppt_x"/>
                                          </p:val>
                                        </p:tav>
                                      </p:tavLst>
                                    </p:anim>
                                    <p:anim calcmode="lin" valueType="num">
                                      <p:cBhvr>
                                        <p:cTn id="33" dur="400" fill="hold"/>
                                        <p:tgtEl>
                                          <p:spTgt spid="8"/>
                                        </p:tgtEl>
                                        <p:attrNameLst>
                                          <p:attrName>ppt_y</p:attrName>
                                        </p:attrNameLst>
                                      </p:cBhvr>
                                      <p:tavLst>
                                        <p:tav tm="0">
                                          <p:val>
                                            <p:strVal val="#ppt_y+0.31"/>
                                          </p:val>
                                        </p:tav>
                                        <p:tav tm="100000">
                                          <p:val>
                                            <p:strVal val="#ppt_y+0.31"/>
                                          </p:val>
                                        </p:tav>
                                      </p:tavLst>
                                    </p:anim>
                                    <p:anim calcmode="lin" valueType="num">
                                      <p:cBhvr>
                                        <p:cTn id="34"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5"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6" fill="hold">
                            <p:stCondLst>
                              <p:cond delay="8000"/>
                            </p:stCondLst>
                            <p:childTnLst>
                              <p:par>
                                <p:cTn id="37" presetID="37" presetClass="entr" presetSubtype="0" fill="hold" grpId="0" nodeType="afterEffect">
                                  <p:stCondLst>
                                    <p:cond delay="125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1000"/>
                                        <p:tgtEl>
                                          <p:spTgt spid="10"/>
                                        </p:tgtEl>
                                      </p:cBhvr>
                                    </p:animEffect>
                                    <p:anim calcmode="lin" valueType="num">
                                      <p:cBhvr>
                                        <p:cTn id="40" dur="1000" fill="hold"/>
                                        <p:tgtEl>
                                          <p:spTgt spid="10"/>
                                        </p:tgtEl>
                                        <p:attrNameLst>
                                          <p:attrName>ppt_x</p:attrName>
                                        </p:attrNameLst>
                                      </p:cBhvr>
                                      <p:tavLst>
                                        <p:tav tm="0">
                                          <p:val>
                                            <p:strVal val="#ppt_x"/>
                                          </p:val>
                                        </p:tav>
                                        <p:tav tm="100000">
                                          <p:val>
                                            <p:strVal val="#ppt_x"/>
                                          </p:val>
                                        </p:tav>
                                      </p:tavLst>
                                    </p:anim>
                                    <p:anim calcmode="lin" valueType="num">
                                      <p:cBhvr>
                                        <p:cTn id="41" dur="900" decel="100000" fill="hold"/>
                                        <p:tgtEl>
                                          <p:spTgt spid="10"/>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43" fill="hold">
                            <p:stCondLst>
                              <p:cond delay="10250"/>
                            </p:stCondLst>
                            <p:childTnLst>
                              <p:par>
                                <p:cTn id="44" presetID="37" presetClass="entr" presetSubtype="0" fill="hold" grpId="0" nodeType="afterEffect">
                                  <p:stCondLst>
                                    <p:cond delay="125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1000"/>
                                        <p:tgtEl>
                                          <p:spTgt spid="9"/>
                                        </p:tgtEl>
                                      </p:cBhvr>
                                    </p:animEffect>
                                    <p:anim calcmode="lin" valueType="num">
                                      <p:cBhvr>
                                        <p:cTn id="47" dur="1000" fill="hold"/>
                                        <p:tgtEl>
                                          <p:spTgt spid="9"/>
                                        </p:tgtEl>
                                        <p:attrNameLst>
                                          <p:attrName>ppt_x</p:attrName>
                                        </p:attrNameLst>
                                      </p:cBhvr>
                                      <p:tavLst>
                                        <p:tav tm="0">
                                          <p:val>
                                            <p:strVal val="#ppt_x"/>
                                          </p:val>
                                        </p:tav>
                                        <p:tav tm="100000">
                                          <p:val>
                                            <p:strVal val="#ppt_x"/>
                                          </p:val>
                                        </p:tav>
                                      </p:tavLst>
                                    </p:anim>
                                    <p:anim calcmode="lin" valueType="num">
                                      <p:cBhvr>
                                        <p:cTn id="48" dur="900" decel="100000" fill="hold"/>
                                        <p:tgtEl>
                                          <p:spTgt spid="9"/>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7" grpId="0"/>
      <p:bldP spid="8" grpId="0" animBg="1"/>
      <p:bldP spid="9" grpId="0"/>
      <p:bldP spid="10" grpId="0" animBg="1"/>
      <p:bldP spid="11"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صورة 16"/>
          <p:cNvPicPr>
            <a:picLocks noChangeAspect="1"/>
          </p:cNvPicPr>
          <p:nvPr/>
        </p:nvPicPr>
        <p:blipFill rotWithShape="1">
          <a:blip r:embed="rId2">
            <a:extLst>
              <a:ext uri="{28A0092B-C50C-407E-A947-70E740481C1C}">
                <a14:useLocalDpi xmlns:a14="http://schemas.microsoft.com/office/drawing/2010/main" val="0"/>
              </a:ext>
            </a:extLst>
          </a:blip>
          <a:srcRect l="11528" r="18510"/>
          <a:stretch/>
        </p:blipFill>
        <p:spPr>
          <a:xfrm rot="21312776">
            <a:off x="249261" y="2924944"/>
            <a:ext cx="2310713" cy="1572766"/>
          </a:xfrm>
          <a:prstGeom prst="rect">
            <a:avLst/>
          </a:prstGeom>
          <a:ln>
            <a:noFill/>
          </a:ln>
          <a:effectLst>
            <a:softEdge rad="112500"/>
          </a:effectLst>
        </p:spPr>
      </p:pic>
      <p:sp>
        <p:nvSpPr>
          <p:cNvPr id="6" name="مستطيل 5"/>
          <p:cNvSpPr/>
          <p:nvPr/>
        </p:nvSpPr>
        <p:spPr>
          <a:xfrm>
            <a:off x="7175369" y="476672"/>
            <a:ext cx="1309974" cy="461665"/>
          </a:xfrm>
          <a:prstGeom prst="rect">
            <a:avLst/>
          </a:prstGeom>
        </p:spPr>
        <p:txBody>
          <a:bodyPr wrap="none">
            <a:spAutoFit/>
          </a:bodyPr>
          <a:lstStyle/>
          <a:p>
            <a:r>
              <a:rPr lang="ar-IQ" sz="2400" b="1" u="sng" dirty="0">
                <a:solidFill>
                  <a:schemeClr val="accent5">
                    <a:lumMod val="75000"/>
                  </a:schemeClr>
                </a:solidFill>
              </a:rPr>
              <a:t> 4- الحشد </a:t>
            </a:r>
          </a:p>
        </p:txBody>
      </p:sp>
      <p:sp>
        <p:nvSpPr>
          <p:cNvPr id="7" name="مخطط انسيابي: معالجة متعاقبة 6"/>
          <p:cNvSpPr/>
          <p:nvPr/>
        </p:nvSpPr>
        <p:spPr>
          <a:xfrm>
            <a:off x="2627784" y="980728"/>
            <a:ext cx="5724128" cy="1123712"/>
          </a:xfrm>
          <a:prstGeom prst="flowChartAlternateProcess">
            <a:avLst/>
          </a:prstGeom>
          <a:ln w="19050">
            <a:solidFill>
              <a:schemeClr val="accent3">
                <a:lumMod val="40000"/>
                <a:lumOff val="60000"/>
              </a:schemeClr>
            </a:solidFill>
          </a:ln>
        </p:spPr>
        <p:txBody>
          <a:bodyPr wrap="square">
            <a:spAutoFit/>
          </a:bodyPr>
          <a:lstStyle/>
          <a:p>
            <a:pPr algn="r" rtl="1"/>
            <a:r>
              <a:rPr lang="ar-IQ" sz="2000" b="1" dirty="0"/>
              <a:t>يقصد بالحشد جمع القوة المناط بها معالجة الازمة في الزمان الذي يهيئ الوفرة الفنية للقوة والمكان المناسب لتأمين تنفيذ عملية مواجهة الازمة والقضاء عليها وعلى اسبابها وعناصرها.</a:t>
            </a:r>
            <a:endParaRPr lang="en-US" sz="2000" b="1" dirty="0"/>
          </a:p>
        </p:txBody>
      </p:sp>
      <p:sp>
        <p:nvSpPr>
          <p:cNvPr id="8" name="مستطيل 7"/>
          <p:cNvSpPr/>
          <p:nvPr/>
        </p:nvSpPr>
        <p:spPr>
          <a:xfrm>
            <a:off x="7120842" y="2420888"/>
            <a:ext cx="1257075" cy="461665"/>
          </a:xfrm>
          <a:prstGeom prst="rect">
            <a:avLst/>
          </a:prstGeom>
        </p:spPr>
        <p:txBody>
          <a:bodyPr wrap="none">
            <a:spAutoFit/>
          </a:bodyPr>
          <a:lstStyle/>
          <a:p>
            <a:r>
              <a:rPr lang="ar-IQ" sz="2400" b="1" u="sng" dirty="0">
                <a:solidFill>
                  <a:schemeClr val="accent5">
                    <a:lumMod val="75000"/>
                  </a:schemeClr>
                </a:solidFill>
              </a:rPr>
              <a:t>5- التعاون</a:t>
            </a:r>
          </a:p>
        </p:txBody>
      </p:sp>
      <p:sp>
        <p:nvSpPr>
          <p:cNvPr id="9" name="مخطط انسيابي: معالجة متعاقبة 8"/>
          <p:cNvSpPr/>
          <p:nvPr/>
        </p:nvSpPr>
        <p:spPr>
          <a:xfrm>
            <a:off x="2618296" y="2924944"/>
            <a:ext cx="5698120" cy="1464231"/>
          </a:xfrm>
          <a:prstGeom prst="flowChartAlternateProcess">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r" rtl="1"/>
            <a:r>
              <a:rPr lang="ar-IQ" sz="2000" b="1" dirty="0"/>
              <a:t>يعد التعاون من اهم المبادئ الخاصة بمعالجة الازمات حيث يساعد على اتساع  الرؤية وعلى شمولية التشخيص  وعلى تكامل المعالجة وخاصة اذا ما كان فريق العمل المختص بمعالجة الازمة متنوع الخبرات والقدرات بشكل كبير</a:t>
            </a:r>
          </a:p>
        </p:txBody>
      </p:sp>
      <p:sp>
        <p:nvSpPr>
          <p:cNvPr id="10" name="مستطيل 9"/>
          <p:cNvSpPr/>
          <p:nvPr/>
        </p:nvSpPr>
        <p:spPr>
          <a:xfrm>
            <a:off x="5292080" y="4705455"/>
            <a:ext cx="3150221" cy="461665"/>
          </a:xfrm>
          <a:prstGeom prst="rect">
            <a:avLst/>
          </a:prstGeom>
        </p:spPr>
        <p:txBody>
          <a:bodyPr wrap="none">
            <a:spAutoFit/>
          </a:bodyPr>
          <a:lstStyle/>
          <a:p>
            <a:r>
              <a:rPr lang="ar-IQ" sz="2400" b="1" u="sng" dirty="0">
                <a:solidFill>
                  <a:schemeClr val="accent5">
                    <a:lumMod val="75000"/>
                  </a:schemeClr>
                </a:solidFill>
              </a:rPr>
              <a:t>6- الاقتصاد في استخدام القوة</a:t>
            </a:r>
          </a:p>
        </p:txBody>
      </p:sp>
      <p:sp>
        <p:nvSpPr>
          <p:cNvPr id="11" name="مخطط انسيابي: معالجة متعاقبة 10"/>
          <p:cNvSpPr/>
          <p:nvPr/>
        </p:nvSpPr>
        <p:spPr>
          <a:xfrm>
            <a:off x="2618296" y="5221649"/>
            <a:ext cx="5698120" cy="783193"/>
          </a:xfrm>
          <a:prstGeom prst="flowChartAlternateProcess">
            <a:avLst/>
          </a:prstGeom>
          <a:ln w="19050">
            <a:solidFill>
              <a:srgbClr val="7030A0"/>
            </a:solidFill>
          </a:ln>
        </p:spPr>
        <p:txBody>
          <a:bodyPr wrap="square">
            <a:spAutoFit/>
          </a:bodyPr>
          <a:lstStyle/>
          <a:p>
            <a:pPr algn="r" rtl="1"/>
            <a:r>
              <a:rPr lang="ar-IQ" sz="2000" b="1" dirty="0"/>
              <a:t>الاقتصاد في استخدام القوة تحذير اكثر منه مبدأ, حيث ان استخدام كامل الازمة ضد الازمة او صانعيها يتعين ان يخضع لحساب دقيق </a:t>
            </a:r>
          </a:p>
        </p:txBody>
      </p:sp>
      <p:pic>
        <p:nvPicPr>
          <p:cNvPr id="14" name="صورة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151351">
            <a:off x="327023" y="4937590"/>
            <a:ext cx="2390777" cy="1351309"/>
          </a:xfrm>
          <a:prstGeom prst="rect">
            <a:avLst/>
          </a:prstGeom>
          <a:ln>
            <a:noFill/>
          </a:ln>
          <a:effectLst>
            <a:softEdge rad="112500"/>
          </a:effectLst>
        </p:spPr>
      </p:pic>
      <p:pic>
        <p:nvPicPr>
          <p:cNvPr id="16" name="صورة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269867">
            <a:off x="645590" y="757014"/>
            <a:ext cx="1838177" cy="1383956"/>
          </a:xfrm>
          <a:prstGeom prst="rect">
            <a:avLst/>
          </a:prstGeom>
          <a:ln>
            <a:noFill/>
          </a:ln>
          <a:effectLst>
            <a:softEdge rad="112500"/>
          </a:effectLst>
        </p:spPr>
      </p:pic>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1)">
                                      <p:cBhvr>
                                        <p:cTn id="10" dur="2000"/>
                                        <p:tgtEl>
                                          <p:spTgt spid="7"/>
                                        </p:tgtEl>
                                      </p:cBhvr>
                                    </p:animEffect>
                                  </p:childTnLst>
                                </p:cTn>
                              </p:par>
                              <p:par>
                                <p:cTn id="11" presetID="21" presetClass="entr" presetSubtype="1"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wheel(1)">
                                      <p:cBhvr>
                                        <p:cTn id="13" dur="2000"/>
                                        <p:tgtEl>
                                          <p:spTgt spid="16"/>
                                        </p:tgtEl>
                                      </p:cBhvr>
                                    </p:animEffect>
                                  </p:childTnLst>
                                </p:cTn>
                              </p:par>
                            </p:childTnLst>
                          </p:cTn>
                        </p:par>
                        <p:par>
                          <p:cTn id="14" fill="hold">
                            <p:stCondLst>
                              <p:cond delay="2000"/>
                            </p:stCondLst>
                            <p:childTnLst>
                              <p:par>
                                <p:cTn id="15" presetID="25" presetClass="entr" presetSubtype="0" fill="hold" grpId="0" nodeType="afterEffect">
                                  <p:stCondLst>
                                    <p:cond delay="50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20" dur="1000" fill="hold"/>
                                        <p:tgtEl>
                                          <p:spTgt spid="9"/>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9"/>
                                        </p:tgtEl>
                                      </p:cBhvr>
                                    </p:animEffect>
                                  </p:childTnLst>
                                </p:cTn>
                              </p:par>
                            </p:childTnLst>
                          </p:cTn>
                        </p:par>
                        <p:par>
                          <p:cTn id="25" fill="hold">
                            <p:stCondLst>
                              <p:cond delay="3500"/>
                            </p:stCondLst>
                            <p:childTnLst>
                              <p:par>
                                <p:cTn id="26" presetID="25" presetClass="entr" presetSubtype="0" fill="hold" grpId="0" nodeType="afterEffect">
                                  <p:stCondLst>
                                    <p:cond delay="50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29"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30"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31" dur="1000" fill="hold"/>
                                        <p:tgtEl>
                                          <p:spTgt spid="8"/>
                                        </p:tgtEl>
                                        <p:attrNameLst>
                                          <p:attrName>ppt_h</p:attrName>
                                        </p:attrNameLst>
                                      </p:cBhvr>
                                      <p:tavLst>
                                        <p:tav tm="0">
                                          <p:val>
                                            <p:strVal val="#ppt_h"/>
                                          </p:val>
                                        </p:tav>
                                        <p:tav tm="100000">
                                          <p:val>
                                            <p:strVal val="#ppt_h"/>
                                          </p:val>
                                        </p:tav>
                                      </p:tavLst>
                                    </p:anim>
                                    <p:anim calcmode="lin" valueType="num">
                                      <p:cBhvr>
                                        <p:cTn id="32"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33"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34"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35" dur="1000" decel="50000">
                                          <p:stCondLst>
                                            <p:cond delay="0"/>
                                          </p:stCondLst>
                                        </p:cTn>
                                        <p:tgtEl>
                                          <p:spTgt spid="8"/>
                                        </p:tgtEl>
                                      </p:cBhvr>
                                    </p:animEffect>
                                  </p:childTnLst>
                                </p:cTn>
                              </p:par>
                            </p:childTnLst>
                          </p:cTn>
                        </p:par>
                        <p:par>
                          <p:cTn id="36" fill="hold">
                            <p:stCondLst>
                              <p:cond delay="5000"/>
                            </p:stCondLst>
                            <p:childTnLst>
                              <p:par>
                                <p:cTn id="37" presetID="25" presetClass="entr" presetSubtype="0" fill="hold" nodeType="afterEffect">
                                  <p:stCondLst>
                                    <p:cond delay="500"/>
                                  </p:stCondLst>
                                  <p:childTnLst>
                                    <p:set>
                                      <p:cBhvr>
                                        <p:cTn id="38" dur="1" fill="hold">
                                          <p:stCondLst>
                                            <p:cond delay="0"/>
                                          </p:stCondLst>
                                        </p:cTn>
                                        <p:tgtEl>
                                          <p:spTgt spid="17"/>
                                        </p:tgtEl>
                                        <p:attrNameLst>
                                          <p:attrName>style.visibility</p:attrName>
                                        </p:attrNameLst>
                                      </p:cBhvr>
                                      <p:to>
                                        <p:strVal val="visible"/>
                                      </p:to>
                                    </p:set>
                                    <p:anim calcmode="lin" valueType="num">
                                      <p:cBhvr>
                                        <p:cTn id="39" dur="500" decel="50000" fill="hold">
                                          <p:stCondLst>
                                            <p:cond delay="0"/>
                                          </p:stCondLst>
                                        </p:cTn>
                                        <p:tgtEl>
                                          <p:spTgt spid="17"/>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17"/>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17"/>
                                        </p:tgtEl>
                                        <p:attrNameLst>
                                          <p:attrName>ppt_w</p:attrName>
                                        </p:attrNameLst>
                                      </p:cBhvr>
                                      <p:tavLst>
                                        <p:tav tm="0">
                                          <p:val>
                                            <p:strVal val="#ppt_w*.05"/>
                                          </p:val>
                                        </p:tav>
                                        <p:tav tm="100000">
                                          <p:val>
                                            <p:strVal val="#ppt_w"/>
                                          </p:val>
                                        </p:tav>
                                      </p:tavLst>
                                    </p:anim>
                                    <p:anim calcmode="lin" valueType="num">
                                      <p:cBhvr>
                                        <p:cTn id="42" dur="1000" fill="hold"/>
                                        <p:tgtEl>
                                          <p:spTgt spid="17"/>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17"/>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17"/>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17"/>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17"/>
                                        </p:tgtEl>
                                      </p:cBhvr>
                                    </p:animEffect>
                                  </p:childTnLst>
                                </p:cTn>
                              </p:par>
                            </p:childTnLst>
                          </p:cTn>
                        </p:par>
                        <p:par>
                          <p:cTn id="47" fill="hold">
                            <p:stCondLst>
                              <p:cond delay="6500"/>
                            </p:stCondLst>
                            <p:childTnLst>
                              <p:par>
                                <p:cTn id="48" presetID="35" presetClass="entr" presetSubtype="0" fill="hold" grpId="0" nodeType="afterEffect">
                                  <p:stCondLst>
                                    <p:cond delay="100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2000"/>
                                        <p:tgtEl>
                                          <p:spTgt spid="10"/>
                                        </p:tgtEl>
                                      </p:cBhvr>
                                    </p:animEffect>
                                    <p:anim calcmode="lin" valueType="num">
                                      <p:cBhvr>
                                        <p:cTn id="51" dur="2000" fill="hold"/>
                                        <p:tgtEl>
                                          <p:spTgt spid="10"/>
                                        </p:tgtEl>
                                        <p:attrNameLst>
                                          <p:attrName>style.rotation</p:attrName>
                                        </p:attrNameLst>
                                      </p:cBhvr>
                                      <p:tavLst>
                                        <p:tav tm="0">
                                          <p:val>
                                            <p:fltVal val="720"/>
                                          </p:val>
                                        </p:tav>
                                        <p:tav tm="100000">
                                          <p:val>
                                            <p:fltVal val="0"/>
                                          </p:val>
                                        </p:tav>
                                      </p:tavLst>
                                    </p:anim>
                                    <p:anim calcmode="lin" valueType="num">
                                      <p:cBhvr>
                                        <p:cTn id="52" dur="2000" fill="hold"/>
                                        <p:tgtEl>
                                          <p:spTgt spid="10"/>
                                        </p:tgtEl>
                                        <p:attrNameLst>
                                          <p:attrName>ppt_h</p:attrName>
                                        </p:attrNameLst>
                                      </p:cBhvr>
                                      <p:tavLst>
                                        <p:tav tm="0">
                                          <p:val>
                                            <p:fltVal val="0"/>
                                          </p:val>
                                        </p:tav>
                                        <p:tav tm="100000">
                                          <p:val>
                                            <p:strVal val="#ppt_h"/>
                                          </p:val>
                                        </p:tav>
                                      </p:tavLst>
                                    </p:anim>
                                    <p:anim calcmode="lin" valueType="num">
                                      <p:cBhvr>
                                        <p:cTn id="53" dur="2000" fill="hold"/>
                                        <p:tgtEl>
                                          <p:spTgt spid="10"/>
                                        </p:tgtEl>
                                        <p:attrNameLst>
                                          <p:attrName>ppt_w</p:attrName>
                                        </p:attrNameLst>
                                      </p:cBhvr>
                                      <p:tavLst>
                                        <p:tav tm="0">
                                          <p:val>
                                            <p:fltVal val="0"/>
                                          </p:val>
                                        </p:tav>
                                        <p:tav tm="100000">
                                          <p:val>
                                            <p:strVal val="#ppt_w"/>
                                          </p:val>
                                        </p:tav>
                                      </p:tavLst>
                                    </p:anim>
                                  </p:childTnLst>
                                </p:cTn>
                              </p:par>
                            </p:childTnLst>
                          </p:cTn>
                        </p:par>
                        <p:par>
                          <p:cTn id="54" fill="hold">
                            <p:stCondLst>
                              <p:cond delay="9500"/>
                            </p:stCondLst>
                            <p:childTnLst>
                              <p:par>
                                <p:cTn id="55" presetID="35" presetClass="entr" presetSubtype="0" fill="hold" grpId="0" nodeType="afterEffect">
                                  <p:stCondLst>
                                    <p:cond delay="100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2000"/>
                                        <p:tgtEl>
                                          <p:spTgt spid="11"/>
                                        </p:tgtEl>
                                      </p:cBhvr>
                                    </p:animEffect>
                                    <p:anim calcmode="lin" valueType="num">
                                      <p:cBhvr>
                                        <p:cTn id="58" dur="2000" fill="hold"/>
                                        <p:tgtEl>
                                          <p:spTgt spid="11"/>
                                        </p:tgtEl>
                                        <p:attrNameLst>
                                          <p:attrName>style.rotation</p:attrName>
                                        </p:attrNameLst>
                                      </p:cBhvr>
                                      <p:tavLst>
                                        <p:tav tm="0">
                                          <p:val>
                                            <p:fltVal val="720"/>
                                          </p:val>
                                        </p:tav>
                                        <p:tav tm="100000">
                                          <p:val>
                                            <p:fltVal val="0"/>
                                          </p:val>
                                        </p:tav>
                                      </p:tavLst>
                                    </p:anim>
                                    <p:anim calcmode="lin" valueType="num">
                                      <p:cBhvr>
                                        <p:cTn id="59" dur="2000" fill="hold"/>
                                        <p:tgtEl>
                                          <p:spTgt spid="11"/>
                                        </p:tgtEl>
                                        <p:attrNameLst>
                                          <p:attrName>ppt_h</p:attrName>
                                        </p:attrNameLst>
                                      </p:cBhvr>
                                      <p:tavLst>
                                        <p:tav tm="0">
                                          <p:val>
                                            <p:fltVal val="0"/>
                                          </p:val>
                                        </p:tav>
                                        <p:tav tm="100000">
                                          <p:val>
                                            <p:strVal val="#ppt_h"/>
                                          </p:val>
                                        </p:tav>
                                      </p:tavLst>
                                    </p:anim>
                                    <p:anim calcmode="lin" valueType="num">
                                      <p:cBhvr>
                                        <p:cTn id="60" dur="2000" fill="hold"/>
                                        <p:tgtEl>
                                          <p:spTgt spid="11"/>
                                        </p:tgtEl>
                                        <p:attrNameLst>
                                          <p:attrName>ppt_w</p:attrName>
                                        </p:attrNameLst>
                                      </p:cBhvr>
                                      <p:tavLst>
                                        <p:tav tm="0">
                                          <p:val>
                                            <p:fltVal val="0"/>
                                          </p:val>
                                        </p:tav>
                                        <p:tav tm="100000">
                                          <p:val>
                                            <p:strVal val="#ppt_w"/>
                                          </p:val>
                                        </p:tav>
                                      </p:tavLst>
                                    </p:anim>
                                  </p:childTnLst>
                                </p:cTn>
                              </p:par>
                            </p:childTnLst>
                          </p:cTn>
                        </p:par>
                        <p:par>
                          <p:cTn id="61" fill="hold">
                            <p:stCondLst>
                              <p:cond delay="12500"/>
                            </p:stCondLst>
                            <p:childTnLst>
                              <p:par>
                                <p:cTn id="62" presetID="35" presetClass="entr" presetSubtype="0" fill="hold" nodeType="afterEffect">
                                  <p:stCondLst>
                                    <p:cond delay="1000"/>
                                  </p:stCondLst>
                                  <p:childTnLst>
                                    <p:set>
                                      <p:cBhvr>
                                        <p:cTn id="63" dur="1" fill="hold">
                                          <p:stCondLst>
                                            <p:cond delay="0"/>
                                          </p:stCondLst>
                                        </p:cTn>
                                        <p:tgtEl>
                                          <p:spTgt spid="14"/>
                                        </p:tgtEl>
                                        <p:attrNameLst>
                                          <p:attrName>style.visibility</p:attrName>
                                        </p:attrNameLst>
                                      </p:cBhvr>
                                      <p:to>
                                        <p:strVal val="visible"/>
                                      </p:to>
                                    </p:set>
                                    <p:animEffect transition="in" filter="fade">
                                      <p:cBhvr>
                                        <p:cTn id="64" dur="2000"/>
                                        <p:tgtEl>
                                          <p:spTgt spid="14"/>
                                        </p:tgtEl>
                                      </p:cBhvr>
                                    </p:animEffect>
                                    <p:anim calcmode="lin" valueType="num">
                                      <p:cBhvr>
                                        <p:cTn id="65" dur="2000" fill="hold"/>
                                        <p:tgtEl>
                                          <p:spTgt spid="14"/>
                                        </p:tgtEl>
                                        <p:attrNameLst>
                                          <p:attrName>style.rotation</p:attrName>
                                        </p:attrNameLst>
                                      </p:cBhvr>
                                      <p:tavLst>
                                        <p:tav tm="0">
                                          <p:val>
                                            <p:fltVal val="720"/>
                                          </p:val>
                                        </p:tav>
                                        <p:tav tm="100000">
                                          <p:val>
                                            <p:fltVal val="0"/>
                                          </p:val>
                                        </p:tav>
                                      </p:tavLst>
                                    </p:anim>
                                    <p:anim calcmode="lin" valueType="num">
                                      <p:cBhvr>
                                        <p:cTn id="66" dur="2000" fill="hold"/>
                                        <p:tgtEl>
                                          <p:spTgt spid="14"/>
                                        </p:tgtEl>
                                        <p:attrNameLst>
                                          <p:attrName>ppt_h</p:attrName>
                                        </p:attrNameLst>
                                      </p:cBhvr>
                                      <p:tavLst>
                                        <p:tav tm="0">
                                          <p:val>
                                            <p:fltVal val="0"/>
                                          </p:val>
                                        </p:tav>
                                        <p:tav tm="100000">
                                          <p:val>
                                            <p:strVal val="#ppt_h"/>
                                          </p:val>
                                        </p:tav>
                                      </p:tavLst>
                                    </p:anim>
                                    <p:anim calcmode="lin" valueType="num">
                                      <p:cBhvr>
                                        <p:cTn id="67" dur="2000" fill="hold"/>
                                        <p:tgtEl>
                                          <p:spTgt spid="1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animBg="1"/>
      <p:bldP spid="10" grpId="0"/>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4826129" y="375047"/>
            <a:ext cx="3780202" cy="461665"/>
          </a:xfrm>
          <a:prstGeom prst="rect">
            <a:avLst/>
          </a:prstGeom>
        </p:spPr>
        <p:txBody>
          <a:bodyPr wrap="none">
            <a:spAutoFit/>
          </a:bodyPr>
          <a:lstStyle/>
          <a:p>
            <a:r>
              <a:rPr lang="ar-IQ" sz="2400" b="1" u="sng" dirty="0">
                <a:solidFill>
                  <a:schemeClr val="accent5">
                    <a:lumMod val="75000"/>
                  </a:schemeClr>
                </a:solidFill>
              </a:rPr>
              <a:t>7- التفوق في السيطرة على الاحداث</a:t>
            </a:r>
          </a:p>
        </p:txBody>
      </p:sp>
      <p:sp>
        <p:nvSpPr>
          <p:cNvPr id="7" name="مستطيل 6"/>
          <p:cNvSpPr/>
          <p:nvPr/>
        </p:nvSpPr>
        <p:spPr>
          <a:xfrm>
            <a:off x="2195736" y="980728"/>
            <a:ext cx="6372200" cy="1015663"/>
          </a:xfrm>
          <a:prstGeom prst="rect">
            <a:avLst/>
          </a:prstGeom>
          <a:ln w="19050">
            <a:solidFill>
              <a:srgbClr val="00B050"/>
            </a:solidFill>
          </a:ln>
        </p:spPr>
        <p:txBody>
          <a:bodyPr wrap="square">
            <a:spAutoFit/>
          </a:bodyPr>
          <a:lstStyle/>
          <a:p>
            <a:pPr marL="342900" indent="-342900" algn="r" rtl="1">
              <a:buFont typeface="Arial" pitchFamily="34" charset="0"/>
              <a:buChar char="•"/>
            </a:pPr>
            <a:r>
              <a:rPr lang="ar-IQ" sz="2000" b="1" dirty="0"/>
              <a:t>المعرفة التفصيلية بتطورات الازمة.</a:t>
            </a:r>
            <a:endParaRPr lang="en-US" sz="2000" b="1" dirty="0"/>
          </a:p>
          <a:p>
            <a:pPr marL="342900" indent="-342900" algn="r" rtl="1">
              <a:buFont typeface="Arial" pitchFamily="34" charset="0"/>
              <a:buChar char="•"/>
            </a:pPr>
            <a:r>
              <a:rPr lang="ar-IQ" sz="2000" b="1" dirty="0"/>
              <a:t>الاختراق الامني للقوى الموجهة والصانعة للازمة وهو ما يطلق عليها الاختراق الثلاثي الابعاد للازمة</a:t>
            </a:r>
          </a:p>
        </p:txBody>
      </p:sp>
      <p:sp>
        <p:nvSpPr>
          <p:cNvPr id="8" name="مستطيل 7"/>
          <p:cNvSpPr/>
          <p:nvPr/>
        </p:nvSpPr>
        <p:spPr>
          <a:xfrm>
            <a:off x="899592" y="2345104"/>
            <a:ext cx="7664278" cy="830997"/>
          </a:xfrm>
          <a:prstGeom prst="rect">
            <a:avLst/>
          </a:prstGeom>
        </p:spPr>
        <p:txBody>
          <a:bodyPr wrap="none">
            <a:spAutoFit/>
          </a:bodyPr>
          <a:lstStyle/>
          <a:p>
            <a:r>
              <a:rPr lang="ar-IQ" sz="2400" b="1" u="sng" dirty="0">
                <a:solidFill>
                  <a:schemeClr val="accent5">
                    <a:lumMod val="75000"/>
                  </a:schemeClr>
                </a:solidFill>
              </a:rPr>
              <a:t>8- الامن والتأمين والممتلكات والمعلومات: </a:t>
            </a:r>
            <a:r>
              <a:rPr lang="ar-IQ" sz="2000" b="1" dirty="0" smtClean="0"/>
              <a:t>وتشمل عملية التامين جانبين اساسين:</a:t>
            </a:r>
            <a:endParaRPr lang="en-US" sz="2400" b="1" dirty="0" smtClean="0"/>
          </a:p>
          <a:p>
            <a:endParaRPr lang="ar-IQ" sz="2400" b="1" u="sng" dirty="0">
              <a:solidFill>
                <a:schemeClr val="accent5">
                  <a:lumMod val="75000"/>
                </a:schemeClr>
              </a:solidFill>
            </a:endParaRPr>
          </a:p>
        </p:txBody>
      </p:sp>
      <p:sp>
        <p:nvSpPr>
          <p:cNvPr id="9" name="مستطيل 8"/>
          <p:cNvSpPr/>
          <p:nvPr/>
        </p:nvSpPr>
        <p:spPr>
          <a:xfrm>
            <a:off x="2339752" y="2903739"/>
            <a:ext cx="6164378" cy="3108543"/>
          </a:xfrm>
          <a:prstGeom prst="rect">
            <a:avLst/>
          </a:prstGeom>
          <a:ln w="19050">
            <a:solidFill>
              <a:srgbClr val="00B050"/>
            </a:solidFill>
          </a:ln>
        </p:spPr>
        <p:txBody>
          <a:bodyPr wrap="square">
            <a:spAutoFit/>
          </a:bodyPr>
          <a:lstStyle/>
          <a:p>
            <a:pPr algn="justLow" rtl="1"/>
            <a:r>
              <a:rPr lang="ar-IQ" sz="2200" b="1" dirty="0" smtClean="0">
                <a:solidFill>
                  <a:srgbClr val="FF0000"/>
                </a:solidFill>
              </a:rPr>
              <a:t>-التأمين </a:t>
            </a:r>
            <a:r>
              <a:rPr lang="ar-IQ" sz="2200" b="1" dirty="0">
                <a:solidFill>
                  <a:srgbClr val="FF0000"/>
                </a:solidFill>
              </a:rPr>
              <a:t>الطبيعي الممتد من قبل وقوع الازمة: </a:t>
            </a:r>
            <a:r>
              <a:rPr lang="ar-IQ" sz="2200" b="1" dirty="0" smtClean="0">
                <a:solidFill>
                  <a:srgbClr val="FF0000"/>
                </a:solidFill>
              </a:rPr>
              <a:t>هو </a:t>
            </a:r>
            <a:r>
              <a:rPr lang="ar-IQ" sz="2200" b="1" dirty="0">
                <a:solidFill>
                  <a:srgbClr val="FF0000"/>
                </a:solidFill>
              </a:rPr>
              <a:t>الذي يقوم به الكيان الاداري سواء اكان منظمة او دولة او مجتمع </a:t>
            </a:r>
            <a:r>
              <a:rPr lang="ar-IQ" sz="2200" b="1" dirty="0" smtClean="0">
                <a:solidFill>
                  <a:srgbClr val="FF0000"/>
                </a:solidFill>
              </a:rPr>
              <a:t>ويتركز </a:t>
            </a:r>
            <a:r>
              <a:rPr lang="ar-IQ" sz="2200" b="1" dirty="0">
                <a:solidFill>
                  <a:srgbClr val="FF0000"/>
                </a:solidFill>
              </a:rPr>
              <a:t>في حماية الارواح والممتلكات والمعلومات </a:t>
            </a:r>
            <a:r>
              <a:rPr lang="ar-IQ" sz="2200" b="1" dirty="0" smtClean="0">
                <a:solidFill>
                  <a:srgbClr val="FF0000"/>
                </a:solidFill>
              </a:rPr>
              <a:t>ضد اي خطر.</a:t>
            </a:r>
          </a:p>
          <a:p>
            <a:pPr algn="justLow" rtl="1"/>
            <a:endParaRPr lang="en-US" sz="2200" b="1" dirty="0">
              <a:solidFill>
                <a:srgbClr val="FF0000"/>
              </a:solidFill>
            </a:endParaRPr>
          </a:p>
          <a:p>
            <a:pPr algn="justLow" rtl="1"/>
            <a:r>
              <a:rPr lang="ar-IQ" sz="2200" b="1" dirty="0" smtClean="0">
                <a:solidFill>
                  <a:schemeClr val="accent4">
                    <a:lumMod val="60000"/>
                    <a:lumOff val="40000"/>
                  </a:schemeClr>
                </a:solidFill>
              </a:rPr>
              <a:t>-التأمين </a:t>
            </a:r>
            <a:r>
              <a:rPr lang="ar-IQ" sz="2200" b="1" dirty="0">
                <a:solidFill>
                  <a:schemeClr val="accent4">
                    <a:lumMod val="60000"/>
                    <a:lumOff val="40000"/>
                  </a:schemeClr>
                </a:solidFill>
              </a:rPr>
              <a:t>التعبوي او الحيوي الاضافي عند وقوع الازمة : وهذا </a:t>
            </a:r>
            <a:r>
              <a:rPr lang="ar-IQ" sz="2200" b="1" dirty="0" smtClean="0">
                <a:solidFill>
                  <a:schemeClr val="accent4">
                    <a:lumMod val="60000"/>
                    <a:lumOff val="40000"/>
                  </a:schemeClr>
                </a:solidFill>
              </a:rPr>
              <a:t>يتم </a:t>
            </a:r>
            <a:r>
              <a:rPr lang="ar-IQ" sz="2200" b="1" dirty="0">
                <a:solidFill>
                  <a:schemeClr val="accent4">
                    <a:lumMod val="60000"/>
                    <a:lumOff val="40000"/>
                  </a:schemeClr>
                </a:solidFill>
              </a:rPr>
              <a:t>فقط عند وقوع </a:t>
            </a:r>
            <a:r>
              <a:rPr lang="ar-IQ" sz="2200" b="1" dirty="0" smtClean="0">
                <a:solidFill>
                  <a:schemeClr val="accent4">
                    <a:lumMod val="60000"/>
                    <a:lumOff val="40000"/>
                  </a:schemeClr>
                </a:solidFill>
              </a:rPr>
              <a:t>الازمات </a:t>
            </a:r>
            <a:r>
              <a:rPr lang="ar-IQ" sz="2200" b="1" dirty="0" err="1" smtClean="0">
                <a:solidFill>
                  <a:schemeClr val="accent4">
                    <a:lumMod val="60000"/>
                    <a:lumOff val="40000"/>
                  </a:schemeClr>
                </a:solidFill>
              </a:rPr>
              <a:t>المعقده</a:t>
            </a:r>
            <a:r>
              <a:rPr lang="ar-IQ" sz="2200" b="1" dirty="0" smtClean="0">
                <a:solidFill>
                  <a:schemeClr val="accent4">
                    <a:lumMod val="60000"/>
                    <a:lumOff val="40000"/>
                  </a:schemeClr>
                </a:solidFill>
              </a:rPr>
              <a:t> </a:t>
            </a:r>
            <a:r>
              <a:rPr lang="ar-IQ" sz="2200" b="1" dirty="0">
                <a:solidFill>
                  <a:schemeClr val="accent4">
                    <a:lumMod val="60000"/>
                    <a:lumOff val="40000"/>
                  </a:schemeClr>
                </a:solidFill>
              </a:rPr>
              <a:t>ويستخدم في الاوقات الغير عادية ويقوم على تكوين احتياطي فعال يتم حجزه وتأهيله </a:t>
            </a:r>
            <a:r>
              <a:rPr lang="ar-IQ" sz="2200" b="1" dirty="0" smtClean="0">
                <a:solidFill>
                  <a:schemeClr val="accent4">
                    <a:lumMod val="60000"/>
                    <a:lumOff val="40000"/>
                  </a:schemeClr>
                </a:solidFill>
              </a:rPr>
              <a:t>بالشكل </a:t>
            </a:r>
            <a:r>
              <a:rPr lang="ar-IQ" sz="2200" b="1" dirty="0">
                <a:solidFill>
                  <a:schemeClr val="accent4">
                    <a:lumMod val="60000"/>
                    <a:lumOff val="40000"/>
                  </a:schemeClr>
                </a:solidFill>
              </a:rPr>
              <a:t>الذي يمكن تحريكه بسرعة </a:t>
            </a:r>
            <a:r>
              <a:rPr lang="ar-IQ" sz="2200" b="1" dirty="0" smtClean="0">
                <a:solidFill>
                  <a:schemeClr val="accent4">
                    <a:lumMod val="60000"/>
                    <a:lumOff val="40000"/>
                  </a:schemeClr>
                </a:solidFill>
              </a:rPr>
              <a:t>للتصدي للازمة.</a:t>
            </a:r>
            <a:endParaRPr lang="en-US" sz="2200" b="1" dirty="0">
              <a:solidFill>
                <a:schemeClr val="accent4">
                  <a:lumMod val="60000"/>
                  <a:lumOff val="40000"/>
                </a:schemeClr>
              </a:solidFill>
            </a:endParaRPr>
          </a:p>
          <a:p>
            <a:pPr algn="r" rtl="1"/>
            <a:r>
              <a:rPr lang="ar-IQ" sz="2000" b="1" dirty="0"/>
              <a:t> </a:t>
            </a:r>
            <a:endParaRPr lang="en-US" sz="2000" b="1" dirty="0"/>
          </a:p>
        </p:txBody>
      </p:sp>
      <p:pic>
        <p:nvPicPr>
          <p:cNvPr id="10" name="صورة 9"/>
          <p:cNvPicPr>
            <a:picLocks noChangeAspect="1"/>
          </p:cNvPicPr>
          <p:nvPr/>
        </p:nvPicPr>
        <p:blipFill rotWithShape="1">
          <a:blip r:embed="rId2">
            <a:extLst>
              <a:ext uri="{28A0092B-C50C-407E-A947-70E740481C1C}">
                <a14:useLocalDpi xmlns:a14="http://schemas.microsoft.com/office/drawing/2010/main" val="0"/>
              </a:ext>
            </a:extLst>
          </a:blip>
          <a:srcRect l="15838" r="14973"/>
          <a:stretch/>
        </p:blipFill>
        <p:spPr>
          <a:xfrm rot="20748688">
            <a:off x="323528" y="836712"/>
            <a:ext cx="1760583" cy="1424972"/>
          </a:xfrm>
          <a:prstGeom prst="rect">
            <a:avLst/>
          </a:prstGeom>
          <a:ln>
            <a:noFill/>
          </a:ln>
          <a:effectLst>
            <a:softEdge rad="112500"/>
          </a:effectLst>
        </p:spPr>
      </p:pic>
      <p:pic>
        <p:nvPicPr>
          <p:cNvPr id="11" name="صورة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833820">
            <a:off x="535432" y="3645024"/>
            <a:ext cx="1645496" cy="1584176"/>
          </a:xfrm>
          <a:prstGeom prst="rect">
            <a:avLst/>
          </a:prstGeom>
          <a:ln>
            <a:noFill/>
          </a:ln>
          <a:effectLst>
            <a:softEdge rad="112500"/>
          </a:effectLst>
        </p:spPr>
      </p:pic>
    </p:spTree>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0" dur="1000" fill="hold"/>
                                        <p:tgtEl>
                                          <p:spTgt spid="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20" dur="1000" fill="hold"/>
                                        <p:tgtEl>
                                          <p:spTgt spid="7"/>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7"/>
                                        </p:tgtEl>
                                      </p:cBhvr>
                                    </p:animEffect>
                                  </p:childTnLst>
                                </p:cTn>
                              </p:par>
                            </p:childTnLst>
                          </p:cTn>
                        </p:par>
                        <p:par>
                          <p:cTn id="25" fill="hold">
                            <p:stCondLst>
                              <p:cond delay="1000"/>
                            </p:stCondLst>
                            <p:childTnLst>
                              <p:par>
                                <p:cTn id="26" presetID="31" presetClass="entr" presetSubtype="0" fill="hold" grpId="0" nodeType="afterEffect">
                                  <p:stCondLst>
                                    <p:cond delay="500"/>
                                  </p:stCondLst>
                                  <p:childTnLst>
                                    <p:set>
                                      <p:cBhvr>
                                        <p:cTn id="27" dur="1" fill="hold">
                                          <p:stCondLst>
                                            <p:cond delay="0"/>
                                          </p:stCondLst>
                                        </p:cTn>
                                        <p:tgtEl>
                                          <p:spTgt spid="8"/>
                                        </p:tgtEl>
                                        <p:attrNameLst>
                                          <p:attrName>style.visibility</p:attrName>
                                        </p:attrNameLst>
                                      </p:cBhvr>
                                      <p:to>
                                        <p:strVal val="visible"/>
                                      </p:to>
                                    </p:set>
                                    <p:anim calcmode="lin" valueType="num">
                                      <p:cBhvr>
                                        <p:cTn id="28" dur="1000" fill="hold"/>
                                        <p:tgtEl>
                                          <p:spTgt spid="8"/>
                                        </p:tgtEl>
                                        <p:attrNameLst>
                                          <p:attrName>ppt_w</p:attrName>
                                        </p:attrNameLst>
                                      </p:cBhvr>
                                      <p:tavLst>
                                        <p:tav tm="0">
                                          <p:val>
                                            <p:fltVal val="0"/>
                                          </p:val>
                                        </p:tav>
                                        <p:tav tm="100000">
                                          <p:val>
                                            <p:strVal val="#ppt_w"/>
                                          </p:val>
                                        </p:tav>
                                      </p:tavLst>
                                    </p:anim>
                                    <p:anim calcmode="lin" valueType="num">
                                      <p:cBhvr>
                                        <p:cTn id="29" dur="1000" fill="hold"/>
                                        <p:tgtEl>
                                          <p:spTgt spid="8"/>
                                        </p:tgtEl>
                                        <p:attrNameLst>
                                          <p:attrName>ppt_h</p:attrName>
                                        </p:attrNameLst>
                                      </p:cBhvr>
                                      <p:tavLst>
                                        <p:tav tm="0">
                                          <p:val>
                                            <p:fltVal val="0"/>
                                          </p:val>
                                        </p:tav>
                                        <p:tav tm="100000">
                                          <p:val>
                                            <p:strVal val="#ppt_h"/>
                                          </p:val>
                                        </p:tav>
                                      </p:tavLst>
                                    </p:anim>
                                    <p:anim calcmode="lin" valueType="num">
                                      <p:cBhvr>
                                        <p:cTn id="30" dur="1000" fill="hold"/>
                                        <p:tgtEl>
                                          <p:spTgt spid="8"/>
                                        </p:tgtEl>
                                        <p:attrNameLst>
                                          <p:attrName>style.rotation</p:attrName>
                                        </p:attrNameLst>
                                      </p:cBhvr>
                                      <p:tavLst>
                                        <p:tav tm="0">
                                          <p:val>
                                            <p:fltVal val="90"/>
                                          </p:val>
                                        </p:tav>
                                        <p:tav tm="100000">
                                          <p:val>
                                            <p:fltVal val="0"/>
                                          </p:val>
                                        </p:tav>
                                      </p:tavLst>
                                    </p:anim>
                                    <p:animEffect transition="in" filter="fade">
                                      <p:cBhvr>
                                        <p:cTn id="31" dur="1000"/>
                                        <p:tgtEl>
                                          <p:spTgt spid="8"/>
                                        </p:tgtEl>
                                      </p:cBhvr>
                                    </p:animEffect>
                                  </p:childTnLst>
                                </p:cTn>
                              </p:par>
                            </p:childTnLst>
                          </p:cTn>
                        </p:par>
                        <p:par>
                          <p:cTn id="32" fill="hold">
                            <p:stCondLst>
                              <p:cond delay="2500"/>
                            </p:stCondLst>
                            <p:childTnLst>
                              <p:par>
                                <p:cTn id="33" presetID="31" presetClass="entr" presetSubtype="0" fill="hold" grpId="0" nodeType="afterEffect">
                                  <p:stCondLst>
                                    <p:cond delay="500"/>
                                  </p:stCondLst>
                                  <p:childTnLst>
                                    <p:set>
                                      <p:cBhvr>
                                        <p:cTn id="34" dur="1" fill="hold">
                                          <p:stCondLst>
                                            <p:cond delay="0"/>
                                          </p:stCondLst>
                                        </p:cTn>
                                        <p:tgtEl>
                                          <p:spTgt spid="9"/>
                                        </p:tgtEl>
                                        <p:attrNameLst>
                                          <p:attrName>style.visibility</p:attrName>
                                        </p:attrNameLst>
                                      </p:cBhvr>
                                      <p:to>
                                        <p:strVal val="visible"/>
                                      </p:to>
                                    </p:set>
                                    <p:anim calcmode="lin" valueType="num">
                                      <p:cBhvr>
                                        <p:cTn id="35" dur="1000" fill="hold"/>
                                        <p:tgtEl>
                                          <p:spTgt spid="9"/>
                                        </p:tgtEl>
                                        <p:attrNameLst>
                                          <p:attrName>ppt_w</p:attrName>
                                        </p:attrNameLst>
                                      </p:cBhvr>
                                      <p:tavLst>
                                        <p:tav tm="0">
                                          <p:val>
                                            <p:fltVal val="0"/>
                                          </p:val>
                                        </p:tav>
                                        <p:tav tm="100000">
                                          <p:val>
                                            <p:strVal val="#ppt_w"/>
                                          </p:val>
                                        </p:tav>
                                      </p:tavLst>
                                    </p:anim>
                                    <p:anim calcmode="lin" valueType="num">
                                      <p:cBhvr>
                                        <p:cTn id="36" dur="1000" fill="hold"/>
                                        <p:tgtEl>
                                          <p:spTgt spid="9"/>
                                        </p:tgtEl>
                                        <p:attrNameLst>
                                          <p:attrName>ppt_h</p:attrName>
                                        </p:attrNameLst>
                                      </p:cBhvr>
                                      <p:tavLst>
                                        <p:tav tm="0">
                                          <p:val>
                                            <p:fltVal val="0"/>
                                          </p:val>
                                        </p:tav>
                                        <p:tav tm="100000">
                                          <p:val>
                                            <p:strVal val="#ppt_h"/>
                                          </p:val>
                                        </p:tav>
                                      </p:tavLst>
                                    </p:anim>
                                    <p:anim calcmode="lin" valueType="num">
                                      <p:cBhvr>
                                        <p:cTn id="37" dur="1000" fill="hold"/>
                                        <p:tgtEl>
                                          <p:spTgt spid="9"/>
                                        </p:tgtEl>
                                        <p:attrNameLst>
                                          <p:attrName>style.rotation</p:attrName>
                                        </p:attrNameLst>
                                      </p:cBhvr>
                                      <p:tavLst>
                                        <p:tav tm="0">
                                          <p:val>
                                            <p:fltVal val="90"/>
                                          </p:val>
                                        </p:tav>
                                        <p:tav tm="100000">
                                          <p:val>
                                            <p:fltVal val="0"/>
                                          </p:val>
                                        </p:tav>
                                      </p:tavLst>
                                    </p:anim>
                                    <p:animEffect transition="in" filter="fade">
                                      <p:cBhvr>
                                        <p:cTn id="38" dur="1000"/>
                                        <p:tgtEl>
                                          <p:spTgt spid="9"/>
                                        </p:tgtEl>
                                      </p:cBhvr>
                                    </p:animEffect>
                                  </p:childTnLst>
                                </p:cTn>
                              </p:par>
                            </p:childTnLst>
                          </p:cTn>
                        </p:par>
                        <p:par>
                          <p:cTn id="39" fill="hold">
                            <p:stCondLst>
                              <p:cond delay="4000"/>
                            </p:stCondLst>
                            <p:childTnLst>
                              <p:par>
                                <p:cTn id="40" presetID="31" presetClass="entr" presetSubtype="0" fill="hold" nodeType="afterEffect">
                                  <p:stCondLst>
                                    <p:cond delay="500"/>
                                  </p:stCondLst>
                                  <p:childTnLst>
                                    <p:set>
                                      <p:cBhvr>
                                        <p:cTn id="41" dur="1" fill="hold">
                                          <p:stCondLst>
                                            <p:cond delay="0"/>
                                          </p:stCondLst>
                                        </p:cTn>
                                        <p:tgtEl>
                                          <p:spTgt spid="11"/>
                                        </p:tgtEl>
                                        <p:attrNameLst>
                                          <p:attrName>style.visibility</p:attrName>
                                        </p:attrNameLst>
                                      </p:cBhvr>
                                      <p:to>
                                        <p:strVal val="visible"/>
                                      </p:to>
                                    </p:set>
                                    <p:anim calcmode="lin" valueType="num">
                                      <p:cBhvr>
                                        <p:cTn id="42" dur="1000" fill="hold"/>
                                        <p:tgtEl>
                                          <p:spTgt spid="11"/>
                                        </p:tgtEl>
                                        <p:attrNameLst>
                                          <p:attrName>ppt_w</p:attrName>
                                        </p:attrNameLst>
                                      </p:cBhvr>
                                      <p:tavLst>
                                        <p:tav tm="0">
                                          <p:val>
                                            <p:fltVal val="0"/>
                                          </p:val>
                                        </p:tav>
                                        <p:tav tm="100000">
                                          <p:val>
                                            <p:strVal val="#ppt_w"/>
                                          </p:val>
                                        </p:tav>
                                      </p:tavLst>
                                    </p:anim>
                                    <p:anim calcmode="lin" valueType="num">
                                      <p:cBhvr>
                                        <p:cTn id="43" dur="1000" fill="hold"/>
                                        <p:tgtEl>
                                          <p:spTgt spid="11"/>
                                        </p:tgtEl>
                                        <p:attrNameLst>
                                          <p:attrName>ppt_h</p:attrName>
                                        </p:attrNameLst>
                                      </p:cBhvr>
                                      <p:tavLst>
                                        <p:tav tm="0">
                                          <p:val>
                                            <p:fltVal val="0"/>
                                          </p:val>
                                        </p:tav>
                                        <p:tav tm="100000">
                                          <p:val>
                                            <p:strVal val="#ppt_h"/>
                                          </p:val>
                                        </p:tav>
                                      </p:tavLst>
                                    </p:anim>
                                    <p:anim calcmode="lin" valueType="num">
                                      <p:cBhvr>
                                        <p:cTn id="44" dur="1000" fill="hold"/>
                                        <p:tgtEl>
                                          <p:spTgt spid="11"/>
                                        </p:tgtEl>
                                        <p:attrNameLst>
                                          <p:attrName>style.rotation</p:attrName>
                                        </p:attrNameLst>
                                      </p:cBhvr>
                                      <p:tavLst>
                                        <p:tav tm="0">
                                          <p:val>
                                            <p:fltVal val="90"/>
                                          </p:val>
                                        </p:tav>
                                        <p:tav tm="100000">
                                          <p:val>
                                            <p:fltVal val="0"/>
                                          </p:val>
                                        </p:tav>
                                      </p:tavLst>
                                    </p:anim>
                                    <p:animEffect transition="in" filter="fade">
                                      <p:cBhvr>
                                        <p:cTn id="45" dur="1000"/>
                                        <p:tgtEl>
                                          <p:spTgt spid="11"/>
                                        </p:tgtEl>
                                      </p:cBhvr>
                                    </p:animEffect>
                                  </p:childTnLst>
                                </p:cTn>
                              </p:par>
                              <p:par>
                                <p:cTn id="46" presetID="25" presetClass="entr" presetSubtype="0" fill="hold" nodeType="with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p:cTn id="48"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49"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50"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51" dur="1000" fill="hold"/>
                                        <p:tgtEl>
                                          <p:spTgt spid="10"/>
                                        </p:tgtEl>
                                        <p:attrNameLst>
                                          <p:attrName>ppt_h</p:attrName>
                                        </p:attrNameLst>
                                      </p:cBhvr>
                                      <p:tavLst>
                                        <p:tav tm="0">
                                          <p:val>
                                            <p:strVal val="#ppt_h"/>
                                          </p:val>
                                        </p:tav>
                                        <p:tav tm="100000">
                                          <p:val>
                                            <p:strVal val="#ppt_h"/>
                                          </p:val>
                                        </p:tav>
                                      </p:tavLst>
                                    </p:anim>
                                    <p:anim calcmode="lin" valueType="num">
                                      <p:cBhvr>
                                        <p:cTn id="52"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53"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54"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55" dur="1000" decel="50000">
                                          <p:stCondLst>
                                            <p:cond delay="0"/>
                                          </p:stCondLst>
                                        </p:cTn>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563888" y="332656"/>
            <a:ext cx="4966424" cy="461665"/>
          </a:xfrm>
          <a:prstGeom prst="rect">
            <a:avLst/>
          </a:prstGeom>
        </p:spPr>
        <p:txBody>
          <a:bodyPr wrap="none">
            <a:spAutoFit/>
          </a:bodyPr>
          <a:lstStyle/>
          <a:p>
            <a:r>
              <a:rPr lang="ar-IQ" sz="2400" b="1" u="sng" dirty="0">
                <a:solidFill>
                  <a:schemeClr val="accent5">
                    <a:lumMod val="75000"/>
                  </a:schemeClr>
                </a:solidFill>
              </a:rPr>
              <a:t>9- المواجهة السريعة والتعرض السريع </a:t>
            </a:r>
            <a:r>
              <a:rPr lang="ar-IQ" sz="2400" b="1" u="sng" dirty="0" err="1">
                <a:solidFill>
                  <a:schemeClr val="accent5">
                    <a:lumMod val="75000"/>
                  </a:schemeClr>
                </a:solidFill>
              </a:rPr>
              <a:t>للاحداث</a:t>
            </a:r>
            <a:endParaRPr lang="ar-IQ" sz="2400" b="1" u="sng" dirty="0">
              <a:solidFill>
                <a:schemeClr val="accent5">
                  <a:lumMod val="75000"/>
                </a:schemeClr>
              </a:solidFill>
            </a:endParaRPr>
          </a:p>
        </p:txBody>
      </p:sp>
      <p:sp>
        <p:nvSpPr>
          <p:cNvPr id="6" name="مستطيل مستدير الزوايا 5"/>
          <p:cNvSpPr/>
          <p:nvPr/>
        </p:nvSpPr>
        <p:spPr>
          <a:xfrm>
            <a:off x="1043608" y="913944"/>
            <a:ext cx="7308304" cy="1804749"/>
          </a:xfrm>
          <a:prstGeom prst="roundRect">
            <a:avLst/>
          </a:prstGeom>
          <a:ln>
            <a:solidFill>
              <a:schemeClr val="accent3">
                <a:lumMod val="40000"/>
                <a:lumOff val="60000"/>
              </a:schemeClr>
            </a:solidFill>
          </a:ln>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lgn="r" rtl="1">
              <a:buFont typeface="Wingdings" pitchFamily="2" charset="2"/>
              <a:buChar char="v"/>
            </a:pPr>
            <a:r>
              <a:rPr lang="ar-IQ" sz="2000" b="1" dirty="0" smtClean="0"/>
              <a:t>التصدي </a:t>
            </a:r>
            <a:r>
              <a:rPr lang="ar-IQ" sz="2000" b="1" dirty="0"/>
              <a:t>لها بسرعة وعدم التخاذل والتباطؤ او تجاهل </a:t>
            </a:r>
            <a:endParaRPr lang="ar-IQ" sz="2000" b="1" dirty="0" smtClean="0"/>
          </a:p>
          <a:p>
            <a:pPr marL="342900" indent="-342900" algn="r" rtl="1">
              <a:buFont typeface="Wingdings" pitchFamily="2" charset="2"/>
              <a:buChar char="v"/>
            </a:pPr>
            <a:r>
              <a:rPr lang="ar-IQ" sz="2000" b="1" dirty="0" smtClean="0"/>
              <a:t>توفير </a:t>
            </a:r>
            <a:r>
              <a:rPr lang="ar-IQ" sz="2000" b="1" dirty="0"/>
              <a:t>عناصر وكوادر بشرية مؤهلة ومدربة تدريباً </a:t>
            </a:r>
            <a:r>
              <a:rPr lang="ar-IQ" sz="2000" b="1" dirty="0" smtClean="0"/>
              <a:t>جيداً</a:t>
            </a:r>
            <a:endParaRPr lang="en-US" sz="2000" b="1" dirty="0"/>
          </a:p>
          <a:p>
            <a:pPr marL="342900" indent="-342900" algn="r" rtl="1">
              <a:buFont typeface="Wingdings" pitchFamily="2" charset="2"/>
              <a:buChar char="v"/>
            </a:pPr>
            <a:r>
              <a:rPr lang="ar-IQ" sz="2000" b="1" dirty="0"/>
              <a:t>توفر امكانيات وموارد كافية لمقاومة اتساع الازمة </a:t>
            </a:r>
            <a:endParaRPr lang="ar-IQ" sz="2000" b="1" dirty="0" smtClean="0"/>
          </a:p>
          <a:p>
            <a:pPr marL="342900" indent="-342900" algn="r" rtl="1">
              <a:buFont typeface="Wingdings" pitchFamily="2" charset="2"/>
              <a:buChar char="v"/>
            </a:pPr>
            <a:r>
              <a:rPr lang="ar-IQ" sz="2000" b="1" dirty="0" smtClean="0"/>
              <a:t>يتطلب </a:t>
            </a:r>
            <a:r>
              <a:rPr lang="ar-IQ" sz="2000" b="1" dirty="0"/>
              <a:t>الدقة في استخدام الموارد وعدم اهدارها </a:t>
            </a:r>
            <a:endParaRPr lang="ar-IQ" sz="2000" b="1" dirty="0" smtClean="0"/>
          </a:p>
          <a:p>
            <a:pPr marL="342900" indent="-342900" algn="r" rtl="1">
              <a:buFont typeface="Wingdings" pitchFamily="2" charset="2"/>
              <a:buChar char="v"/>
            </a:pPr>
            <a:r>
              <a:rPr lang="ar-IQ" sz="2000" b="1" dirty="0" smtClean="0"/>
              <a:t>تكبيد </a:t>
            </a:r>
            <a:r>
              <a:rPr lang="ar-IQ" sz="2000" b="1" dirty="0"/>
              <a:t>الطرف خسائر فادحة تجعله يفكر مرتين قبل الاقدام على صنع ازمة جديدة</a:t>
            </a:r>
            <a:endParaRPr lang="en-US" sz="2000" b="1" dirty="0"/>
          </a:p>
        </p:txBody>
      </p:sp>
      <p:sp>
        <p:nvSpPr>
          <p:cNvPr id="7" name="مستطيل 6"/>
          <p:cNvSpPr/>
          <p:nvPr/>
        </p:nvSpPr>
        <p:spPr>
          <a:xfrm>
            <a:off x="2553731" y="2924944"/>
            <a:ext cx="5862502" cy="584775"/>
          </a:xfrm>
          <a:prstGeom prst="rect">
            <a:avLst/>
          </a:prstGeom>
        </p:spPr>
        <p:txBody>
          <a:bodyPr wrap="none">
            <a:spAutoFit/>
          </a:bodyPr>
          <a:lstStyle/>
          <a:p>
            <a:r>
              <a:rPr lang="ar-IQ" sz="2400" b="1" u="sng" dirty="0" smtClean="0">
                <a:solidFill>
                  <a:schemeClr val="accent5">
                    <a:lumMod val="75000"/>
                  </a:schemeClr>
                </a:solidFill>
              </a:rPr>
              <a:t>10- استخدام الاساليب </a:t>
            </a:r>
            <a:r>
              <a:rPr lang="ar-IQ" sz="3200" b="1" u="sng" dirty="0" smtClean="0">
                <a:solidFill>
                  <a:schemeClr val="accent5">
                    <a:lumMod val="75000"/>
                  </a:schemeClr>
                </a:solidFill>
              </a:rPr>
              <a:t>الغير</a:t>
            </a:r>
            <a:r>
              <a:rPr lang="ar-IQ" sz="2400" b="1" u="sng" dirty="0" smtClean="0">
                <a:solidFill>
                  <a:schemeClr val="accent5">
                    <a:lumMod val="75000"/>
                  </a:schemeClr>
                </a:solidFill>
              </a:rPr>
              <a:t> مباشرة كلما كان ذلك ممكناً</a:t>
            </a:r>
            <a:endParaRPr lang="ar-IQ" sz="2400" u="sng" dirty="0">
              <a:solidFill>
                <a:schemeClr val="accent5">
                  <a:lumMod val="75000"/>
                </a:schemeClr>
              </a:solidFill>
            </a:endParaRPr>
          </a:p>
        </p:txBody>
      </p:sp>
      <p:sp>
        <p:nvSpPr>
          <p:cNvPr id="8" name="مستطيل 7"/>
          <p:cNvSpPr/>
          <p:nvPr/>
        </p:nvSpPr>
        <p:spPr>
          <a:xfrm>
            <a:off x="1043608" y="3573016"/>
            <a:ext cx="7272808" cy="1015663"/>
          </a:xfrm>
          <a:prstGeom prst="rect">
            <a:avLst/>
          </a:prstGeom>
          <a:ln w="19050">
            <a:solidFill>
              <a:srgbClr val="FFC000"/>
            </a:solidFill>
          </a:ln>
        </p:spPr>
        <p:txBody>
          <a:bodyPr wrap="square">
            <a:spAutoFit/>
          </a:bodyPr>
          <a:lstStyle/>
          <a:p>
            <a:pPr algn="r" rtl="1"/>
            <a:r>
              <a:rPr lang="ar-IQ" sz="2000" b="1" dirty="0"/>
              <a:t>هذه الاساليب تفقد العدو توازنه وتفقده قدرته غلى مواصلة عملية صنع الازمة وهي تسمح بالتدرج وهي اوسع شمولاً واكثر تنوعاً وتتيح مبادئ التعامل الميداني مع الازمات ومن اهمها</a:t>
            </a:r>
            <a:r>
              <a:rPr lang="ar-IQ" sz="2000" b="1" dirty="0" smtClean="0"/>
              <a:t>:</a:t>
            </a:r>
            <a:endParaRPr lang="en-US" sz="2000" b="1" dirty="0"/>
          </a:p>
        </p:txBody>
      </p:sp>
      <p:graphicFrame>
        <p:nvGraphicFramePr>
          <p:cNvPr id="9" name="رسم تخطيطي 8"/>
          <p:cNvGraphicFramePr/>
          <p:nvPr>
            <p:extLst>
              <p:ext uri="{D42A27DB-BD31-4B8C-83A1-F6EECF244321}">
                <p14:modId xmlns:p14="http://schemas.microsoft.com/office/powerpoint/2010/main" val="3325050910"/>
              </p:ext>
            </p:extLst>
          </p:nvPr>
        </p:nvGraphicFramePr>
        <p:xfrm>
          <a:off x="1331640" y="4797152"/>
          <a:ext cx="6408712" cy="13032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par>
                          <p:cTn id="11" fill="hold">
                            <p:stCondLst>
                              <p:cond delay="500"/>
                            </p:stCondLst>
                            <p:childTnLst>
                              <p:par>
                                <p:cTn id="12" presetID="22" presetClass="entr" presetSubtype="4" fill="hold" grpId="0" nodeType="afterEffect">
                                  <p:stCondLst>
                                    <p:cond delay="50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childTnLst>
                          </p:cTn>
                        </p:par>
                        <p:par>
                          <p:cTn id="15" fill="hold">
                            <p:stCondLst>
                              <p:cond delay="1500"/>
                            </p:stCondLst>
                            <p:childTnLst>
                              <p:par>
                                <p:cTn id="16" presetID="22" presetClass="entr" presetSubtype="4" fill="hold" grpId="0" nodeType="afterEffect">
                                  <p:stCondLst>
                                    <p:cond delay="50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00"/>
                                        <p:tgtEl>
                                          <p:spTgt spid="8"/>
                                        </p:tgtEl>
                                      </p:cBhvr>
                                    </p:animEffect>
                                  </p:childTnLst>
                                </p:cTn>
                              </p:par>
                            </p:childTnLst>
                          </p:cTn>
                        </p:par>
                        <p:par>
                          <p:cTn id="19" fill="hold">
                            <p:stCondLst>
                              <p:cond delay="2500"/>
                            </p:stCondLst>
                            <p:childTnLst>
                              <p:par>
                                <p:cTn id="20" presetID="22" presetClass="entr" presetSubtype="4" fill="hold" grpId="0" nodeType="afterEffect">
                                  <p:stCondLst>
                                    <p:cond delay="50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animBg="1"/>
      <p:bldGraphic spid="9"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395536" y="878027"/>
            <a:ext cx="7902624" cy="5575309"/>
          </a:xfrm>
          <a:prstGeom prst="rect">
            <a:avLst/>
          </a:prstGeom>
          <a:ln>
            <a:solidFill>
              <a:schemeClr val="accent6">
                <a:lumMod val="40000"/>
                <a:lumOff val="60000"/>
              </a:schemeClr>
            </a:solidFill>
          </a:ln>
        </p:spPr>
        <p:txBody>
          <a:bodyPr wrap="square">
            <a:spAutoFit/>
          </a:bodyPr>
          <a:lstStyle/>
          <a:p>
            <a:pPr algn="r" rtl="1">
              <a:lnSpc>
                <a:spcPct val="150000"/>
              </a:lnSpc>
            </a:pPr>
            <a:r>
              <a:rPr lang="ar-SA" sz="2000" b="1" dirty="0"/>
              <a:t>ان النجاح في عملية إدارة الأزمات يتطلب عدة عوامل منها</a:t>
            </a:r>
            <a:r>
              <a:rPr lang="en-US" sz="2000" b="1" dirty="0"/>
              <a:t> : </a:t>
            </a:r>
          </a:p>
          <a:p>
            <a:pPr marL="342900" lvl="0" indent="-342900" algn="r" rtl="1">
              <a:lnSpc>
                <a:spcPct val="150000"/>
              </a:lnSpc>
              <a:buFont typeface="+mj-lt"/>
              <a:buAutoNum type="arabicPeriod"/>
            </a:pPr>
            <a:r>
              <a:rPr lang="ar-SA" sz="2000" b="1" dirty="0"/>
              <a:t>إيجاد وتطوير نظام إداري مختص يمكن المنظمة من التعرف على المشكلات وتحليلها ووضع الحلول لها بالتنسيق مع الكفاءات المختصة </a:t>
            </a:r>
            <a:r>
              <a:rPr lang="ar-IQ" sz="2000" b="1" dirty="0" smtClean="0"/>
              <a:t>.</a:t>
            </a:r>
            <a:endParaRPr lang="en-US" sz="2000" b="1" dirty="0"/>
          </a:p>
          <a:p>
            <a:pPr marL="342900" lvl="0" indent="-342900" algn="r" rtl="1">
              <a:lnSpc>
                <a:spcPct val="150000"/>
              </a:lnSpc>
              <a:buFont typeface="+mj-lt"/>
              <a:buAutoNum type="arabicPeriod"/>
            </a:pPr>
            <a:r>
              <a:rPr lang="en-US" sz="2000" b="1" dirty="0"/>
              <a:t> </a:t>
            </a:r>
            <a:r>
              <a:rPr lang="ar-SA" sz="2000" b="1" dirty="0"/>
              <a:t>العمل على جعل التخطيط للأزمات جزءاً هاماً من التخطيط </a:t>
            </a:r>
            <a:r>
              <a:rPr lang="ar-SA" sz="2000" b="1" dirty="0" smtClean="0"/>
              <a:t>الاستراتيجي </a:t>
            </a:r>
            <a:endParaRPr lang="en-US" sz="2000" b="1" dirty="0"/>
          </a:p>
          <a:p>
            <a:pPr marL="342900" lvl="0" indent="-342900" algn="r" rtl="1">
              <a:lnSpc>
                <a:spcPct val="150000"/>
              </a:lnSpc>
              <a:buFont typeface="+mj-lt"/>
              <a:buAutoNum type="arabicPeriod"/>
            </a:pPr>
            <a:r>
              <a:rPr lang="ar-SA" sz="2000" b="1" dirty="0"/>
              <a:t>ضرورة عقد البرامج التدريبية وورش العمل للموظفين في مجال إدارة الأزمات</a:t>
            </a:r>
            <a:endParaRPr lang="en-US" sz="2000" b="1" dirty="0"/>
          </a:p>
          <a:p>
            <a:pPr marL="342900" lvl="0" indent="-342900" algn="r" rtl="1">
              <a:lnSpc>
                <a:spcPct val="150000"/>
              </a:lnSpc>
              <a:buFont typeface="+mj-lt"/>
              <a:buAutoNum type="arabicPeriod"/>
            </a:pPr>
            <a:r>
              <a:rPr lang="ar-SA" sz="2000" b="1" dirty="0"/>
              <a:t>ضرورة التقديم والمراجعة الدورية لخطط إدارة الأزمات واختبارها تحت ظروف مشابهة لحالات الأزمات وبالتالي يتعلم الأفراد العمل تحت الضغوط</a:t>
            </a:r>
            <a:r>
              <a:rPr lang="en-US" sz="2000" b="1" dirty="0"/>
              <a:t> .</a:t>
            </a:r>
          </a:p>
          <a:p>
            <a:pPr marL="342900" lvl="0" indent="-342900" algn="r" rtl="1">
              <a:lnSpc>
                <a:spcPct val="150000"/>
              </a:lnSpc>
              <a:buFont typeface="+mj-lt"/>
              <a:buAutoNum type="arabicPeriod"/>
            </a:pPr>
            <a:r>
              <a:rPr lang="ar-SA" sz="2000" b="1" dirty="0"/>
              <a:t>التأكيد على أهمية وجود نظام اتصالات داخلي وخارجي فعّال يساعد على توافر المعلومات والإنذارات في وقت مبكر</a:t>
            </a:r>
            <a:endParaRPr lang="en-US" sz="2000" b="1" dirty="0"/>
          </a:p>
          <a:p>
            <a:pPr marL="342900" lvl="0" indent="-342900" algn="r" rtl="1">
              <a:lnSpc>
                <a:spcPct val="150000"/>
              </a:lnSpc>
              <a:buFont typeface="+mj-lt"/>
              <a:buAutoNum type="arabicPeriod"/>
            </a:pPr>
            <a:r>
              <a:rPr lang="ar-SA" sz="2000" b="1" dirty="0"/>
              <a:t>يجب تبني التنبؤ الوقائي كمتطلب أساسي في عملية ادارة الازمات</a:t>
            </a:r>
            <a:r>
              <a:rPr lang="en-US" sz="2000" b="1" dirty="0"/>
              <a:t> </a:t>
            </a:r>
            <a:r>
              <a:rPr lang="ar-SA" sz="2000" b="1" dirty="0"/>
              <a:t>من خلال إدارة سبّاقة وهي الإدارة المعتمدة على الفكر </a:t>
            </a:r>
            <a:r>
              <a:rPr lang="ar-SA" sz="2000" b="1" dirty="0" err="1"/>
              <a:t>التنبؤي</a:t>
            </a:r>
            <a:r>
              <a:rPr lang="ar-SA" sz="2000" b="1" dirty="0"/>
              <a:t> الإنذاري </a:t>
            </a:r>
            <a:r>
              <a:rPr lang="ar-IQ" sz="2000" b="1" dirty="0" smtClean="0"/>
              <a:t>.</a:t>
            </a:r>
            <a:r>
              <a:rPr lang="en-US" sz="2000" b="1" dirty="0"/>
              <a:t> </a:t>
            </a:r>
          </a:p>
          <a:p>
            <a:pPr marL="342900" indent="-342900" algn="r" rtl="1">
              <a:lnSpc>
                <a:spcPct val="150000"/>
              </a:lnSpc>
              <a:buFont typeface="+mj-lt"/>
              <a:buAutoNum type="arabicPeriod"/>
            </a:pPr>
            <a:r>
              <a:rPr lang="ar-IQ" sz="2000" b="1" dirty="0" smtClean="0"/>
              <a:t>ا</a:t>
            </a:r>
            <a:r>
              <a:rPr lang="ar-SA" sz="2000" b="1" dirty="0" err="1" smtClean="0"/>
              <a:t>ستخدام</a:t>
            </a:r>
            <a:r>
              <a:rPr lang="ar-SA" sz="2000" b="1" dirty="0" smtClean="0"/>
              <a:t> </a:t>
            </a:r>
            <a:r>
              <a:rPr lang="ar-SA" sz="2000" b="1" dirty="0"/>
              <a:t>وسائل علمية في التعامل مع الأزمات مثل المحاكاة </a:t>
            </a:r>
            <a:r>
              <a:rPr lang="ar-SA" sz="2000" b="1" dirty="0" smtClean="0"/>
              <a:t>والسيناريو</a:t>
            </a:r>
            <a:r>
              <a:rPr lang="ar-IQ" sz="2000" b="1" dirty="0" smtClean="0"/>
              <a:t>هات.</a:t>
            </a:r>
            <a:endParaRPr lang="en-US" sz="2000" b="1" dirty="0"/>
          </a:p>
        </p:txBody>
      </p:sp>
      <p:sp>
        <p:nvSpPr>
          <p:cNvPr id="9" name="عنوان 1"/>
          <p:cNvSpPr>
            <a:spLocks noGrp="1"/>
          </p:cNvSpPr>
          <p:nvPr>
            <p:ph type="title"/>
          </p:nvPr>
        </p:nvSpPr>
        <p:spPr>
          <a:xfrm>
            <a:off x="6228184" y="44624"/>
            <a:ext cx="1756284" cy="710952"/>
          </a:xfrm>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a:normAutofit/>
          </a:bodyPr>
          <a:lstStyle/>
          <a:p>
            <a:pPr algn="r"/>
            <a:r>
              <a:rPr lang="ar-IQ" sz="3200" b="1" u="sng"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الاستنتاج:</a:t>
            </a:r>
            <a:endParaRPr lang="ar-IQ" sz="3200" b="1" u="sng" cap="none"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par>
                          <p:cTn id="10" fill="hold">
                            <p:stCondLst>
                              <p:cond delay="1000"/>
                            </p:stCondLst>
                            <p:childTnLst>
                              <p:par>
                                <p:cTn id="11" presetID="28" presetClass="entr" presetSubtype="0" fill="hold" grpId="0" nodeType="afterEffect">
                                  <p:stCondLst>
                                    <p:cond delay="500"/>
                                  </p:stCondLst>
                                  <p:childTnLst>
                                    <p:set>
                                      <p:cBhvr>
                                        <p:cTn id="12" dur="1" fill="hold">
                                          <p:stCondLst>
                                            <p:cond delay="0"/>
                                          </p:stCondLst>
                                        </p:cTn>
                                        <p:tgtEl>
                                          <p:spTgt spid="6"/>
                                        </p:tgtEl>
                                        <p:attrNameLst>
                                          <p:attrName>style.visibility</p:attrName>
                                        </p:attrNameLst>
                                      </p:cBhvr>
                                      <p:to>
                                        <p:strVal val="visible"/>
                                      </p:to>
                                    </p:set>
                                    <p:anim calcmode="lin" valueType="num">
                                      <p:cBhvr>
                                        <p:cTn id="13" dur="15000" fill="hold"/>
                                        <p:tgtEl>
                                          <p:spTgt spid="6"/>
                                        </p:tgtEl>
                                        <p:attrNameLst>
                                          <p:attrName>ppt_x</p:attrName>
                                        </p:attrNameLst>
                                      </p:cBhvr>
                                      <p:tavLst>
                                        <p:tav tm="0">
                                          <p:val>
                                            <p:strVal val="#ppt_x"/>
                                          </p:val>
                                        </p:tav>
                                        <p:tav tm="100000">
                                          <p:val>
                                            <p:strVal val="#ppt_x"/>
                                          </p:val>
                                        </p:tav>
                                      </p:tavLst>
                                    </p:anim>
                                    <p:anim calcmode="lin" valueType="num">
                                      <p:cBhvr>
                                        <p:cTn id="14" dur="15000" fill="hold"/>
                                        <p:tgtEl>
                                          <p:spTgt spid="6"/>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588224" y="404664"/>
            <a:ext cx="1684276" cy="710952"/>
          </a:xfrm>
          <a:scene3d>
            <a:camera prst="orthographicFront"/>
            <a:lightRig rig="threePt" dir="t"/>
          </a:scene3d>
          <a:sp3d>
            <a:bevelT w="165100" prst="coolSlant"/>
          </a:sp3d>
        </p:spPr>
        <p:style>
          <a:lnRef idx="2">
            <a:schemeClr val="dk1"/>
          </a:lnRef>
          <a:fillRef idx="1">
            <a:schemeClr val="lt1"/>
          </a:fillRef>
          <a:effectRef idx="0">
            <a:schemeClr val="dk1"/>
          </a:effectRef>
          <a:fontRef idx="minor">
            <a:schemeClr val="dk1"/>
          </a:fontRef>
        </p:style>
        <p:txBody>
          <a:bodyPr>
            <a:normAutofit/>
          </a:bodyPr>
          <a:lstStyle/>
          <a:p>
            <a:pPr algn="r"/>
            <a:r>
              <a:rPr lang="ar-IQ" sz="3600" b="1" u="sng" dirty="0" smtClean="0">
                <a:solidFill>
                  <a:schemeClr val="accent5">
                    <a:lumMod val="75000"/>
                  </a:schemeClr>
                </a:solidFill>
                <a:effectLst>
                  <a:outerShdw blurRad="38100" dist="38100" dir="2700000" algn="tl">
                    <a:srgbClr val="000000">
                      <a:alpha val="43137"/>
                    </a:srgbClr>
                  </a:outerShdw>
                </a:effectLst>
              </a:rPr>
              <a:t>المصادر:</a:t>
            </a:r>
            <a:endParaRPr lang="ar-IQ" sz="3600" b="1" u="sng" dirty="0">
              <a:solidFill>
                <a:schemeClr val="accent5">
                  <a:lumMod val="75000"/>
                </a:schemeClr>
              </a:solidFill>
              <a:effectLst>
                <a:outerShdw blurRad="38100" dist="38100" dir="2700000" algn="tl">
                  <a:srgbClr val="000000">
                    <a:alpha val="43137"/>
                  </a:srgbClr>
                </a:outerShdw>
              </a:effectLst>
            </a:endParaRPr>
          </a:p>
        </p:txBody>
      </p:sp>
      <p:sp>
        <p:nvSpPr>
          <p:cNvPr id="4" name="مستطيل 3"/>
          <p:cNvSpPr/>
          <p:nvPr/>
        </p:nvSpPr>
        <p:spPr>
          <a:xfrm>
            <a:off x="539552" y="1340768"/>
            <a:ext cx="7812360" cy="1323439"/>
          </a:xfrm>
          <a:prstGeom prst="rect">
            <a:avLst/>
          </a:prstGeom>
        </p:spPr>
        <p:txBody>
          <a:bodyPr wrap="square">
            <a:spAutoFit/>
          </a:bodyPr>
          <a:lstStyle/>
          <a:p>
            <a:pPr marL="342900" lvl="0" indent="-342900" algn="r" rtl="1">
              <a:buFont typeface="+mj-lt"/>
              <a:buAutoNum type="arabicPeriod"/>
            </a:pPr>
            <a:r>
              <a:rPr lang="ar-IQ" sz="2000" b="1" i="1" dirty="0"/>
              <a:t>(</a:t>
            </a:r>
            <a:r>
              <a:rPr lang="ar-IQ" sz="2000" b="1" i="1" dirty="0" err="1"/>
              <a:t>د.ماجد</a:t>
            </a:r>
            <a:r>
              <a:rPr lang="ar-IQ" sz="2000" b="1" i="1" dirty="0"/>
              <a:t> عبد المهدي المساعدة, ادارة الازمات ,دار الثقافة للنشر والتوزيع–عمان ,ط1 ,2012 )</a:t>
            </a:r>
            <a:endParaRPr lang="en-US" sz="2000" b="1" i="1" dirty="0"/>
          </a:p>
          <a:p>
            <a:pPr marL="342900" lvl="0" indent="-342900" algn="r" rtl="1">
              <a:buFont typeface="+mj-lt"/>
              <a:buAutoNum type="arabicPeriod"/>
            </a:pPr>
            <a:r>
              <a:rPr lang="ar-IQ" sz="2000" b="1" i="1" dirty="0"/>
              <a:t>(</a:t>
            </a:r>
            <a:r>
              <a:rPr lang="ar-IQ" sz="2000" b="1" i="1" dirty="0" err="1"/>
              <a:t>د.ماجد</a:t>
            </a:r>
            <a:r>
              <a:rPr lang="ar-IQ" sz="2000" b="1" i="1" dirty="0"/>
              <a:t> سلام </a:t>
            </a:r>
            <a:r>
              <a:rPr lang="ar-IQ" sz="2000" b="1" i="1" dirty="0" err="1"/>
              <a:t>الهدمي</a:t>
            </a:r>
            <a:r>
              <a:rPr lang="ar-IQ" sz="2000" b="1" i="1" dirty="0"/>
              <a:t>, د. جاسم محمد ,مبادئ ادارة الازمات الاستراتيجية والحلول, دار زهران للنشر والتوزيع, ط1 , 2012)</a:t>
            </a:r>
            <a:endParaRPr lang="en-US" sz="2000" b="1" i="1" dirty="0"/>
          </a:p>
        </p:txBody>
      </p:sp>
      <p:pic>
        <p:nvPicPr>
          <p:cNvPr id="46" name="عنصر نائب للمحتوى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4248" y="3507432"/>
            <a:ext cx="3089920" cy="3089920"/>
          </a:xfrm>
          <a:prstGeom prst="rect">
            <a:avLst/>
          </a:prstGeom>
          <a:ln>
            <a:noFill/>
          </a:ln>
          <a:effectLst>
            <a:outerShdw blurRad="292100" dist="139700" dir="2700000" algn="tl" rotWithShape="0">
              <a:srgbClr val="333333">
                <a:alpha val="65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Scale>
                                      <p:cBhvr>
                                        <p:cTn id="12"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4"/>
                                        </p:tgtEl>
                                        <p:attrNameLst>
                                          <p:attrName>ppt_x</p:attrName>
                                          <p:attrName>ppt_y</p:attrName>
                                        </p:attrNameLst>
                                      </p:cBhvr>
                                    </p:animMotion>
                                    <p:animEffect transition="in" filter="fade">
                                      <p:cBhvr>
                                        <p:cTn id="14" dur="1000"/>
                                        <p:tgtEl>
                                          <p:spTgt spid="4"/>
                                        </p:tgtEl>
                                      </p:cBhvr>
                                    </p:animEffect>
                                  </p:childTnLst>
                                </p:cTn>
                              </p:par>
                            </p:childTnLst>
                          </p:cTn>
                        </p:par>
                        <p:par>
                          <p:cTn id="15" fill="hold">
                            <p:stCondLst>
                              <p:cond delay="1000"/>
                            </p:stCondLst>
                            <p:childTnLst>
                              <p:par>
                                <p:cTn id="16" presetID="30" presetClass="entr" presetSubtype="0" fill="hold" nodeType="afterEffect">
                                  <p:stCondLst>
                                    <p:cond delay="50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800" decel="100000"/>
                                        <p:tgtEl>
                                          <p:spTgt spid="46"/>
                                        </p:tgtEl>
                                      </p:cBhvr>
                                    </p:animEffect>
                                    <p:anim calcmode="lin" valueType="num">
                                      <p:cBhvr>
                                        <p:cTn id="19" dur="800" decel="100000" fill="hold"/>
                                        <p:tgtEl>
                                          <p:spTgt spid="46"/>
                                        </p:tgtEl>
                                        <p:attrNameLst>
                                          <p:attrName>style.rotation</p:attrName>
                                        </p:attrNameLst>
                                      </p:cBhvr>
                                      <p:tavLst>
                                        <p:tav tm="0">
                                          <p:val>
                                            <p:fltVal val="-90"/>
                                          </p:val>
                                        </p:tav>
                                        <p:tav tm="100000">
                                          <p:val>
                                            <p:fltVal val="0"/>
                                          </p:val>
                                        </p:tav>
                                      </p:tavLst>
                                    </p:anim>
                                    <p:anim calcmode="lin" valueType="num">
                                      <p:cBhvr>
                                        <p:cTn id="20" dur="800" decel="100000" fill="hold"/>
                                        <p:tgtEl>
                                          <p:spTgt spid="46"/>
                                        </p:tgtEl>
                                        <p:attrNameLst>
                                          <p:attrName>ppt_x</p:attrName>
                                        </p:attrNameLst>
                                      </p:cBhvr>
                                      <p:tavLst>
                                        <p:tav tm="0">
                                          <p:val>
                                            <p:strVal val="#ppt_x+0.4"/>
                                          </p:val>
                                        </p:tav>
                                        <p:tav tm="100000">
                                          <p:val>
                                            <p:strVal val="#ppt_x-0.05"/>
                                          </p:val>
                                        </p:tav>
                                      </p:tavLst>
                                    </p:anim>
                                    <p:anim calcmode="lin" valueType="num">
                                      <p:cBhvr>
                                        <p:cTn id="21" dur="800" decel="100000" fill="hold"/>
                                        <p:tgtEl>
                                          <p:spTgt spid="46"/>
                                        </p:tgtEl>
                                        <p:attrNameLst>
                                          <p:attrName>ppt_y</p:attrName>
                                        </p:attrNameLst>
                                      </p:cBhvr>
                                      <p:tavLst>
                                        <p:tav tm="0">
                                          <p:val>
                                            <p:strVal val="#ppt_y-0.4"/>
                                          </p:val>
                                        </p:tav>
                                        <p:tav tm="100000">
                                          <p:val>
                                            <p:strVal val="#ppt_y+0.1"/>
                                          </p:val>
                                        </p:tav>
                                      </p:tavLst>
                                    </p:anim>
                                    <p:anim calcmode="lin" valueType="num">
                                      <p:cBhvr>
                                        <p:cTn id="22" dur="200" accel="100000" fill="hold">
                                          <p:stCondLst>
                                            <p:cond delay="800"/>
                                          </p:stCondLst>
                                        </p:cTn>
                                        <p:tgtEl>
                                          <p:spTgt spid="46"/>
                                        </p:tgtEl>
                                        <p:attrNameLst>
                                          <p:attrName>ppt_x</p:attrName>
                                        </p:attrNameLst>
                                      </p:cBhvr>
                                      <p:tavLst>
                                        <p:tav tm="0">
                                          <p:val>
                                            <p:strVal val="#ppt_x-0.05"/>
                                          </p:val>
                                        </p:tav>
                                        <p:tav tm="100000">
                                          <p:val>
                                            <p:strVal val="#ppt_x"/>
                                          </p:val>
                                        </p:tav>
                                      </p:tavLst>
                                    </p:anim>
                                    <p:anim calcmode="lin" valueType="num">
                                      <p:cBhvr>
                                        <p:cTn id="23" dur="200" accel="100000" fill="hold">
                                          <p:stCondLst>
                                            <p:cond delay="800"/>
                                          </p:stCondLst>
                                        </p:cTn>
                                        <p:tgtEl>
                                          <p:spTgt spid="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نسق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1791</TotalTime>
  <Words>570</Words>
  <Application>Microsoft Office PowerPoint</Application>
  <PresentationFormat>On-screen Show (4:3)</PresentationFormat>
  <Paragraphs>69</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Century Schoolbook</vt:lpstr>
      <vt:lpstr>Simplified Arabic</vt:lpstr>
      <vt:lpstr>Times New Roman</vt:lpstr>
      <vt:lpstr>Wingdings</vt:lpstr>
      <vt:lpstr>Wingdings 2</vt:lpstr>
      <vt:lpstr>مشربية</vt:lpstr>
      <vt:lpstr>PowerPoint Presentation</vt:lpstr>
      <vt:lpstr>                                                                      </vt:lpstr>
      <vt:lpstr>PowerPoint Presentation</vt:lpstr>
      <vt:lpstr>المبادئ الاساسية للتعامل مع الازمات </vt:lpstr>
      <vt:lpstr>PowerPoint Presentation</vt:lpstr>
      <vt:lpstr>PowerPoint Presentation</vt:lpstr>
      <vt:lpstr>PowerPoint Presentation</vt:lpstr>
      <vt:lpstr>الاستنتاج:</vt:lpstr>
      <vt:lpstr>المصادر: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مفاهيم ادارية في ادارة الازمات</dc:title>
  <dc:creator>Administrator</dc:creator>
  <cp:lastModifiedBy>hp</cp:lastModifiedBy>
  <cp:revision>62</cp:revision>
  <dcterms:created xsi:type="dcterms:W3CDTF">2007-04-22T04:59:01Z</dcterms:created>
  <dcterms:modified xsi:type="dcterms:W3CDTF">2018-06-23T10:14:40Z</dcterms:modified>
</cp:coreProperties>
</file>