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462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356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322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22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48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980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058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054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499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476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9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773A-44A1-4089-8937-80CF72294864}" type="datetimeFigureOut">
              <a:rPr lang="ar-IQ" smtClean="0"/>
              <a:t>10/10/1439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1F92-C6E9-4D66-B5EB-87E8A67643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535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62200" y="1071282"/>
            <a:ext cx="7010400" cy="1600200"/>
          </a:xfrm>
        </p:spPr>
        <p:txBody>
          <a:bodyPr>
            <a:normAutofit fontScale="90000"/>
          </a:bodyPr>
          <a:lstStyle/>
          <a:p>
            <a:r>
              <a:rPr lang="ar-IQ" b="1" dirty="0" smtClean="0"/>
              <a:t>الأزمــــــــة </a:t>
            </a:r>
            <a:br>
              <a:rPr lang="ar-IQ" b="1" dirty="0" smtClean="0"/>
            </a:br>
            <a:r>
              <a:rPr lang="ar-IQ" b="1" dirty="0" err="1" smtClean="0"/>
              <a:t>وانواعها</a:t>
            </a:r>
            <a:r>
              <a:rPr lang="ar-IQ" b="1" dirty="0" smtClean="0"/>
              <a:t> وخصائصها </a:t>
            </a:r>
            <a:r>
              <a:rPr lang="ar-IQ" b="1" dirty="0" err="1" smtClean="0"/>
              <a:t>واسبابها</a:t>
            </a:r>
            <a:r>
              <a:rPr lang="ar-IQ" b="1" dirty="0" smtClean="0"/>
              <a:t> ومراحلها</a:t>
            </a:r>
            <a:endParaRPr lang="en-US" b="1" dirty="0"/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>
          <a:xfrm>
            <a:off x="2362200" y="5553634"/>
            <a:ext cx="6934200" cy="847165"/>
          </a:xfrm>
        </p:spPr>
        <p:txBody>
          <a:bodyPr>
            <a:normAutofit/>
          </a:bodyPr>
          <a:lstStyle/>
          <a:p>
            <a:pPr algn="ctr" rtl="1"/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أ.م.د. سمية عباس الربيعي</a:t>
            </a:r>
          </a:p>
          <a:p>
            <a:endParaRPr lang="en-US" dirty="0"/>
          </a:p>
        </p:txBody>
      </p:sp>
      <p:pic>
        <p:nvPicPr>
          <p:cNvPr id="4" name="عنصر نائب للمحتوى 3" descr="ازمة3.jpg"/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 t="164" b="164"/>
          <a:stretch>
            <a:fillRect/>
          </a:stretch>
        </p:blipFill>
        <p:spPr>
          <a:xfrm>
            <a:off x="2510118" y="2671482"/>
            <a:ext cx="7239000" cy="2895600"/>
          </a:xfrm>
        </p:spPr>
      </p:pic>
    </p:spTree>
    <p:extLst>
      <p:ext uri="{BB962C8B-B14F-4D97-AF65-F5344CB8AC3E}">
        <p14:creationId xmlns:p14="http://schemas.microsoft.com/office/powerpoint/2010/main" val="16047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                    مراحل الأزمة  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676400" y="1905001"/>
            <a:ext cx="4495800" cy="422116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IQ" sz="4000" dirty="0"/>
              <a:t>- </a:t>
            </a:r>
            <a:r>
              <a:rPr lang="ar-IQ" sz="4000" dirty="0">
                <a:latin typeface="Times New Roman" pitchFamily="18" charset="0"/>
                <a:cs typeface="Times New Roman" pitchFamily="18" charset="0"/>
              </a:rPr>
              <a:t>مرحلة </a:t>
            </a:r>
            <a:r>
              <a:rPr lang="ar-IQ" sz="4000" dirty="0" err="1">
                <a:latin typeface="Times New Roman" pitchFamily="18" charset="0"/>
                <a:cs typeface="Times New Roman" pitchFamily="18" charset="0"/>
              </a:rPr>
              <a:t>ماقبل</a:t>
            </a:r>
            <a:r>
              <a:rPr lang="ar-IQ" sz="4000" dirty="0">
                <a:latin typeface="Times New Roman" pitchFamily="18" charset="0"/>
                <a:cs typeface="Times New Roman" pitchFamily="18" charset="0"/>
              </a:rPr>
              <a:t> الأزمة</a:t>
            </a:r>
          </a:p>
          <a:p>
            <a:pPr algn="r" rtl="1">
              <a:buNone/>
            </a:pPr>
            <a:r>
              <a:rPr lang="ar-IQ" sz="4000" dirty="0">
                <a:latin typeface="Times New Roman" pitchFamily="18" charset="0"/>
                <a:cs typeface="Times New Roman" pitchFamily="18" charset="0"/>
              </a:rPr>
              <a:t>- مرحلة التعامل مع الأزمة </a:t>
            </a:r>
          </a:p>
          <a:p>
            <a:pPr algn="r" rtl="1">
              <a:buNone/>
            </a:pPr>
            <a:r>
              <a:rPr lang="ar-IQ" sz="4000" dirty="0">
                <a:latin typeface="Times New Roman" pitchFamily="18" charset="0"/>
                <a:cs typeface="Times New Roman" pitchFamily="18" charset="0"/>
              </a:rPr>
              <a:t>- مرحلة </a:t>
            </a:r>
            <a:r>
              <a:rPr lang="ar-IQ" sz="4000" dirty="0" err="1">
                <a:latin typeface="Times New Roman" pitchFamily="18" charset="0"/>
                <a:cs typeface="Times New Roman" pitchFamily="18" charset="0"/>
              </a:rPr>
              <a:t>مابعد</a:t>
            </a:r>
            <a:r>
              <a:rPr lang="ar-IQ" sz="4000" dirty="0">
                <a:latin typeface="Times New Roman" pitchFamily="18" charset="0"/>
                <a:cs typeface="Times New Roman" pitchFamily="18" charset="0"/>
              </a:rPr>
              <a:t> الأزمة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عنصر نائب للمحتوى 4" descr="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3200" y="2362200"/>
            <a:ext cx="3505200" cy="3200400"/>
          </a:xfrm>
        </p:spPr>
      </p:pic>
    </p:spTree>
    <p:extLst>
      <p:ext uri="{BB962C8B-B14F-4D97-AF65-F5344CB8AC3E}">
        <p14:creationId xmlns:p14="http://schemas.microsoft.com/office/powerpoint/2010/main" val="33905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المصــــــــادر</a:t>
            </a:r>
            <a:endParaRPr lang="en-US" b="1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IQ" dirty="0" smtClean="0"/>
              <a:t>*المساعدة – 2012 -</a:t>
            </a:r>
            <a:r>
              <a:rPr lang="ar-IQ" dirty="0" err="1" smtClean="0"/>
              <a:t>ادارة</a:t>
            </a:r>
            <a:r>
              <a:rPr lang="ar-IQ" dirty="0" smtClean="0"/>
              <a:t> الأزمات ( المداخل – المفاهيم – العمليات )/دار الثقافة للنشر </a:t>
            </a:r>
          </a:p>
          <a:p>
            <a:pPr algn="r"/>
            <a:r>
              <a:rPr lang="ar-IQ" dirty="0" smtClean="0"/>
              <a:t>والتوزيع / عمان – </a:t>
            </a:r>
            <a:r>
              <a:rPr lang="ar-IQ" dirty="0" err="1" smtClean="0"/>
              <a:t>الاردن</a:t>
            </a:r>
            <a:r>
              <a:rPr lang="ar-IQ" dirty="0" smtClean="0"/>
              <a:t> .</a:t>
            </a:r>
          </a:p>
          <a:p>
            <a:pPr algn="r"/>
            <a:r>
              <a:rPr lang="ar-IQ" dirty="0" smtClean="0"/>
              <a:t>*</a:t>
            </a:r>
            <a:r>
              <a:rPr lang="ar-IQ" dirty="0" err="1" smtClean="0"/>
              <a:t>ابو</a:t>
            </a:r>
            <a:r>
              <a:rPr lang="ar-IQ" dirty="0" smtClean="0"/>
              <a:t> فارة – 2009 – </a:t>
            </a:r>
            <a:r>
              <a:rPr lang="ar-IQ" dirty="0" err="1" smtClean="0"/>
              <a:t>ادارة</a:t>
            </a:r>
            <a:r>
              <a:rPr lang="ar-IQ" dirty="0" smtClean="0"/>
              <a:t> الأزمات ( مدخل متكامل )- </a:t>
            </a:r>
            <a:r>
              <a:rPr lang="ar-IQ" dirty="0" err="1" smtClean="0"/>
              <a:t>اثراء</a:t>
            </a:r>
            <a:r>
              <a:rPr lang="ar-IQ" dirty="0" smtClean="0"/>
              <a:t> للنشر والتوزيع/ عمان – </a:t>
            </a:r>
            <a:r>
              <a:rPr lang="ar-IQ" dirty="0" err="1" smtClean="0"/>
              <a:t>الاردن</a:t>
            </a:r>
            <a:r>
              <a:rPr lang="ar-IQ" dirty="0" smtClean="0"/>
              <a:t> </a:t>
            </a:r>
          </a:p>
          <a:p>
            <a:pPr algn="r"/>
            <a:endParaRPr lang="ar-IQ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389888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مفهوم الأزمة					</a:t>
            </a:r>
            <a:r>
              <a:rPr lang="ar-IQ" dirty="0" smtClean="0"/>
              <a:t/>
            </a:r>
            <a:br>
              <a:rPr lang="ar-IQ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هي لحظة حرجة وحاسمة تتعلق بمصير الكيان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الاداري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الذي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اصيب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بها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، مشكلة بذلك صعوبة حادة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امام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متخذ القرار تجعله في حيرة بالغة ،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فاي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قرار يتخذ في ظل دائرة عدم التأكد ، وقصور المعرفة ، وقلة البيانات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و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المعلومات واختلاط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الاسباب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بالنتائج وتداعي كل منهما بشكل متلاحق ، ليزيد من درجة المجهول عن تطورات الأزمة في ظل مجهول متصاعد عن احتمالات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ماقد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يحدث مستقبلا“ من </a:t>
            </a:r>
            <a:r>
              <a:rPr lang="ar-IQ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الازمة</a:t>
            </a: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j-cs"/>
              </a:rPr>
              <a:t> وفي الأزمة ذاتها</a:t>
            </a:r>
            <a:r>
              <a:rPr lang="ar-IQ" dirty="0" smtClean="0"/>
              <a:t> .</a:t>
            </a:r>
            <a:endParaRPr lang="en-US" dirty="0"/>
          </a:p>
        </p:txBody>
      </p:sp>
      <p:pic>
        <p:nvPicPr>
          <p:cNvPr id="5" name="عنصر نائب للمحتوى 4" descr="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48400" y="1828800"/>
            <a:ext cx="4229100" cy="3733800"/>
          </a:xfrm>
        </p:spPr>
      </p:pic>
    </p:spTree>
    <p:extLst>
      <p:ext uri="{BB962C8B-B14F-4D97-AF65-F5344CB8AC3E}">
        <p14:creationId xmlns:p14="http://schemas.microsoft.com/office/powerpoint/2010/main" val="20786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                     تعريف الأزمة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2"/>
          </p:nvPr>
        </p:nvSpPr>
        <p:spPr>
          <a:xfrm>
            <a:off x="1981200" y="1752601"/>
            <a:ext cx="3657600" cy="4373563"/>
          </a:xfrm>
        </p:spPr>
        <p:txBody>
          <a:bodyPr>
            <a:normAutofit/>
          </a:bodyPr>
          <a:lstStyle/>
          <a:p>
            <a:pPr algn="r"/>
            <a:r>
              <a:rPr lang="ar-IQ" dirty="0" smtClean="0"/>
              <a:t>- 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هي خلل مفاجئ نتيجة لأوضاع غير مستقرة يترتب عليها تطورات غير متوقعة نتيجة عدم القدرة على احتوائها من قبل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الاطراف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المعنية وغالبا“ ما تكون بفعل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الانسان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- هي تلك النقطة الحرجة واللحظة الحاسمة التي يتحدد عندها مصير تطورها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اما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الافضل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واما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الأسوء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، الحياة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الموت ، الحرب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السلم ،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لايجاد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حل لمشكلة ما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انفجارها ، فهي كل حالة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امر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مهما كان موضوعه ومجاله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لايستطيع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صاحبه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اطرافه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وضع حد لاشتداده وتطوره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900" dirty="0" err="1">
                <a:latin typeface="Times New Roman" pitchFamily="18" charset="0"/>
                <a:cs typeface="Times New Roman" pitchFamily="18" charset="0"/>
              </a:rPr>
              <a:t>الأسوء</a:t>
            </a:r>
            <a:r>
              <a:rPr lang="ar-IQ" dirty="0" smtClean="0"/>
              <a:t>.</a:t>
            </a:r>
            <a:endParaRPr lang="en-US" dirty="0"/>
          </a:p>
        </p:txBody>
      </p:sp>
      <p:pic>
        <p:nvPicPr>
          <p:cNvPr id="10" name="عنصر نائب للمحتوى 9" descr="dh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477000" y="1676400"/>
            <a:ext cx="3733800" cy="4343400"/>
          </a:xfrm>
        </p:spPr>
      </p:pic>
    </p:spTree>
    <p:extLst>
      <p:ext uri="{BB962C8B-B14F-4D97-AF65-F5344CB8AC3E}">
        <p14:creationId xmlns:p14="http://schemas.microsoft.com/office/powerpoint/2010/main" val="36539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819912"/>
          </a:xfrm>
        </p:spPr>
        <p:txBody>
          <a:bodyPr/>
          <a:lstStyle/>
          <a:p>
            <a:pPr algn="ctr"/>
            <a:r>
              <a:rPr lang="ar-IQ" dirty="0" smtClean="0"/>
              <a:t>                       </a:t>
            </a:r>
            <a:r>
              <a:rPr lang="ar-IQ" dirty="0" err="1" smtClean="0"/>
              <a:t>انواع</a:t>
            </a:r>
            <a:r>
              <a:rPr lang="ar-IQ" dirty="0" smtClean="0"/>
              <a:t> الأزمة     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752600" y="1600201"/>
            <a:ext cx="4343400" cy="4525963"/>
          </a:xfrm>
        </p:spPr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IQ" dirty="0" smtClean="0"/>
              <a:t>1-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من حيث التكرار :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أزمة ذات طابع دوري متكرر الحدوث ، مثل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ازمات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المياه في الصيف ، الأزمات الاقتصادية ، الثقة في الحكومات )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أزمات فجائية عشوائية وغير متكررة ، مثل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( الأمطار ،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الاعاصير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،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الفياضانات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2- من حيث العمق :</a:t>
            </a:r>
          </a:p>
          <a:p>
            <a:pPr algn="r" rtl="1">
              <a:buFontTx/>
              <a:buChar char="-"/>
            </a:pP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ازمة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سطحية غير عميقة هامشية التأثير ،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لاتشكل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خطورة وتحدث فطرة بشكل فجائي وتنتهي بسرعة مثل (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الأشاعات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) ، فهي أزمة بلا جذور ، تحدث وتختفي دون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أزمة عميقة متغلغلة جوهرية هيكلية التأثير ، وهي خطرة ذات طبيعة شديدة القسوة تعتمد على مدى تغلغلها في الكيان الذي تحدث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به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، وقد تعصف بالكيان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الاداري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لم يتم علاجها بالشكل الصحيح</a:t>
            </a:r>
          </a:p>
          <a:p>
            <a:pPr algn="r" rtl="1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عنصر نائب للمحتوى 4" descr="j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0800" y="1676400"/>
            <a:ext cx="3733800" cy="4114800"/>
          </a:xfrm>
        </p:spPr>
      </p:pic>
    </p:spTree>
    <p:extLst>
      <p:ext uri="{BB962C8B-B14F-4D97-AF65-F5344CB8AC3E}">
        <p14:creationId xmlns:p14="http://schemas.microsoft.com/office/powerpoint/2010/main" val="10240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981200" y="1143001"/>
            <a:ext cx="4038600" cy="4983163"/>
          </a:xfrm>
        </p:spPr>
        <p:txBody>
          <a:bodyPr>
            <a:normAutofit/>
          </a:bodyPr>
          <a:lstStyle/>
          <a:p>
            <a:pPr algn="r" rtl="1"/>
            <a:r>
              <a:rPr lang="ar-IQ" dirty="0" smtClean="0"/>
              <a:t>3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من حيث المظهر 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الأزمة الزاحفة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الأزمة العنيفة الفجائية 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الأزمة الصريحة العلنية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المفتوحة 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الأزمة الضمنية أو المستترة 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4- من حيث المدة :</a:t>
            </a:r>
          </a:p>
          <a:p>
            <a:pPr algn="r" rtl="1">
              <a:buFontTx/>
              <a:buChar char="-"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أزمات قصيرة الأمد 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أزمات طويلة الأجل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عنصر نائب للمحتوى 7" descr="dha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24600" y="1295400"/>
            <a:ext cx="3886200" cy="4267200"/>
          </a:xfrm>
        </p:spPr>
      </p:pic>
    </p:spTree>
    <p:extLst>
      <p:ext uri="{BB962C8B-B14F-4D97-AF65-F5344CB8AC3E}">
        <p14:creationId xmlns:p14="http://schemas.microsoft.com/office/powerpoint/2010/main" val="1752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828800" y="609601"/>
            <a:ext cx="4343400" cy="5516563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IQ" dirty="0" smtClean="0"/>
              <a:t>5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من حيث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أزمات ذات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وخسائر بشرية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أزمات ذات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وخسائر مادية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أزمات ذات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وخسائر معنوية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أزمات ذات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وخسائر مختلطة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6- من حيث المستهدف بالاعتداء :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اعتداء على شخصيات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اعتداء على ممتلكات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7- من حيث الهدف :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ارهاب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الطرف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الاخر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الابتزاز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8- من حيث مسرح الأزمة :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9- من حيث المصدر 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10- من حيث القصد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11- من حيث مستوى المعالجة </a:t>
            </a:r>
          </a:p>
          <a:p>
            <a:pPr algn="r" rtl="1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12- من حيث طبيعة الحدوث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عنصر نائب للمحتوى 5" descr="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9400" y="1371600"/>
            <a:ext cx="3352800" cy="4114800"/>
          </a:xfrm>
        </p:spPr>
      </p:pic>
    </p:spTree>
    <p:extLst>
      <p:ext uri="{BB962C8B-B14F-4D97-AF65-F5344CB8AC3E}">
        <p14:creationId xmlns:p14="http://schemas.microsoft.com/office/powerpoint/2010/main" val="21910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553200" y="273050"/>
            <a:ext cx="3581400" cy="641350"/>
          </a:xfrm>
        </p:spPr>
        <p:txBody>
          <a:bodyPr>
            <a:normAutofit/>
          </a:bodyPr>
          <a:lstStyle/>
          <a:p>
            <a:pPr algn="r"/>
            <a:r>
              <a:rPr lang="ar-IQ" sz="3600" b="1" dirty="0">
                <a:latin typeface="Times New Roman" pitchFamily="18" charset="0"/>
                <a:cs typeface="Times New Roman" pitchFamily="18" charset="0"/>
              </a:rPr>
              <a:t>خصائص الأزمة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099050" y="914401"/>
            <a:ext cx="5111750" cy="5211763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IQ" dirty="0" smtClean="0"/>
              <a:t>1-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التعقيد والتشابك والتداخل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2- المفاجأة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المفاجأة في المكان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لم يتم توقع حجم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اثاره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لم يتم توقع توقيته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لم يتم تجهيز الاستعدادات لمواجهته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3- وجود مجموعة من القوى ذات الاتجاهات الضاغطة على الكيان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الاداري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مصدر الخطر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الازمة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يشكل تهديدا“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اساسيا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“ لمصالح الكيان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الاداري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واستمراره في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ادائه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الوظيفي </a:t>
            </a:r>
          </a:p>
          <a:p>
            <a:endParaRPr lang="ar-IQ" dirty="0" smtClean="0"/>
          </a:p>
          <a:p>
            <a:endParaRPr lang="en-US" dirty="0"/>
          </a:p>
        </p:txBody>
      </p:sp>
      <p:pic>
        <p:nvPicPr>
          <p:cNvPr id="1026" name="Picture 2" descr="C:\Users\rabee_000\Desktop\ازمة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838200"/>
            <a:ext cx="3200400" cy="563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95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981200" y="685801"/>
            <a:ext cx="4038600" cy="5440363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IQ" dirty="0" smtClean="0"/>
              <a:t>5-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مواجهتها تستوجب خروجا“ عن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الانماط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التنظيمية المألوفة واستخدام وسائل غير عادية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انها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تسبب في بدايتها صدمة ودرجة عالية من التوتر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تصاعدها المفاجئ يؤدي بمتخذ القرار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الحيرة البالغة والعجز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مجابهة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الازمة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تعد واجبا“ مصيريا“ على كل كيانات الدولة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9- كثيرا“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مايؤدي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نجاح قوى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الازمة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في احتياج دفاعات الكيان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الاداري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10- ضيق الوقت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11- التهديد المصاحب للازمة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عنصر نائب للمحتوى 5" descr="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77000" y="990601"/>
            <a:ext cx="3657600" cy="4419599"/>
          </a:xfrm>
        </p:spPr>
      </p:pic>
    </p:spTree>
    <p:extLst>
      <p:ext uri="{BB962C8B-B14F-4D97-AF65-F5344CB8AC3E}">
        <p14:creationId xmlns:p14="http://schemas.microsoft.com/office/powerpoint/2010/main" val="20842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اسباب</a:t>
            </a:r>
            <a:r>
              <a:rPr lang="ar-IQ" dirty="0" smtClean="0"/>
              <a:t> الأزمات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IQ" dirty="0" smtClean="0"/>
              <a:t>-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سوء الفهم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سوء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الادراك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سوء التقدير والتقديم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الادارة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العشوائية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الرغبة في الابتزاز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اليأس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الاشاعات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استعراض القوة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الاخطاء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البشرية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الازمات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المخططة </a:t>
            </a: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تعارض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الاهداف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تعارض المصالح </a:t>
            </a:r>
          </a:p>
          <a:p>
            <a:pPr algn="r" rtl="1"/>
            <a:endParaRPr lang="ar-IQ" dirty="0" smtClean="0"/>
          </a:p>
          <a:p>
            <a:endParaRPr lang="en-US" dirty="0"/>
          </a:p>
        </p:txBody>
      </p:sp>
      <p:pic>
        <p:nvPicPr>
          <p:cNvPr id="5" name="عنصر نائب للمحتوى 4" descr="dh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9400" y="1524000"/>
            <a:ext cx="3276600" cy="4191000"/>
          </a:xfrm>
        </p:spPr>
      </p:pic>
    </p:spTree>
    <p:extLst>
      <p:ext uri="{BB962C8B-B14F-4D97-AF65-F5344CB8AC3E}">
        <p14:creationId xmlns:p14="http://schemas.microsoft.com/office/powerpoint/2010/main" val="29452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الأزمــــــــة  وانواعها وخصائصها واسبابها ومراحلها</vt:lpstr>
      <vt:lpstr>        مفهوم الأزمة      </vt:lpstr>
      <vt:lpstr>                     تعريف الأزمة </vt:lpstr>
      <vt:lpstr>                       انواع الأزمة      </vt:lpstr>
      <vt:lpstr>PowerPoint Presentation</vt:lpstr>
      <vt:lpstr>PowerPoint Presentation</vt:lpstr>
      <vt:lpstr>خصائص الأزمة </vt:lpstr>
      <vt:lpstr>PowerPoint Presentation</vt:lpstr>
      <vt:lpstr>اسباب الأزمات </vt:lpstr>
      <vt:lpstr>                    مراحل الأزمة   </vt:lpstr>
      <vt:lpstr>المصــــــــادر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الأزمــــــــة  وانواعها وخصائصها واسبابها ومراحلها</dc:title>
  <dc:creator>hp</dc:creator>
  <cp:lastModifiedBy>hp</cp:lastModifiedBy>
  <cp:revision>2</cp:revision>
  <dcterms:created xsi:type="dcterms:W3CDTF">2018-06-23T10:02:57Z</dcterms:created>
  <dcterms:modified xsi:type="dcterms:W3CDTF">2018-06-23T10:04:42Z</dcterms:modified>
</cp:coreProperties>
</file>