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6" r:id="rId3"/>
    <p:sldId id="257" r:id="rId4"/>
    <p:sldId id="258" r:id="rId5"/>
    <p:sldId id="259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99375038-81B4-46DA-B00F-B69D3A690C9A}" type="datetimeFigureOut">
              <a:rPr lang="en-US" smtClean="0"/>
              <a:t>6/16/2018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7125CD4-C88D-487E-B8AC-35C4C87DDF9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ctrTitle"/>
          </p:nvPr>
        </p:nvSpPr>
        <p:spPr>
          <a:xfrm>
            <a:off x="422030" y="609600"/>
            <a:ext cx="8229600" cy="1676400"/>
          </a:xfrm>
        </p:spPr>
        <p:txBody>
          <a:bodyPr/>
          <a:lstStyle/>
          <a:p>
            <a:r>
              <a:rPr lang="ar-IQ" dirty="0" smtClean="0"/>
              <a:t>السيناريو ومشاريع المستقبل</a:t>
            </a:r>
            <a:endParaRPr lang="en-US" dirty="0"/>
          </a:p>
        </p:txBody>
      </p:sp>
      <p:sp>
        <p:nvSpPr>
          <p:cNvPr id="5" name="عنوان فرعي 4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3297702"/>
          </a:xfrm>
        </p:spPr>
        <p:txBody>
          <a:bodyPr>
            <a:normAutofit fontScale="32500" lnSpcReduction="20000"/>
          </a:bodyPr>
          <a:lstStyle/>
          <a:p>
            <a:r>
              <a:rPr lang="ar-IQ" sz="16000" dirty="0" smtClean="0"/>
              <a:t>باشراف استاذة المادة : د . </a:t>
            </a:r>
            <a:r>
              <a:rPr lang="ar-IQ" sz="16000" dirty="0" smtClean="0"/>
              <a:t>مها عارف </a:t>
            </a:r>
            <a:r>
              <a:rPr lang="ar-IQ" sz="16000" dirty="0" smtClean="0"/>
              <a:t>العزاوي</a:t>
            </a:r>
          </a:p>
          <a:p>
            <a:endParaRPr lang="ar-IQ" sz="14800" dirty="0" smtClean="0"/>
          </a:p>
          <a:p>
            <a:r>
              <a:rPr lang="ar-IQ" sz="14800" dirty="0" smtClean="0"/>
              <a:t>           </a:t>
            </a:r>
            <a:r>
              <a:rPr lang="ar-IQ" sz="14800" u="sng" dirty="0" smtClean="0"/>
              <a:t>  </a:t>
            </a:r>
            <a:endParaRPr lang="en-US" sz="51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470025"/>
          </a:xfrm>
        </p:spPr>
        <p:txBody>
          <a:bodyPr/>
          <a:lstStyle/>
          <a:p>
            <a:r>
              <a:rPr lang="ar-IQ" dirty="0" smtClean="0"/>
              <a:t>استعمال السيناريو في </a:t>
            </a:r>
            <a:r>
              <a:rPr lang="ar-IQ" dirty="0" err="1" smtClean="0"/>
              <a:t>ادارة</a:t>
            </a:r>
            <a:r>
              <a:rPr lang="ar-IQ" dirty="0" smtClean="0"/>
              <a:t> محفظة المشروع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2057400"/>
            <a:ext cx="6400800" cy="3733800"/>
          </a:xfrm>
        </p:spPr>
        <p:txBody>
          <a:bodyPr>
            <a:noAutofit/>
          </a:bodyPr>
          <a:lstStyle/>
          <a:p>
            <a:pPr algn="r"/>
            <a:r>
              <a:rPr lang="ar-IQ" sz="2400" dirty="0" err="1" smtClean="0">
                <a:cs typeface="+mj-cs"/>
              </a:rPr>
              <a:t>ان</a:t>
            </a:r>
            <a:r>
              <a:rPr lang="ar-IQ" sz="2400" dirty="0" smtClean="0">
                <a:cs typeface="+mj-cs"/>
              </a:rPr>
              <a:t> المدخل المبني على </a:t>
            </a:r>
            <a:r>
              <a:rPr lang="ar-IQ" sz="2400" dirty="0" err="1" smtClean="0">
                <a:cs typeface="+mj-cs"/>
              </a:rPr>
              <a:t>اليسيناريو</a:t>
            </a:r>
            <a:r>
              <a:rPr lang="ar-IQ" sz="2400" dirty="0" smtClean="0">
                <a:cs typeface="+mj-cs"/>
              </a:rPr>
              <a:t> </a:t>
            </a:r>
            <a:r>
              <a:rPr lang="ar-IQ" sz="2400" dirty="0" err="1" smtClean="0">
                <a:cs typeface="+mj-cs"/>
              </a:rPr>
              <a:t>لادارة</a:t>
            </a:r>
            <a:r>
              <a:rPr lang="ar-IQ" sz="2400" dirty="0" smtClean="0">
                <a:cs typeface="+mj-cs"/>
              </a:rPr>
              <a:t> محفظة المشاريع يركز طاقات </a:t>
            </a:r>
            <a:r>
              <a:rPr lang="ar-IQ" sz="2400" dirty="0" err="1" smtClean="0">
                <a:cs typeface="+mj-cs"/>
              </a:rPr>
              <a:t>الادارة</a:t>
            </a:r>
            <a:r>
              <a:rPr lang="ar-IQ" sz="2400" dirty="0" smtClean="0">
                <a:cs typeface="+mj-cs"/>
              </a:rPr>
              <a:t> ومواردها على تلك المشاريع التي سوف تضع المنظمة </a:t>
            </a:r>
            <a:r>
              <a:rPr lang="ar-IQ" sz="2400" dirty="0" err="1" smtClean="0">
                <a:cs typeface="+mj-cs"/>
              </a:rPr>
              <a:t>بافضل</a:t>
            </a:r>
            <a:r>
              <a:rPr lang="ar-IQ" sz="2400" dirty="0" smtClean="0">
                <a:cs typeface="+mj-cs"/>
              </a:rPr>
              <a:t> مركز </a:t>
            </a:r>
            <a:r>
              <a:rPr lang="ar-IQ" sz="2400" dirty="0" err="1" smtClean="0">
                <a:cs typeface="+mj-cs"/>
              </a:rPr>
              <a:t>او</a:t>
            </a:r>
            <a:r>
              <a:rPr lang="ar-IQ" sz="2400" dirty="0" smtClean="0">
                <a:cs typeface="+mj-cs"/>
              </a:rPr>
              <a:t> موقع وذلك لمتابعة السيناريو الناشئ</a:t>
            </a:r>
          </a:p>
          <a:p>
            <a:pPr algn="r"/>
            <a:r>
              <a:rPr lang="en-US" sz="2400" dirty="0" smtClean="0">
                <a:cs typeface="+mj-cs"/>
              </a:rPr>
              <a:t> </a:t>
            </a:r>
            <a:r>
              <a:rPr lang="ar-IQ" sz="2400" dirty="0" smtClean="0">
                <a:cs typeface="+mj-cs"/>
              </a:rPr>
              <a:t>ويخذ تخطيط السيناريو نظرة حرجة وعدة عناصر تؤثر على نواتج الحدث </a:t>
            </a:r>
            <a:r>
              <a:rPr lang="en-US" sz="2400" dirty="0" smtClean="0">
                <a:cs typeface="+mj-cs"/>
              </a:rPr>
              <a:t>(Dye,2002</a:t>
            </a:r>
            <a:r>
              <a:rPr lang="ar-IQ" sz="2400" dirty="0" smtClean="0">
                <a:cs typeface="+mj-cs"/>
              </a:rPr>
              <a:t>مثل (</a:t>
            </a:r>
            <a:r>
              <a:rPr lang="en-US" sz="2400" dirty="0" smtClean="0">
                <a:cs typeface="+mj-cs"/>
              </a:rPr>
              <a:t> </a:t>
            </a:r>
            <a:endParaRPr lang="ar-IQ" sz="2400" dirty="0" smtClean="0">
              <a:cs typeface="+mj-cs"/>
            </a:endParaRPr>
          </a:p>
          <a:p>
            <a:pPr algn="r"/>
            <a:r>
              <a:rPr lang="ar-IQ" sz="2400" dirty="0" smtClean="0">
                <a:cs typeface="+mj-cs"/>
              </a:rPr>
              <a:t>1- الاجتماعية : </a:t>
            </a:r>
            <a:r>
              <a:rPr lang="ar-IQ" sz="2400" dirty="0" err="1" smtClean="0">
                <a:cs typeface="+mj-cs"/>
              </a:rPr>
              <a:t>الديموغرافية</a:t>
            </a:r>
            <a:r>
              <a:rPr lang="ar-IQ" sz="2400" dirty="0" smtClean="0">
                <a:cs typeface="+mj-cs"/>
              </a:rPr>
              <a:t> ، القيم </a:t>
            </a:r>
            <a:r>
              <a:rPr lang="ar-IQ" sz="2400" dirty="0" err="1" smtClean="0">
                <a:cs typeface="+mj-cs"/>
              </a:rPr>
              <a:t>والاخلاقيات</a:t>
            </a:r>
            <a:r>
              <a:rPr lang="ar-IQ" sz="2400" dirty="0" smtClean="0">
                <a:cs typeface="+mj-cs"/>
              </a:rPr>
              <a:t> .</a:t>
            </a:r>
          </a:p>
          <a:p>
            <a:pPr algn="r"/>
            <a:r>
              <a:rPr lang="ar-IQ" sz="2400" dirty="0" smtClean="0">
                <a:cs typeface="+mj-cs"/>
              </a:rPr>
              <a:t>2- التقنية (التكنولوجية) : الحالة الفنية .</a:t>
            </a:r>
          </a:p>
          <a:p>
            <a:pPr algn="r"/>
            <a:r>
              <a:rPr lang="ar-IQ" sz="2400" dirty="0" smtClean="0">
                <a:cs typeface="+mj-cs"/>
              </a:rPr>
              <a:t>3- الاقتصادية : كلفة الديون والمعيشة .</a:t>
            </a:r>
          </a:p>
          <a:p>
            <a:pPr algn="r"/>
            <a:r>
              <a:rPr lang="ar-IQ" sz="2400" dirty="0" smtClean="0">
                <a:cs typeface="+mj-cs"/>
              </a:rPr>
              <a:t>4- السياسية : القانونية والحكومية .</a:t>
            </a:r>
          </a:p>
          <a:p>
            <a:pPr algn="r"/>
            <a:r>
              <a:rPr lang="en-US" sz="2400" dirty="0" err="1" smtClean="0">
                <a:cs typeface="+mj-cs"/>
              </a:rPr>
              <a:t>ecologe</a:t>
            </a:r>
            <a:r>
              <a:rPr lang="ar-IQ" sz="2400" dirty="0" smtClean="0">
                <a:cs typeface="+mj-cs"/>
              </a:rPr>
              <a:t>5- البيئية : المحيط البيئي </a:t>
            </a:r>
            <a:endParaRPr lang="en-US" sz="2400" dirty="0">
              <a:cs typeface="+mj-cs"/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السيناريو ومشاريع المستقبل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buNone/>
            </a:pPr>
            <a:r>
              <a:rPr lang="ar-IQ" sz="2400" dirty="0" err="1" smtClean="0"/>
              <a:t>الى</a:t>
            </a:r>
            <a:r>
              <a:rPr lang="ar-IQ" sz="2400" dirty="0" smtClean="0"/>
              <a:t> وجود مجموعة من الممارسات لدراسة </a:t>
            </a:r>
            <a:r>
              <a:rPr lang="en-US" sz="2400" dirty="0" smtClean="0"/>
              <a:t>(Glitman&amp;Keating,2007</a:t>
            </a:r>
            <a:r>
              <a:rPr lang="ar-IQ" sz="2400" dirty="0" err="1" smtClean="0"/>
              <a:t>اشار</a:t>
            </a:r>
            <a:r>
              <a:rPr lang="ar-IQ" sz="2400" dirty="0" smtClean="0"/>
              <a:t> (</a:t>
            </a:r>
          </a:p>
          <a:p>
            <a:pPr algn="r">
              <a:buNone/>
            </a:pPr>
            <a:r>
              <a:rPr lang="ar-IQ" sz="2400" dirty="0" smtClean="0"/>
              <a:t>المشاريع المستقبلية يمكن تلخيصها من خلال الخطوات المتبعة لتحسين نوعية الحياة في </a:t>
            </a:r>
            <a:r>
              <a:rPr lang="ar-IQ" sz="2400" dirty="0" err="1" smtClean="0"/>
              <a:t>اقليم</a:t>
            </a:r>
            <a:r>
              <a:rPr lang="ar-IQ" sz="2400" dirty="0" smtClean="0"/>
              <a:t> معين وكما يأتي :</a:t>
            </a:r>
          </a:p>
          <a:p>
            <a:pPr algn="r">
              <a:buNone/>
            </a:pPr>
            <a:r>
              <a:rPr lang="ar-IQ" sz="2400" dirty="0" smtClean="0"/>
              <a:t>1- تحديد قضايا نوعية الحياة في </a:t>
            </a:r>
            <a:r>
              <a:rPr lang="ar-IQ" sz="2400" dirty="0" err="1" smtClean="0"/>
              <a:t>اقليم</a:t>
            </a:r>
            <a:r>
              <a:rPr lang="ar-IQ" sz="2400" dirty="0" smtClean="0"/>
              <a:t> معين .</a:t>
            </a:r>
          </a:p>
          <a:p>
            <a:pPr algn="r">
              <a:buNone/>
            </a:pPr>
            <a:r>
              <a:rPr lang="ar-IQ" sz="2400" dirty="0" smtClean="0"/>
              <a:t>2- بحث القوى الدافعة .</a:t>
            </a:r>
          </a:p>
          <a:p>
            <a:pPr algn="r">
              <a:buNone/>
            </a:pPr>
            <a:r>
              <a:rPr lang="ar-IQ" sz="2400" dirty="0" smtClean="0"/>
              <a:t>3- تحديد </a:t>
            </a:r>
            <a:r>
              <a:rPr lang="ar-IQ" sz="2400" dirty="0" err="1" smtClean="0"/>
              <a:t>انماط</a:t>
            </a:r>
            <a:r>
              <a:rPr lang="ar-IQ" sz="2400" dirty="0" smtClean="0"/>
              <a:t> التعامل ( التفاعل ) .</a:t>
            </a:r>
          </a:p>
          <a:p>
            <a:pPr algn="r">
              <a:buNone/>
            </a:pPr>
            <a:r>
              <a:rPr lang="ar-IQ" sz="2400" dirty="0" smtClean="0"/>
              <a:t>4- توليد السيناريوهات .</a:t>
            </a:r>
          </a:p>
          <a:p>
            <a:pPr algn="r">
              <a:buNone/>
            </a:pPr>
            <a:r>
              <a:rPr lang="ar-IQ" sz="2400" dirty="0" smtClean="0"/>
              <a:t>5- تحليل المضامين .</a:t>
            </a:r>
          </a:p>
          <a:p>
            <a:pPr algn="r">
              <a:buNone/>
            </a:pPr>
            <a:r>
              <a:rPr lang="ar-IQ" sz="2400" dirty="0" smtClean="0"/>
              <a:t>6- تقييم المضامين .</a:t>
            </a:r>
          </a:p>
          <a:p>
            <a:pPr algn="r">
              <a:buNone/>
            </a:pPr>
            <a:r>
              <a:rPr lang="ar-IQ" sz="2400" dirty="0" smtClean="0"/>
              <a:t>7- مراقبة السيناريوهات .</a:t>
            </a:r>
            <a:endParaRPr lang="en-US" sz="24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قيمة السيناريو في تنفيذ المشاريع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IQ" sz="2000" dirty="0" smtClean="0"/>
              <a:t>السيناريوهات بحد ذاتها :</a:t>
            </a:r>
          </a:p>
          <a:p>
            <a:pPr algn="r"/>
            <a:r>
              <a:rPr lang="ar-IQ" sz="2000" dirty="0" smtClean="0"/>
              <a:t>1- </a:t>
            </a:r>
            <a:r>
              <a:rPr lang="ar-IQ" sz="2000" dirty="0" err="1" smtClean="0"/>
              <a:t>لاتصنع</a:t>
            </a:r>
            <a:r>
              <a:rPr lang="ar-IQ" sz="2000" dirty="0" smtClean="0"/>
              <a:t> القرارات وهي بذلك </a:t>
            </a:r>
            <a:r>
              <a:rPr lang="ar-IQ" sz="2000" dirty="0" err="1" smtClean="0"/>
              <a:t>لاتمثل</a:t>
            </a:r>
            <a:r>
              <a:rPr lang="ar-IQ" sz="2000" dirty="0" smtClean="0"/>
              <a:t> بديلا عن </a:t>
            </a:r>
            <a:r>
              <a:rPr lang="ar-IQ" sz="2000" dirty="0" err="1" smtClean="0"/>
              <a:t>الادارة</a:t>
            </a:r>
            <a:r>
              <a:rPr lang="ar-IQ" sz="2000" dirty="0" smtClean="0"/>
              <a:t> في المنضمات </a:t>
            </a:r>
            <a:r>
              <a:rPr lang="ar-IQ" sz="2000" dirty="0" err="1" smtClean="0"/>
              <a:t>او</a:t>
            </a:r>
            <a:r>
              <a:rPr lang="ar-IQ" sz="2000" dirty="0" smtClean="0"/>
              <a:t> حتى في المشاريع  </a:t>
            </a:r>
            <a:endParaRPr lang="ar-IQ" sz="2000" dirty="0"/>
          </a:p>
          <a:p>
            <a:pPr algn="r"/>
            <a:r>
              <a:rPr lang="ar-IQ" sz="2000" dirty="0" smtClean="0"/>
              <a:t>2- </a:t>
            </a:r>
            <a:r>
              <a:rPr lang="ar-IQ" sz="2000" dirty="0" err="1" smtClean="0"/>
              <a:t>انها</a:t>
            </a:r>
            <a:r>
              <a:rPr lang="ar-IQ" sz="2000" dirty="0" smtClean="0"/>
              <a:t> تساعد على خلق رؤية مشتركة وتمكن </a:t>
            </a:r>
            <a:r>
              <a:rPr lang="ar-IQ" sz="2000" dirty="0" err="1" smtClean="0"/>
              <a:t>الادارة</a:t>
            </a:r>
            <a:r>
              <a:rPr lang="ar-IQ" sz="2000" dirty="0" smtClean="0"/>
              <a:t> العليا من رؤية المعاني </a:t>
            </a:r>
            <a:r>
              <a:rPr lang="ar-IQ" sz="2000" dirty="0" err="1" smtClean="0"/>
              <a:t>الاستراتيجية</a:t>
            </a:r>
            <a:endParaRPr lang="ar-IQ" sz="2000" dirty="0" smtClean="0"/>
          </a:p>
          <a:p>
            <a:pPr algn="r"/>
            <a:r>
              <a:rPr lang="ar-IQ" sz="2000" dirty="0" smtClean="0"/>
              <a:t>3- استخدام منهجية تخطيط السيناريو المنظم ( تكوينا ) والذي يطبق بشكل ملائم ومتجانس فان باستطاعة المنظمة دمج الظروف العالمية والمحلية </a:t>
            </a:r>
            <a:r>
              <a:rPr lang="ar-IQ" sz="2000" dirty="0" err="1" smtClean="0"/>
              <a:t>لاجراء</a:t>
            </a:r>
            <a:r>
              <a:rPr lang="ar-IQ" sz="2000" dirty="0" smtClean="0"/>
              <a:t> تحوير لخططها </a:t>
            </a:r>
            <a:r>
              <a:rPr lang="ar-IQ" sz="2000" dirty="0" err="1" smtClean="0"/>
              <a:t>الاستراتيجية</a:t>
            </a:r>
            <a:r>
              <a:rPr lang="ar-IQ" sz="2000" dirty="0" smtClean="0"/>
              <a:t> وقيل ذلك لعملية التحليل الاستراتيجي </a:t>
            </a:r>
          </a:p>
          <a:p>
            <a:pPr algn="r"/>
            <a:r>
              <a:rPr lang="ar-IQ" sz="2000" dirty="0" smtClean="0"/>
              <a:t>4- يساعد </a:t>
            </a:r>
            <a:r>
              <a:rPr lang="ar-IQ" sz="2000" dirty="0" err="1" smtClean="0"/>
              <a:t>الادارة</a:t>
            </a:r>
            <a:r>
              <a:rPr lang="ar-IQ" sz="2000" dirty="0" smtClean="0"/>
              <a:t> على تحديد وتأسيس </a:t>
            </a:r>
            <a:r>
              <a:rPr lang="ar-IQ" sz="2000" dirty="0" err="1" smtClean="0"/>
              <a:t>او</a:t>
            </a:r>
            <a:r>
              <a:rPr lang="ar-IQ" sz="2000" dirty="0" smtClean="0"/>
              <a:t> وضع خطط طوارئ ( خطط بديلة ) للاستجابة </a:t>
            </a:r>
            <a:r>
              <a:rPr lang="ar-IQ" sz="2000" dirty="0" err="1" smtClean="0"/>
              <a:t>او</a:t>
            </a:r>
            <a:r>
              <a:rPr lang="ar-IQ" sz="2000" dirty="0" smtClean="0"/>
              <a:t> الرد بشكل منطقي وهادف للتغييرات البيئية بشكل منطقي ودوري </a:t>
            </a:r>
            <a:endParaRPr lang="en-US" sz="2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err="1" smtClean="0"/>
              <a:t>ادوات</a:t>
            </a:r>
            <a:r>
              <a:rPr lang="ar-IQ" dirty="0" smtClean="0"/>
              <a:t> تنفيذ سيناريو المشروع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IQ" sz="2400" dirty="0" smtClean="0">
                <a:cs typeface="+mj-cs"/>
              </a:rPr>
              <a:t>تنفيذ السيناريو يجري من خلال مجموعة من </a:t>
            </a:r>
            <a:r>
              <a:rPr lang="ar-IQ" sz="2400" dirty="0" err="1" smtClean="0">
                <a:cs typeface="+mj-cs"/>
              </a:rPr>
              <a:t>الادوات</a:t>
            </a:r>
            <a:r>
              <a:rPr lang="ar-IQ" sz="2400" dirty="0" smtClean="0">
                <a:cs typeface="+mj-cs"/>
              </a:rPr>
              <a:t> التي تساعد </a:t>
            </a:r>
            <a:r>
              <a:rPr lang="ar-IQ" sz="2400" dirty="0" err="1" smtClean="0">
                <a:cs typeface="+mj-cs"/>
              </a:rPr>
              <a:t>الادارة</a:t>
            </a:r>
            <a:r>
              <a:rPr lang="ar-IQ" sz="2400" dirty="0" smtClean="0">
                <a:cs typeface="+mj-cs"/>
              </a:rPr>
              <a:t> في تسيير </a:t>
            </a:r>
            <a:r>
              <a:rPr lang="ar-IQ" sz="2400" dirty="0" err="1" smtClean="0">
                <a:cs typeface="+mj-cs"/>
              </a:rPr>
              <a:t>اعمالها</a:t>
            </a:r>
            <a:r>
              <a:rPr lang="ar-IQ" sz="2400" dirty="0" smtClean="0">
                <a:cs typeface="+mj-cs"/>
              </a:rPr>
              <a:t> </a:t>
            </a:r>
          </a:p>
          <a:p>
            <a:pPr algn="r"/>
            <a:r>
              <a:rPr lang="ar-IQ" sz="2400" dirty="0">
                <a:cs typeface="+mj-cs"/>
              </a:rPr>
              <a:t> </a:t>
            </a:r>
            <a:r>
              <a:rPr lang="ar-IQ" sz="2400" dirty="0" smtClean="0">
                <a:cs typeface="+mj-cs"/>
              </a:rPr>
              <a:t>دور </a:t>
            </a:r>
            <a:r>
              <a:rPr lang="ar-IQ" sz="2400" dirty="0" err="1" smtClean="0">
                <a:cs typeface="+mj-cs"/>
              </a:rPr>
              <a:t>الادوات</a:t>
            </a:r>
            <a:r>
              <a:rPr lang="ar-IQ" sz="2400" dirty="0" smtClean="0">
                <a:cs typeface="+mj-cs"/>
              </a:rPr>
              <a:t> </a:t>
            </a:r>
            <a:r>
              <a:rPr lang="en-US" sz="2400" dirty="0" smtClean="0">
                <a:cs typeface="+mj-cs"/>
              </a:rPr>
              <a:t>(</a:t>
            </a:r>
            <a:r>
              <a:rPr lang="en-US" sz="2400" dirty="0" err="1" smtClean="0">
                <a:cs typeface="+mj-cs"/>
              </a:rPr>
              <a:t>Betlyon</a:t>
            </a:r>
            <a:r>
              <a:rPr lang="en-US" sz="2400" dirty="0" smtClean="0">
                <a:cs typeface="+mj-cs"/>
              </a:rPr>
              <a:t> Brian</a:t>
            </a:r>
            <a:r>
              <a:rPr lang="ar-IQ" sz="2400" dirty="0" err="1" smtClean="0">
                <a:cs typeface="+mj-cs"/>
              </a:rPr>
              <a:t>وبالاخص</a:t>
            </a:r>
            <a:r>
              <a:rPr lang="ar-IQ" sz="2400" dirty="0" smtClean="0">
                <a:cs typeface="+mj-cs"/>
              </a:rPr>
              <a:t> في </a:t>
            </a:r>
            <a:r>
              <a:rPr lang="ar-IQ" sz="2400" dirty="0" err="1" smtClean="0">
                <a:cs typeface="+mj-cs"/>
              </a:rPr>
              <a:t>ادارة</a:t>
            </a:r>
            <a:r>
              <a:rPr lang="ar-IQ" sz="2400" dirty="0" smtClean="0">
                <a:cs typeface="+mj-cs"/>
              </a:rPr>
              <a:t> محفظة </a:t>
            </a:r>
            <a:r>
              <a:rPr lang="ar-IQ" sz="2400" dirty="0" err="1" smtClean="0">
                <a:cs typeface="+mj-cs"/>
              </a:rPr>
              <a:t>اعمال</a:t>
            </a:r>
            <a:r>
              <a:rPr lang="ar-IQ" sz="2400" dirty="0" smtClean="0">
                <a:cs typeface="+mj-cs"/>
              </a:rPr>
              <a:t> المشاريع وقد ناقش (</a:t>
            </a:r>
            <a:r>
              <a:rPr lang="en-US" sz="2400" dirty="0" smtClean="0">
                <a:cs typeface="+mj-cs"/>
              </a:rPr>
              <a:t> </a:t>
            </a:r>
            <a:endParaRPr lang="ar-IQ" sz="2400" dirty="0" smtClean="0">
              <a:cs typeface="+mj-cs"/>
            </a:endParaRPr>
          </a:p>
          <a:p>
            <a:pPr algn="r"/>
            <a:r>
              <a:rPr lang="ar-IQ" sz="2400" dirty="0" smtClean="0">
                <a:cs typeface="+mj-cs"/>
              </a:rPr>
              <a:t>والتقنيات المستعملة في تنفيذ السيناريو وتوفير المعلومات حول الموارد الحرجة</a:t>
            </a:r>
          </a:p>
          <a:p>
            <a:pPr algn="r"/>
            <a:r>
              <a:rPr lang="ar-IQ" sz="2400" dirty="0" err="1" smtClean="0">
                <a:cs typeface="+mj-cs"/>
              </a:rPr>
              <a:t>الى</a:t>
            </a:r>
            <a:r>
              <a:rPr lang="ar-IQ" sz="2400" dirty="0" smtClean="0">
                <a:cs typeface="+mj-cs"/>
              </a:rPr>
              <a:t> : </a:t>
            </a:r>
            <a:r>
              <a:rPr lang="en-US" sz="2400" dirty="0" smtClean="0">
                <a:cs typeface="+mj-cs"/>
              </a:rPr>
              <a:t>GLITMAN &amp; Keating,2007 </a:t>
            </a:r>
            <a:r>
              <a:rPr lang="ar-IQ" sz="2400" dirty="0" smtClean="0">
                <a:cs typeface="+mj-cs"/>
              </a:rPr>
              <a:t>وهذه </a:t>
            </a:r>
            <a:r>
              <a:rPr lang="ar-IQ" sz="2400" dirty="0" err="1" smtClean="0">
                <a:cs typeface="+mj-cs"/>
              </a:rPr>
              <a:t>الادوات</a:t>
            </a:r>
            <a:r>
              <a:rPr lang="ar-IQ" sz="2400" dirty="0" smtClean="0">
                <a:cs typeface="+mj-cs"/>
              </a:rPr>
              <a:t> صنفها</a:t>
            </a:r>
          </a:p>
          <a:p>
            <a:pPr algn="r"/>
            <a:r>
              <a:rPr lang="ar-IQ" sz="2400" dirty="0" smtClean="0">
                <a:cs typeface="+mj-cs"/>
              </a:rPr>
              <a:t>- </a:t>
            </a:r>
            <a:r>
              <a:rPr lang="ar-IQ" sz="2400" dirty="0" err="1" smtClean="0">
                <a:cs typeface="+mj-cs"/>
              </a:rPr>
              <a:t>ادوات</a:t>
            </a:r>
            <a:r>
              <a:rPr lang="ar-IQ" sz="2400" dirty="0" smtClean="0">
                <a:cs typeface="+mj-cs"/>
              </a:rPr>
              <a:t> التصوير وتقنياته كالمونتاج التصويري والرسومات المعمارية والاستطلاعات البشرية </a:t>
            </a:r>
          </a:p>
          <a:p>
            <a:pPr algn="r" rtl="1"/>
            <a:r>
              <a:rPr lang="ar-IQ" sz="2400" dirty="0" smtClean="0">
                <a:cs typeface="+mj-cs"/>
              </a:rPr>
              <a:t>- تحليل التأثير ونماذج </a:t>
            </a:r>
            <a:r>
              <a:rPr lang="en-US" sz="2400" dirty="0" smtClean="0">
                <a:cs typeface="+mj-cs"/>
              </a:rPr>
              <a:t>GIS </a:t>
            </a:r>
            <a:r>
              <a:rPr lang="ar-IQ" sz="2400" dirty="0" smtClean="0">
                <a:cs typeface="+mj-cs"/>
              </a:rPr>
              <a:t> باستخدام برامج الحاسوب .</a:t>
            </a:r>
          </a:p>
          <a:p>
            <a:pPr algn="r" rtl="1"/>
            <a:endParaRPr lang="ar-IQ" sz="2400" dirty="0">
              <a:cs typeface="+mj-cs"/>
            </a:endParaRPr>
          </a:p>
          <a:p>
            <a:pPr algn="r" rtl="1"/>
            <a:endParaRPr lang="ar-IQ" sz="2000" dirty="0" smtClean="0"/>
          </a:p>
          <a:p>
            <a:pPr algn="r" rtl="1"/>
            <a:endParaRPr lang="ar-IQ" sz="2000" dirty="0"/>
          </a:p>
          <a:p>
            <a:pPr algn="r" rtl="1"/>
            <a:endParaRPr lang="ar-IQ" sz="2000" dirty="0" smtClean="0"/>
          </a:p>
          <a:p>
            <a:pPr algn="r" rtl="1"/>
            <a:endParaRPr lang="ar-IQ" sz="2000" dirty="0"/>
          </a:p>
          <a:p>
            <a:pPr algn="r" rtl="1"/>
            <a:endParaRPr lang="ar-IQ" sz="2000" dirty="0" smtClean="0"/>
          </a:p>
          <a:p>
            <a:pPr algn="r" rtl="1"/>
            <a:endParaRPr lang="ar-IQ" sz="2000" dirty="0"/>
          </a:p>
          <a:p>
            <a:pPr algn="r" rtl="1"/>
            <a:endParaRPr lang="ar-IQ" sz="2000" dirty="0" smtClean="0"/>
          </a:p>
          <a:p>
            <a:pPr algn="r" rtl="1"/>
            <a:endParaRPr lang="ar-IQ" sz="2000" dirty="0"/>
          </a:p>
          <a:p>
            <a:pPr algn="r" rtl="1"/>
            <a:endParaRPr lang="ar-IQ" sz="2000" dirty="0" smtClean="0"/>
          </a:p>
          <a:p>
            <a:pPr algn="r" rtl="1"/>
            <a:endParaRPr lang="ar-IQ" sz="2000" dirty="0"/>
          </a:p>
          <a:p>
            <a:pPr algn="r" rtl="1"/>
            <a:endParaRPr lang="en-US" sz="200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السيناريو والابتكار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buNone/>
            </a:pPr>
            <a:r>
              <a:rPr lang="ar-IQ" dirty="0" smtClean="0"/>
              <a:t>السيناريو فضلا“ عن كونه </a:t>
            </a:r>
            <a:r>
              <a:rPr lang="ar-IQ" dirty="0" err="1" smtClean="0"/>
              <a:t>اداة</a:t>
            </a:r>
            <a:r>
              <a:rPr lang="ar-IQ" dirty="0" smtClean="0"/>
              <a:t> مساعدة في </a:t>
            </a:r>
            <a:r>
              <a:rPr lang="ar-IQ" dirty="0" err="1" smtClean="0"/>
              <a:t>ادارة</a:t>
            </a:r>
            <a:r>
              <a:rPr lang="ar-IQ" dirty="0" smtClean="0"/>
              <a:t> محفظة المشاريع الحالية والمستقبلية ، يمكن استعمال السيناريو في الكشف عن مكامن </a:t>
            </a:r>
            <a:r>
              <a:rPr lang="ar-IQ" dirty="0" err="1" smtClean="0"/>
              <a:t>الابداع</a:t>
            </a:r>
            <a:r>
              <a:rPr lang="ar-IQ" dirty="0" smtClean="0"/>
              <a:t> وتحديد القضايا والحالات المحتملة في سياق يوفر المعلومات التي تساعد على التفكير الدقيق والتخطيط الجيد بدلا“ من التوجه نحو </a:t>
            </a:r>
            <a:r>
              <a:rPr lang="ar-IQ" dirty="0" err="1" smtClean="0"/>
              <a:t>امور</a:t>
            </a:r>
            <a:r>
              <a:rPr lang="ar-IQ" dirty="0" smtClean="0"/>
              <a:t> قد تظهر نقاط ضعفها فجأة .</a:t>
            </a:r>
            <a:endParaRPr lang="en-US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IQ" dirty="0" smtClean="0"/>
              <a:t>المصادر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/>
            <a:r>
              <a:rPr lang="ar-IQ" sz="3200" dirty="0" smtClean="0"/>
              <a:t>منهل, محمد حسين </a:t>
            </a:r>
            <a:r>
              <a:rPr lang="ar-IQ" sz="3200" dirty="0" err="1" smtClean="0"/>
              <a:t>و</a:t>
            </a:r>
            <a:r>
              <a:rPr lang="ar-IQ" sz="3200" dirty="0" smtClean="0"/>
              <a:t> </a:t>
            </a:r>
            <a:r>
              <a:rPr lang="ar-IQ" sz="3200" dirty="0" err="1" smtClean="0"/>
              <a:t>العبادي</a:t>
            </a:r>
            <a:r>
              <a:rPr lang="ar-IQ" sz="3200" dirty="0" smtClean="0"/>
              <a:t>, هاشم فوزي (2015) ,السيناريو الاستراتيجي التخطيط_البناء _التنفيذ , دار الرضوان للنشر والتوزيع , </a:t>
            </a:r>
            <a:r>
              <a:rPr lang="ar-IQ" sz="3200" dirty="0" err="1" smtClean="0"/>
              <a:t>الطبعه</a:t>
            </a:r>
            <a:r>
              <a:rPr lang="ar-IQ" sz="3200" dirty="0" smtClean="0"/>
              <a:t> </a:t>
            </a:r>
            <a:r>
              <a:rPr lang="ar-IQ" sz="3200" dirty="0" err="1" smtClean="0"/>
              <a:t>الاولى</a:t>
            </a:r>
            <a:r>
              <a:rPr lang="ar-IQ" sz="3200" dirty="0" smtClean="0"/>
              <a:t> , عمان .</a:t>
            </a:r>
            <a:endParaRPr lang="en-US" sz="3200" dirty="0" smtClean="0"/>
          </a:p>
          <a:p>
            <a:pPr algn="r"/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ذروة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ذروة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98</TotalTime>
  <Words>410</Words>
  <Application>Microsoft Office PowerPoint</Application>
  <PresentationFormat>On-screen Show (4:3)</PresentationFormat>
  <Paragraphs>49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Book Antiqua</vt:lpstr>
      <vt:lpstr>Lucida Sans</vt:lpstr>
      <vt:lpstr>Tahoma</vt:lpstr>
      <vt:lpstr>Times New Roman</vt:lpstr>
      <vt:lpstr>Wingdings</vt:lpstr>
      <vt:lpstr>Wingdings 2</vt:lpstr>
      <vt:lpstr>Wingdings 3</vt:lpstr>
      <vt:lpstr>ذروة</vt:lpstr>
      <vt:lpstr>السيناريو ومشاريع المستقبل</vt:lpstr>
      <vt:lpstr>استعمال السيناريو في ادارة محفظة المشروع</vt:lpstr>
      <vt:lpstr>السيناريو ومشاريع المستقبل</vt:lpstr>
      <vt:lpstr>قيمة السيناريو في تنفيذ المشاريع</vt:lpstr>
      <vt:lpstr>ادوات تنفيذ سيناريو المشروع</vt:lpstr>
      <vt:lpstr>السيناريو والابتكار </vt:lpstr>
      <vt:lpstr>المصادر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استعمال السيناريو في ادارة محفظة المشروع</dc:title>
  <dc:creator>rabee_000</dc:creator>
  <cp:lastModifiedBy>MAHA ALAZAWI</cp:lastModifiedBy>
  <cp:revision>19</cp:revision>
  <dcterms:created xsi:type="dcterms:W3CDTF">2017-12-11T17:38:03Z</dcterms:created>
  <dcterms:modified xsi:type="dcterms:W3CDTF">2018-06-16T15:43:01Z</dcterms:modified>
</cp:coreProperties>
</file>