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2" d="100"/>
          <a:sy n="42" d="100"/>
        </p:scale>
        <p:origin x="132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C35BECE-0E11-483C-8ACB-E66FF74E82EB}" type="datetimeFigureOut">
              <a:rPr lang="ar-IQ" smtClean="0"/>
              <a:t>03/10/1439</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7EF4E76-E0C1-4810-89CB-4EB2D8C40E79}" type="slidenum">
              <a:rPr lang="ar-IQ" smtClean="0"/>
              <a:t>‹#›</a:t>
            </a:fld>
            <a:endParaRPr lang="ar-IQ"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C35BECE-0E11-483C-8ACB-E66FF74E82EB}" type="datetimeFigureOut">
              <a:rPr lang="ar-IQ" smtClean="0"/>
              <a:t>03/10/1439</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7EF4E76-E0C1-4810-89CB-4EB2D8C40E79}"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C35BECE-0E11-483C-8ACB-E66FF74E82EB}" type="datetimeFigureOut">
              <a:rPr lang="ar-IQ" smtClean="0"/>
              <a:t>03/10/1439</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7EF4E76-E0C1-4810-89CB-4EB2D8C40E79}" type="slidenum">
              <a:rPr lang="ar-IQ" smtClean="0"/>
              <a:t>‹#›</a:t>
            </a:fld>
            <a:endParaRPr lang="ar-IQ"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C35BECE-0E11-483C-8ACB-E66FF74E82EB}" type="datetimeFigureOut">
              <a:rPr lang="ar-IQ" smtClean="0"/>
              <a:t>03/10/1439</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7EF4E76-E0C1-4810-89CB-4EB2D8C40E79}" type="slidenum">
              <a:rPr lang="ar-IQ" smtClean="0"/>
              <a:t>‹#›</a:t>
            </a:fld>
            <a:endParaRPr lang="ar-IQ"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DC35BECE-0E11-483C-8ACB-E66FF74E82EB}" type="datetimeFigureOut">
              <a:rPr lang="ar-IQ" smtClean="0"/>
              <a:t>03/10/1439</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7EF4E76-E0C1-4810-89CB-4EB2D8C40E79}" type="slidenum">
              <a:rPr lang="ar-IQ" smtClean="0"/>
              <a:t>‹#›</a:t>
            </a:fld>
            <a:endParaRPr lang="ar-IQ"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C35BECE-0E11-483C-8ACB-E66FF74E82EB}" type="datetimeFigureOut">
              <a:rPr lang="ar-IQ" smtClean="0"/>
              <a:t>03/10/1439</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F7EF4E76-E0C1-4810-89CB-4EB2D8C40E79}" type="slidenum">
              <a:rPr lang="ar-IQ" smtClean="0"/>
              <a:t>‹#›</a:t>
            </a:fld>
            <a:endParaRPr lang="ar-IQ" dirty="0"/>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C35BECE-0E11-483C-8ACB-E66FF74E82EB}" type="datetimeFigureOut">
              <a:rPr lang="ar-IQ" smtClean="0"/>
              <a:t>03/10/1439</a:t>
            </a:fld>
            <a:endParaRPr lang="ar-IQ" dirty="0"/>
          </a:p>
        </p:txBody>
      </p:sp>
      <p:sp>
        <p:nvSpPr>
          <p:cNvPr id="8" name="Footer Placeholder 7"/>
          <p:cNvSpPr>
            <a:spLocks noGrp="1"/>
          </p:cNvSpPr>
          <p:nvPr>
            <p:ph type="ftr" sz="quarter" idx="11"/>
          </p:nvPr>
        </p:nvSpPr>
        <p:spPr/>
        <p:txBody>
          <a:bodyPr/>
          <a:lstStyle/>
          <a:p>
            <a:endParaRPr lang="ar-IQ" dirty="0"/>
          </a:p>
        </p:txBody>
      </p:sp>
      <p:sp>
        <p:nvSpPr>
          <p:cNvPr id="9" name="Slide Number Placeholder 8"/>
          <p:cNvSpPr>
            <a:spLocks noGrp="1"/>
          </p:cNvSpPr>
          <p:nvPr>
            <p:ph type="sldNum" sz="quarter" idx="12"/>
          </p:nvPr>
        </p:nvSpPr>
        <p:spPr/>
        <p:txBody>
          <a:bodyPr/>
          <a:lstStyle/>
          <a:p>
            <a:fld id="{F7EF4E76-E0C1-4810-89CB-4EB2D8C40E79}" type="slidenum">
              <a:rPr lang="ar-IQ" smtClean="0"/>
              <a:t>‹#›</a:t>
            </a:fld>
            <a:endParaRPr lang="ar-IQ"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DC35BECE-0E11-483C-8ACB-E66FF74E82EB}" type="datetimeFigureOut">
              <a:rPr lang="ar-IQ" smtClean="0"/>
              <a:t>03/10/1439</a:t>
            </a:fld>
            <a:endParaRPr lang="ar-IQ" dirty="0"/>
          </a:p>
        </p:txBody>
      </p:sp>
      <p:sp>
        <p:nvSpPr>
          <p:cNvPr id="4" name="Footer Placeholder 3"/>
          <p:cNvSpPr>
            <a:spLocks noGrp="1"/>
          </p:cNvSpPr>
          <p:nvPr>
            <p:ph type="ftr" sz="quarter" idx="11"/>
          </p:nvPr>
        </p:nvSpPr>
        <p:spPr/>
        <p:txBody>
          <a:bodyPr/>
          <a:lstStyle/>
          <a:p>
            <a:endParaRPr lang="ar-IQ" dirty="0"/>
          </a:p>
        </p:txBody>
      </p:sp>
      <p:sp>
        <p:nvSpPr>
          <p:cNvPr id="5" name="Slide Number Placeholder 4"/>
          <p:cNvSpPr>
            <a:spLocks noGrp="1"/>
          </p:cNvSpPr>
          <p:nvPr>
            <p:ph type="sldNum" sz="quarter" idx="12"/>
          </p:nvPr>
        </p:nvSpPr>
        <p:spPr/>
        <p:txBody>
          <a:bodyPr/>
          <a:lstStyle/>
          <a:p>
            <a:fld id="{F7EF4E76-E0C1-4810-89CB-4EB2D8C40E79}" type="slidenum">
              <a:rPr lang="ar-IQ" smtClean="0"/>
              <a:t>‹#›</a:t>
            </a:fld>
            <a:endParaRPr lang="ar-IQ"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35BECE-0E11-483C-8ACB-E66FF74E82EB}" type="datetimeFigureOut">
              <a:rPr lang="ar-IQ" smtClean="0"/>
              <a:t>03/10/1439</a:t>
            </a:fld>
            <a:endParaRPr lang="ar-IQ" dirty="0"/>
          </a:p>
        </p:txBody>
      </p:sp>
      <p:sp>
        <p:nvSpPr>
          <p:cNvPr id="3" name="Footer Placeholder 2"/>
          <p:cNvSpPr>
            <a:spLocks noGrp="1"/>
          </p:cNvSpPr>
          <p:nvPr>
            <p:ph type="ftr" sz="quarter" idx="11"/>
          </p:nvPr>
        </p:nvSpPr>
        <p:spPr/>
        <p:txBody>
          <a:bodyPr/>
          <a:lstStyle/>
          <a:p>
            <a:endParaRPr lang="ar-IQ" dirty="0"/>
          </a:p>
        </p:txBody>
      </p:sp>
      <p:sp>
        <p:nvSpPr>
          <p:cNvPr id="4" name="Slide Number Placeholder 3"/>
          <p:cNvSpPr>
            <a:spLocks noGrp="1"/>
          </p:cNvSpPr>
          <p:nvPr>
            <p:ph type="sldNum" sz="quarter" idx="12"/>
          </p:nvPr>
        </p:nvSpPr>
        <p:spPr/>
        <p:txBody>
          <a:bodyPr/>
          <a:lstStyle/>
          <a:p>
            <a:fld id="{F7EF4E76-E0C1-4810-89CB-4EB2D8C40E79}" type="slidenum">
              <a:rPr lang="ar-IQ" smtClean="0"/>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DC35BECE-0E11-483C-8ACB-E66FF74E82EB}" type="datetimeFigureOut">
              <a:rPr lang="ar-IQ" smtClean="0"/>
              <a:t>03/10/1439</a:t>
            </a:fld>
            <a:endParaRPr lang="ar-IQ"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7EF4E76-E0C1-4810-89CB-4EB2D8C40E79}" type="slidenum">
              <a:rPr lang="ar-IQ" smtClean="0"/>
              <a:t>‹#›</a:t>
            </a:fld>
            <a:endParaRPr lang="ar-IQ"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dirty="0"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C35BECE-0E11-483C-8ACB-E66FF74E82EB}" type="datetimeFigureOut">
              <a:rPr lang="ar-IQ" smtClean="0"/>
              <a:t>03/10/1439</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F7EF4E76-E0C1-4810-89CB-4EB2D8C40E79}" type="slidenum">
              <a:rPr lang="ar-IQ" smtClean="0"/>
              <a:t>‹#›</a:t>
            </a:fld>
            <a:endParaRPr lang="ar-IQ"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C35BECE-0E11-483C-8ACB-E66FF74E82EB}" type="datetimeFigureOut">
              <a:rPr lang="ar-IQ" smtClean="0"/>
              <a:t>03/10/1439</a:t>
            </a:fld>
            <a:endParaRPr lang="ar-IQ"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7EF4E76-E0C1-4810-89CB-4EB2D8C40E79}" type="slidenum">
              <a:rPr lang="ar-IQ" smtClean="0"/>
              <a:t>‹#›</a:t>
            </a:fld>
            <a:endParaRPr lang="ar-IQ"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sz="3600" dirty="0" smtClean="0">
                <a:solidFill>
                  <a:srgbClr val="FF0000"/>
                </a:solidFill>
              </a:rPr>
              <a:t>قرارات الترويج </a:t>
            </a:r>
            <a:r>
              <a:rPr lang="ar-IQ" sz="3600" smtClean="0">
                <a:solidFill>
                  <a:srgbClr val="FF0000"/>
                </a:solidFill>
              </a:rPr>
              <a:t>الدولية </a:t>
            </a:r>
            <a:r>
              <a:rPr lang="ar-IQ" sz="3600" smtClean="0">
                <a:solidFill>
                  <a:srgbClr val="FF0000"/>
                </a:solidFill>
              </a:rPr>
              <a:t>للخدمة </a:t>
            </a:r>
            <a:r>
              <a:rPr lang="ar-IQ" sz="3600" dirty="0" smtClean="0">
                <a:solidFill>
                  <a:srgbClr val="FF0000"/>
                </a:solidFill>
              </a:rPr>
              <a:t>السياحية والفندقية</a:t>
            </a:r>
            <a:endParaRPr lang="ar-IQ" sz="3600" dirty="0">
              <a:solidFill>
                <a:srgbClr val="FF0000"/>
              </a:solidFill>
            </a:endParaRPr>
          </a:p>
        </p:txBody>
      </p:sp>
      <p:sp>
        <p:nvSpPr>
          <p:cNvPr id="3" name="عنوان فرعي 2"/>
          <p:cNvSpPr>
            <a:spLocks noGrp="1"/>
          </p:cNvSpPr>
          <p:nvPr>
            <p:ph type="subTitle" idx="1"/>
          </p:nvPr>
        </p:nvSpPr>
        <p:spPr>
          <a:xfrm rot="19140000">
            <a:off x="2638982" y="3155694"/>
            <a:ext cx="6511131" cy="2029514"/>
          </a:xfrm>
        </p:spPr>
        <p:txBody>
          <a:bodyPr>
            <a:normAutofit/>
          </a:bodyPr>
          <a:lstStyle/>
          <a:p>
            <a:pPr algn="ctr"/>
            <a:r>
              <a:rPr lang="ar-IQ" sz="2000" smtClean="0">
                <a:cs typeface="+mj-cs"/>
              </a:rPr>
              <a:t>بإشراف </a:t>
            </a:r>
            <a:r>
              <a:rPr lang="ar-IQ" sz="2000" dirty="0" smtClean="0">
                <a:cs typeface="+mj-cs"/>
              </a:rPr>
              <a:t>أ . م . د مها عارف بريسم</a:t>
            </a:r>
            <a:endParaRPr lang="ar-IQ" sz="2000" dirty="0">
              <a:cs typeface="+mj-cs"/>
            </a:endParaRPr>
          </a:p>
        </p:txBody>
      </p:sp>
    </p:spTree>
    <p:extLst>
      <p:ext uri="{BB962C8B-B14F-4D97-AF65-F5344CB8AC3E}">
        <p14:creationId xmlns:p14="http://schemas.microsoft.com/office/powerpoint/2010/main" val="1233767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836712"/>
            <a:ext cx="8208912" cy="5349157"/>
          </a:xfrm>
          <a:prstGeom prst="rect">
            <a:avLst/>
          </a:prstGeom>
        </p:spPr>
        <p:txBody>
          <a:bodyPr wrap="square">
            <a:spAutoFit/>
          </a:bodyPr>
          <a:lstStyle/>
          <a:p>
            <a:pPr marL="457200" indent="-457200" algn="just">
              <a:lnSpc>
                <a:spcPct val="115000"/>
              </a:lnSpc>
              <a:buFont typeface="Arial" pitchFamily="34" charset="0"/>
              <a:buChar char="•"/>
            </a:pPr>
            <a:r>
              <a:rPr lang="ar-IQ" sz="2800" b="1" dirty="0" smtClean="0">
                <a:ea typeface="Calibri"/>
              </a:rPr>
              <a:t>الرسالة</a:t>
            </a:r>
            <a:r>
              <a:rPr lang="ar-IQ" sz="2800" b="1" dirty="0">
                <a:ea typeface="Calibri"/>
              </a:rPr>
              <a:t>: </a:t>
            </a:r>
            <a:r>
              <a:rPr lang="ar-IQ" sz="2800" dirty="0">
                <a:ea typeface="Calibri"/>
              </a:rPr>
              <a:t>وهي الفكرة أو المعلومة </a:t>
            </a:r>
            <a:r>
              <a:rPr lang="ar-IQ" sz="2800" dirty="0" smtClean="0">
                <a:ea typeface="Calibri"/>
              </a:rPr>
              <a:t>المراد </a:t>
            </a:r>
            <a:r>
              <a:rPr lang="ar-IQ" sz="2800" dirty="0">
                <a:ea typeface="Calibri"/>
              </a:rPr>
              <a:t>إيصالها من المستقبل إلى المرسل ,ويمكن أن تكون الرسالة </a:t>
            </a:r>
            <a:r>
              <a:rPr lang="ar-IQ" sz="2800" dirty="0" smtClean="0">
                <a:ea typeface="Calibri"/>
              </a:rPr>
              <a:t>مكتوبة, </a:t>
            </a:r>
            <a:r>
              <a:rPr lang="ar-IQ" sz="2800" dirty="0">
                <a:ea typeface="Calibri"/>
              </a:rPr>
              <a:t>مصورة, لفظية أو غير لفظية حركات, إشارات ,رموز. ولكي تكون الرسالة واضحة ومفهومة, على المرسل انتقاء العبارات التي تتناسب وثقافة المستقبل وعباراته, وان تكون بعيدة عن الغموض والتشكيك أو التضليل, وان تكون واضحة الأهداف بعيدة عن السلبية وتتضمن منفعة للمستقبل. </a:t>
            </a:r>
            <a:r>
              <a:rPr lang="ar-IQ" sz="2800" b="1" dirty="0">
                <a:ea typeface="Calibri"/>
              </a:rPr>
              <a:t>      </a:t>
            </a:r>
            <a:endParaRPr lang="ar-IQ" sz="2800" b="1" dirty="0" smtClean="0">
              <a:ea typeface="Calibri"/>
            </a:endParaRPr>
          </a:p>
          <a:p>
            <a:pPr marL="457200" indent="-457200" algn="just">
              <a:lnSpc>
                <a:spcPct val="115000"/>
              </a:lnSpc>
              <a:buFont typeface="Arial" pitchFamily="34" charset="0"/>
              <a:buChar char="•"/>
            </a:pPr>
            <a:r>
              <a:rPr lang="ar-IQ" sz="2800" b="1" dirty="0" smtClean="0">
                <a:ea typeface="Calibri"/>
              </a:rPr>
              <a:t>* </a:t>
            </a:r>
            <a:r>
              <a:rPr lang="ar-IQ" sz="2800" b="1" dirty="0">
                <a:ea typeface="Calibri"/>
              </a:rPr>
              <a:t>قناة الاتصال:</a:t>
            </a:r>
            <a:r>
              <a:rPr lang="ar-IQ" sz="2800" dirty="0">
                <a:ea typeface="Calibri"/>
              </a:rPr>
              <a:t> وهي الوسيلة التي تتم من خلالها إرسال الرسالة, وقد تكون قنوات سمعية أو بصرية أو سمعية بصرية.</a:t>
            </a:r>
            <a:endParaRPr lang="en-US" sz="2800" dirty="0">
              <a:ea typeface="Calibri"/>
              <a:cs typeface="Arial"/>
            </a:endParaRPr>
          </a:p>
          <a:p>
            <a:r>
              <a:rPr lang="ar-IQ" sz="2800" b="1" dirty="0">
                <a:ea typeface="Calibri"/>
              </a:rPr>
              <a:t>* التغذية الراجعة: </a:t>
            </a:r>
            <a:r>
              <a:rPr lang="ar-IQ" sz="2800" dirty="0">
                <a:ea typeface="Calibri"/>
              </a:rPr>
              <a:t>وهي ردة فعل المستقبل واستجابته للرسالة, ويمكن أن تكون ردود سمعية أو مكتوبة أو حركات غير لفظية كتعبيرات الوجه أو الإشارات  والإيماءات.</a:t>
            </a:r>
            <a:endParaRPr lang="ar-IQ" sz="2800" dirty="0"/>
          </a:p>
        </p:txBody>
      </p:sp>
    </p:spTree>
    <p:extLst>
      <p:ext uri="{BB962C8B-B14F-4D97-AF65-F5344CB8AC3E}">
        <p14:creationId xmlns:p14="http://schemas.microsoft.com/office/powerpoint/2010/main" val="1324206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65537" y="980742"/>
            <a:ext cx="7920880" cy="5161798"/>
          </a:xfrm>
          <a:prstGeom prst="rect">
            <a:avLst/>
          </a:prstGeom>
        </p:spPr>
        <p:txBody>
          <a:bodyPr wrap="square">
            <a:spAutoFit/>
          </a:bodyPr>
          <a:lstStyle/>
          <a:p>
            <a:pPr algn="just">
              <a:lnSpc>
                <a:spcPct val="115000"/>
              </a:lnSpc>
            </a:pPr>
            <a:r>
              <a:rPr lang="ar-IQ" sz="2400" dirty="0">
                <a:ea typeface="Calibri"/>
              </a:rPr>
              <a:t>وتبدأ عملية الاتصال اما باستفسار من عميل متوقع او لجهود مخطط لها من قبل المسوق فمهما كان السبب لعملية الاتصال فالمرسل يحتاج لدراسة خصائص المستقل قبل ترميز الرسالة وارسالها من اجل تحقيق اكثر تأثيرا. ان عملية ترميز الرسالة ببساطة تعني تحويل الرسالة الى رموز تفهم من قبل المستقبل وهذه ليست وسيلة سهلة (</a:t>
            </a:r>
            <a:r>
              <a:rPr lang="en-US" sz="2400" dirty="0">
                <a:ea typeface="Calibri"/>
                <a:cs typeface="Arial"/>
              </a:rPr>
              <a:t>Terpstra:1977</a:t>
            </a:r>
            <a:r>
              <a:rPr lang="ar-IQ" sz="2400" dirty="0">
                <a:ea typeface="Calibri"/>
              </a:rPr>
              <a:t>). وقناة الاتصال التي تمر بها موجات صوتية تحول صوت الانسان في البيع الشخصي الى محول (مترجم مثل وسائل الاذاعة </a:t>
            </a:r>
            <a:endParaRPr lang="en-US" sz="2400" dirty="0">
              <a:ea typeface="Calibri"/>
              <a:cs typeface="Arial"/>
            </a:endParaRPr>
          </a:p>
          <a:p>
            <a:pPr algn="just">
              <a:lnSpc>
                <a:spcPct val="115000"/>
              </a:lnSpc>
            </a:pPr>
            <a:r>
              <a:rPr lang="ar-IQ" sz="2400" dirty="0">
                <a:ea typeface="Calibri"/>
              </a:rPr>
              <a:t>والطباعة .وعلى الرغم من التطور التكنلوجي لوسائل الاتصال بين البائع والمشتري مما جعلها اكثر فعالية وسهولة . فان اساس العملية واهدافها تبقى بدون تغيير .</a:t>
            </a:r>
            <a:endParaRPr lang="en-US" sz="2400" dirty="0">
              <a:ea typeface="Calibri"/>
              <a:cs typeface="Arial"/>
            </a:endParaRPr>
          </a:p>
          <a:p>
            <a:pPr algn="just">
              <a:lnSpc>
                <a:spcPct val="115000"/>
              </a:lnSpc>
            </a:pPr>
            <a:r>
              <a:rPr lang="ar-IQ" sz="2400" b="1" dirty="0">
                <a:ea typeface="Calibri"/>
              </a:rPr>
              <a:t>ب- العوامل المؤثرة على عملية الاتصال: </a:t>
            </a:r>
            <a:r>
              <a:rPr lang="ar-IQ" sz="2400" dirty="0">
                <a:ea typeface="Calibri"/>
              </a:rPr>
              <a:t>هناك مجموعة من العوامل والمشاكل قد تؤثر على فعالية الاتصال والترويج الدولي. وقد تظهر هذه الاسباب مختلفة كماهي موضحة في الشكل رقم (1)(الضمور, 2007: 295)</a:t>
            </a:r>
            <a:endParaRPr lang="en-US" sz="2400" dirty="0">
              <a:ea typeface="Calibri"/>
              <a:cs typeface="Arial"/>
            </a:endParaRPr>
          </a:p>
        </p:txBody>
      </p:sp>
    </p:spTree>
    <p:extLst>
      <p:ext uri="{BB962C8B-B14F-4D97-AF65-F5344CB8AC3E}">
        <p14:creationId xmlns:p14="http://schemas.microsoft.com/office/powerpoint/2010/main" val="502507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8728" y="980728"/>
            <a:ext cx="8496944"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6225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532873"/>
            <a:ext cx="8280920" cy="6491970"/>
          </a:xfrm>
          <a:prstGeom prst="rect">
            <a:avLst/>
          </a:prstGeom>
        </p:spPr>
        <p:txBody>
          <a:bodyPr wrap="square">
            <a:spAutoFit/>
          </a:bodyPr>
          <a:lstStyle/>
          <a:p>
            <a:pPr algn="just">
              <a:lnSpc>
                <a:spcPct val="115000"/>
              </a:lnSpc>
            </a:pPr>
            <a:r>
              <a:rPr lang="ar-IQ" sz="2800" dirty="0">
                <a:ea typeface="Calibri"/>
              </a:rPr>
              <a:t>ان مشاكل الاتصال الدولي عادة ليست مقتصرة على الاتصال اللغوي المقروء والمكتوب, بل ان هناك مشاكل الاتصال غير اللغوية مثل الرموز </a:t>
            </a:r>
            <a:r>
              <a:rPr lang="ar-IQ" sz="2800" dirty="0" smtClean="0">
                <a:ea typeface="Calibri"/>
              </a:rPr>
              <a:t>والمعاني تظهر </a:t>
            </a:r>
            <a:r>
              <a:rPr lang="ar-IQ" sz="2800" dirty="0">
                <a:ea typeface="Calibri"/>
              </a:rPr>
              <a:t>ايضا . ان الاتصال غير اللغوي يحدث في عدة اشكال, وبعض هذه الاشكال تدعم الاتصالات اللغوية , بينما الاشكال لأخرى  تستخدم حينما لا يمكن استخدام الاتصال اللغوي. ان اي شكل من اشكال الاتصال الشفوية قد تحدث تفسيرات واستجابات مختلفة في الثقافات المختلفة وهذه تنتج عن استقبال رسائل مختلفة , على سبيل المثال الحيز, فالعرب يشعرون براحة اكبر حينما يقفون او يجلسون بقرب الاخرين اكثر من الناس الذين هم من حضارات او ثقافات اخرى كالأمريكيين مثلا. ففي الترويج لسياحي  فان المرسل يجب ان يتعلم من السائح , وان يحدد السوق السياحية بدقة  </a:t>
            </a:r>
            <a:r>
              <a:rPr lang="ar-IQ" sz="2800" dirty="0" smtClean="0">
                <a:ea typeface="Calibri"/>
              </a:rPr>
              <a:t>اكبر </a:t>
            </a:r>
            <a:r>
              <a:rPr lang="ar-IQ" sz="2800" dirty="0">
                <a:ea typeface="Calibri"/>
              </a:rPr>
              <a:t>قدر الامكان ويدرس تأثيراته الخلفية والدوافع قبل البدء بأعداد استراتيجية وحملة الترويج. فهناك العديد ممن يعتقدون بان المظاهر, </a:t>
            </a:r>
            <a:endParaRPr lang="ar-IQ" sz="2800" dirty="0"/>
          </a:p>
        </p:txBody>
      </p:sp>
    </p:spTree>
    <p:extLst>
      <p:ext uri="{BB962C8B-B14F-4D97-AF65-F5344CB8AC3E}">
        <p14:creationId xmlns:p14="http://schemas.microsoft.com/office/powerpoint/2010/main" val="3129183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862144"/>
            <a:ext cx="8280920" cy="4856714"/>
          </a:xfrm>
          <a:prstGeom prst="rect">
            <a:avLst/>
          </a:prstGeom>
        </p:spPr>
        <p:txBody>
          <a:bodyPr wrap="square">
            <a:spAutoFit/>
          </a:bodyPr>
          <a:lstStyle/>
          <a:p>
            <a:pPr algn="just">
              <a:lnSpc>
                <a:spcPct val="115000"/>
              </a:lnSpc>
            </a:pPr>
            <a:r>
              <a:rPr lang="ar-IQ" sz="2400" dirty="0">
                <a:ea typeface="Calibri"/>
              </a:rPr>
              <a:t>والتوضيحات واشكال اخرى من الاتصال لا يحتاج الى تغييرها من سوق الى اخر, وذلك اعتمادا على الطبيعة البشرية هي نفسها في معظم المجتمعات, فالناس في اي مكان يحتاجون الى اشباع  حاجاتهم النفسية والاجتماعية</a:t>
            </a:r>
            <a:endParaRPr lang="en-US" sz="2400" dirty="0">
              <a:ea typeface="Calibri"/>
              <a:cs typeface="Arial"/>
            </a:endParaRPr>
          </a:p>
          <a:p>
            <a:pPr algn="just">
              <a:lnSpc>
                <a:spcPct val="115000"/>
              </a:lnSpc>
            </a:pPr>
            <a:r>
              <a:rPr lang="ar-IQ" sz="2400" dirty="0">
                <a:ea typeface="Calibri"/>
              </a:rPr>
              <a:t>ولابد للمرسل ان يأخذ بنظر الاعتبار ان الاختلافات القائمة بين السوق المحلية والدولية لا تقف عند اللغة فحسب بل هناك اختلافات ثقافية ودينية وهوايات  متعددة يجب اخذها بنظر الاعتبار وهذه العوامل تلعب دورا في تحديد نوع الطلب.     </a:t>
            </a:r>
            <a:endParaRPr lang="en-US" sz="2400" dirty="0">
              <a:ea typeface="Calibri"/>
              <a:cs typeface="Arial"/>
            </a:endParaRPr>
          </a:p>
          <a:p>
            <a:pPr algn="just"/>
            <a:r>
              <a:rPr lang="ar-IQ" sz="2400" dirty="0">
                <a:ea typeface="Calibri"/>
              </a:rPr>
              <a:t>ان المتصل  الجيد هو الذي يعتمد على الرموز لتكوين العلاقة مع شخص اخر لذلك فان السوق الدولي عليه ان يختار بعناية الرموز المستخدمة في الترويج الدولي.  فاللون هو شكل من اشكال الرموز. ومن المهم ان يتذكر المرسل ان الوانا معينة قد لا يكون لها نفس المعاني والدلائل في ثقافات مختلفة. وبالتالي فان الالوان الفردية قد يكون لها خاصة ثقافية  نسبة </a:t>
            </a:r>
            <a:r>
              <a:rPr lang="ar-IQ" sz="2400" dirty="0" smtClean="0">
                <a:ea typeface="Calibri"/>
              </a:rPr>
              <a:t>لتأثيرها </a:t>
            </a:r>
            <a:r>
              <a:rPr lang="ar-IQ" sz="2400" dirty="0">
                <a:ea typeface="Calibri"/>
              </a:rPr>
              <a:t>على الناس. ففي اليابان فان اللون البنفسجي هو لون النبلاء بينما في بورما ودول امريكا اللاتينية , يدل على الموت. </a:t>
            </a:r>
            <a:endParaRPr lang="ar-IQ" sz="2400" dirty="0"/>
          </a:p>
        </p:txBody>
      </p:sp>
    </p:spTree>
    <p:extLst>
      <p:ext uri="{BB962C8B-B14F-4D97-AF65-F5344CB8AC3E}">
        <p14:creationId xmlns:p14="http://schemas.microsoft.com/office/powerpoint/2010/main" val="2315943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1284" y="268239"/>
            <a:ext cx="8613204" cy="5650778"/>
          </a:xfrm>
          <a:prstGeom prst="rect">
            <a:avLst/>
          </a:prstGeom>
        </p:spPr>
        <p:txBody>
          <a:bodyPr wrap="square">
            <a:spAutoFit/>
          </a:bodyPr>
          <a:lstStyle/>
          <a:p>
            <a:pPr algn="just">
              <a:lnSpc>
                <a:spcPct val="115000"/>
              </a:lnSpc>
            </a:pPr>
            <a:r>
              <a:rPr lang="ar-IQ" sz="2800" dirty="0">
                <a:ea typeface="Calibri"/>
              </a:rPr>
              <a:t>ان لون الحداد في اليابان هو اللون الابيض, وفي ايران اللون لازرق وفي الدول العربية اللون </a:t>
            </a:r>
            <a:r>
              <a:rPr lang="ar-IQ" sz="2800" dirty="0" smtClean="0">
                <a:ea typeface="Calibri"/>
              </a:rPr>
              <a:t>الاسود. </a:t>
            </a:r>
            <a:r>
              <a:rPr lang="ar-IQ" sz="2800" dirty="0">
                <a:ea typeface="Calibri"/>
              </a:rPr>
              <a:t>وبالتالي فان هذه </a:t>
            </a:r>
            <a:r>
              <a:rPr lang="ar-IQ" sz="2800" dirty="0" smtClean="0">
                <a:ea typeface="Calibri"/>
              </a:rPr>
              <a:t>الالوان </a:t>
            </a:r>
            <a:r>
              <a:rPr lang="ar-IQ" sz="2800" dirty="0">
                <a:ea typeface="Calibri"/>
              </a:rPr>
              <a:t>قد لا تلاقي ترحيبا  في الترويج السياحي في هذه الدول .فيجب اعطاء اهمية خاصة في استخدام الرموز والتي لا تسئ الى شعور المستقبل. ان مشاكل وعوائق الاتصال الدولي قد تتفاعل مع </a:t>
            </a:r>
            <a:r>
              <a:rPr lang="ar-IQ" sz="2800" dirty="0" smtClean="0">
                <a:ea typeface="Calibri"/>
              </a:rPr>
              <a:t>بعضها، ان الاتصال </a:t>
            </a:r>
            <a:r>
              <a:rPr lang="ar-IQ" sz="2800" dirty="0">
                <a:ea typeface="Calibri"/>
              </a:rPr>
              <a:t>مع السواح في بعض الدول قد يكون </a:t>
            </a:r>
            <a:r>
              <a:rPr lang="ar-IQ" sz="2800" dirty="0" smtClean="0">
                <a:ea typeface="Calibri"/>
              </a:rPr>
              <a:t>غير </a:t>
            </a:r>
            <a:r>
              <a:rPr lang="ar-IQ" sz="2800" dirty="0">
                <a:ea typeface="Calibri"/>
              </a:rPr>
              <a:t>فعال لعدة اسباب منها :</a:t>
            </a:r>
            <a:endParaRPr lang="en-US" sz="2800" dirty="0">
              <a:ea typeface="Calibri"/>
              <a:cs typeface="Arial"/>
            </a:endParaRPr>
          </a:p>
          <a:p>
            <a:pPr algn="just"/>
            <a:r>
              <a:rPr lang="ar-IQ" sz="2800" dirty="0">
                <a:ea typeface="Calibri"/>
              </a:rPr>
              <a:t>1- قد لاتصل الرسالة للمستقبل المستهدف وذلك اما لان </a:t>
            </a:r>
            <a:r>
              <a:rPr lang="ar-IQ" sz="2800" dirty="0" smtClean="0">
                <a:ea typeface="Calibri"/>
              </a:rPr>
              <a:t>الوسيلة </a:t>
            </a:r>
            <a:r>
              <a:rPr lang="ar-IQ" sz="2800" dirty="0">
                <a:ea typeface="Calibri"/>
              </a:rPr>
              <a:t>الاعلامية لم تصل للمستقبل او لان </a:t>
            </a:r>
            <a:r>
              <a:rPr lang="ar-IQ" sz="2800" dirty="0" smtClean="0">
                <a:ea typeface="Calibri"/>
              </a:rPr>
              <a:t>الرسالة لم </a:t>
            </a:r>
            <a:r>
              <a:rPr lang="ar-IQ" sz="2800" dirty="0">
                <a:ea typeface="Calibri"/>
              </a:rPr>
              <a:t>تدرك لا سباب معينة, او ربما ان الشخص غير مهتم بالرسالة في ذلك الوقت, او ان امورا اخرى اكثر اهمية, او مؤثرات اخرى قد </a:t>
            </a:r>
            <a:r>
              <a:rPr lang="ar-IQ" sz="2800" dirty="0" smtClean="0">
                <a:ea typeface="Calibri"/>
              </a:rPr>
              <a:t>حولت </a:t>
            </a:r>
            <a:r>
              <a:rPr lang="ar-IQ" sz="2800" dirty="0">
                <a:ea typeface="Calibri"/>
              </a:rPr>
              <a:t>انتباه المستقبل الى نواحي اخرى, هذه الصعوبات يمكن ارجاعها الى ضعف المعرفة في استخدام الوسيلة المناسبة للوصول الى الجمهور المستهدف, وقلة المعرفة عن الوقت المناسب للوصول اليهم.</a:t>
            </a:r>
            <a:endParaRPr lang="ar-IQ" sz="2800" dirty="0"/>
          </a:p>
        </p:txBody>
      </p:sp>
    </p:spTree>
    <p:extLst>
      <p:ext uri="{BB962C8B-B14F-4D97-AF65-F5344CB8AC3E}">
        <p14:creationId xmlns:p14="http://schemas.microsoft.com/office/powerpoint/2010/main" val="852142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1284" y="548680"/>
            <a:ext cx="8352928" cy="5719001"/>
          </a:xfrm>
          <a:prstGeom prst="rect">
            <a:avLst/>
          </a:prstGeom>
        </p:spPr>
        <p:txBody>
          <a:bodyPr wrap="square">
            <a:spAutoFit/>
          </a:bodyPr>
          <a:lstStyle/>
          <a:p>
            <a:pPr algn="just">
              <a:lnSpc>
                <a:spcPct val="115000"/>
              </a:lnSpc>
            </a:pPr>
            <a:r>
              <a:rPr lang="ar-IQ" sz="3200" dirty="0">
                <a:ea typeface="Calibri"/>
              </a:rPr>
              <a:t>2- قد لا تكون الرسالة </a:t>
            </a:r>
            <a:r>
              <a:rPr lang="ar-IQ" sz="3200" dirty="0" smtClean="0">
                <a:ea typeface="Calibri"/>
              </a:rPr>
              <a:t>بنفس </a:t>
            </a:r>
            <a:r>
              <a:rPr lang="ar-IQ" sz="3200" dirty="0">
                <a:ea typeface="Calibri"/>
              </a:rPr>
              <a:t>الطريقة التي يفهمها المرسل. بسبب قلة المعرفة في العوامل المؤثرة بالناس من مختلف من الامور التي تؤثر على الاتصال بجعله يفشل بأحداث الاثر </a:t>
            </a:r>
            <a:r>
              <a:rPr lang="ar-IQ" sz="3200" dirty="0" smtClean="0">
                <a:ea typeface="Calibri"/>
              </a:rPr>
              <a:t>بالثقافات  الاخرى في </a:t>
            </a:r>
            <a:r>
              <a:rPr lang="ar-IQ" sz="3200" dirty="0">
                <a:ea typeface="Calibri"/>
              </a:rPr>
              <a:t>كيفية تفسيرهم للرسائل وبالتالي قد تفهم وتفسر الرسالة بصورة غير صحيحة. </a:t>
            </a:r>
            <a:endParaRPr lang="en-US" sz="3200" dirty="0">
              <a:ea typeface="Calibri"/>
              <a:cs typeface="Arial"/>
            </a:endParaRPr>
          </a:p>
          <a:p>
            <a:pPr algn="just">
              <a:lnSpc>
                <a:spcPct val="115000"/>
              </a:lnSpc>
            </a:pPr>
            <a:r>
              <a:rPr lang="ar-IQ" sz="3200" dirty="0">
                <a:ea typeface="Calibri"/>
              </a:rPr>
              <a:t>3- قد لا تغري الرسالة المستقبل لاتخاذ رد الفعل المناسب والمطلوب من قبل المرسل. بالرغم من ادراك الرسالة بصورة صحيحة, لكن بسبب نقص المعرفة بالعوامل الثقافية الاجنبية التي تؤثر على تشكيل الاتجاهات, وسلوك الشراء والعديد المطلوب(</a:t>
            </a:r>
            <a:r>
              <a:rPr lang="en-US" sz="3200" dirty="0">
                <a:ea typeface="Calibri"/>
                <a:cs typeface="Arial"/>
              </a:rPr>
              <a:t>Albaum</a:t>
            </a:r>
            <a:r>
              <a:rPr lang="en-US" sz="3200" dirty="0" smtClean="0">
                <a:ea typeface="Calibri"/>
                <a:cs typeface="Arial"/>
              </a:rPr>
              <a:t>, G.et</a:t>
            </a:r>
            <a:r>
              <a:rPr lang="en-US" sz="3200" dirty="0">
                <a:ea typeface="Calibri"/>
                <a:cs typeface="Arial"/>
              </a:rPr>
              <a:t>: 2002</a:t>
            </a:r>
            <a:r>
              <a:rPr lang="ar-IQ" sz="3200" dirty="0">
                <a:ea typeface="Calibri"/>
              </a:rPr>
              <a:t>)   </a:t>
            </a:r>
            <a:endParaRPr lang="en-US" sz="3200" dirty="0">
              <a:ea typeface="Calibri"/>
              <a:cs typeface="Arial"/>
            </a:endParaRPr>
          </a:p>
        </p:txBody>
      </p:sp>
    </p:spTree>
    <p:extLst>
      <p:ext uri="{BB962C8B-B14F-4D97-AF65-F5344CB8AC3E}">
        <p14:creationId xmlns:p14="http://schemas.microsoft.com/office/powerpoint/2010/main" val="1163914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sz="4000" b="1" dirty="0" smtClean="0">
                <a:ea typeface="Calibri"/>
                <a:cs typeface="Arial"/>
              </a:rPr>
              <a:t>ثانياً-  </a:t>
            </a:r>
            <a:r>
              <a:rPr lang="ar-IQ" sz="4000" b="1" dirty="0">
                <a:ea typeface="Calibri"/>
                <a:cs typeface="Arial"/>
              </a:rPr>
              <a:t>استراتيجية الاتصال التسويقي الدولي</a:t>
            </a:r>
            <a:endParaRPr lang="ar-IQ" sz="4000" dirty="0"/>
          </a:p>
        </p:txBody>
      </p:sp>
      <p:sp>
        <p:nvSpPr>
          <p:cNvPr id="3" name="عنصر نائب للمحتوى 2"/>
          <p:cNvSpPr>
            <a:spLocks noGrp="1"/>
          </p:cNvSpPr>
          <p:nvPr>
            <p:ph idx="1"/>
          </p:nvPr>
        </p:nvSpPr>
        <p:spPr>
          <a:xfrm>
            <a:off x="467544" y="1100628"/>
            <a:ext cx="8280920" cy="5352708"/>
          </a:xfrm>
        </p:spPr>
        <p:txBody>
          <a:bodyPr>
            <a:normAutofit/>
          </a:bodyPr>
          <a:lstStyle/>
          <a:p>
            <a:pPr marL="0" indent="0" algn="just">
              <a:lnSpc>
                <a:spcPct val="115000"/>
              </a:lnSpc>
              <a:buNone/>
            </a:pPr>
            <a:r>
              <a:rPr lang="ar-IQ" sz="2800" b="0" dirty="0">
                <a:ea typeface="Calibri"/>
              </a:rPr>
              <a:t>ان مدير التسوق التسويق الدولي هو المسؤول عن بناء استراتيجية الاتصال للترويج عن الشركة ومنتجاتها. ان الخطوات الاساسية لبناء مثل هذه الاستراتيجية وضحت بالشكل. فهناك القليل من الشركات التي تتحمل عبء نفقات الترويج في الاسواق الدولية, وان عملت بالترويج فهي تعمل كون المنافسين قاموا بذلك.</a:t>
            </a:r>
            <a:endParaRPr lang="en-US" sz="2800" b="0" dirty="0">
              <a:ea typeface="Calibri"/>
              <a:cs typeface="Arial"/>
            </a:endParaRPr>
          </a:p>
          <a:p>
            <a:pPr marL="0" indent="0" algn="just">
              <a:lnSpc>
                <a:spcPct val="115000"/>
              </a:lnSpc>
              <a:buNone/>
            </a:pPr>
            <a:r>
              <a:rPr lang="ar-IQ" sz="2800" b="0" dirty="0">
                <a:ea typeface="Calibri"/>
              </a:rPr>
              <a:t>ان الخطوة الاولى في بناء استراتيجية الاتصال هي تقييم وتحليل خصائص وفوائد </a:t>
            </a:r>
            <a:r>
              <a:rPr lang="ar-IQ" sz="2800" b="0" dirty="0" smtClean="0">
                <a:ea typeface="Calibri"/>
              </a:rPr>
              <a:t>الخدمة </a:t>
            </a:r>
            <a:r>
              <a:rPr lang="ar-IQ" sz="2800" b="0" dirty="0">
                <a:ea typeface="Calibri"/>
              </a:rPr>
              <a:t>السياحية التي تحاول الشركة ان توصلها للأسواق الدولية. وهذا يتطلب دراسة خصائص مختلف البيئات وخصائص الجمهور المستهدف. وهناك عدد من القواعد يمكن اتباعها في تقييم الموارد التي ستوزع على جهود الاتصال الدولية. </a:t>
            </a:r>
            <a:endParaRPr lang="en-US" sz="2800" b="0" dirty="0">
              <a:ea typeface="Calibri"/>
              <a:cs typeface="Arial"/>
            </a:endParaRPr>
          </a:p>
          <a:p>
            <a:pPr marL="0" indent="0">
              <a:buNone/>
            </a:pPr>
            <a:endParaRPr lang="ar-IQ" dirty="0"/>
          </a:p>
        </p:txBody>
      </p:sp>
    </p:spTree>
    <p:extLst>
      <p:ext uri="{BB962C8B-B14F-4D97-AF65-F5344CB8AC3E}">
        <p14:creationId xmlns:p14="http://schemas.microsoft.com/office/powerpoint/2010/main" val="3110419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764704"/>
            <a:ext cx="8208912" cy="5509200"/>
          </a:xfrm>
          <a:prstGeom prst="rect">
            <a:avLst/>
          </a:prstGeom>
        </p:spPr>
        <p:txBody>
          <a:bodyPr wrap="square">
            <a:spAutoFit/>
          </a:bodyPr>
          <a:lstStyle/>
          <a:p>
            <a:pPr algn="just"/>
            <a:r>
              <a:rPr lang="ar-IQ" sz="3200" dirty="0">
                <a:ea typeface="Calibri"/>
              </a:rPr>
              <a:t>ان درجة كافية من الالتزام هي ضرورية, والتي تعني نسبيا حجما كافيا من النقود. فالمصدر عليه ان يعمل في الاسواق الاجنبية حسب قواعد السوق, والتي تعني في دول متقدمة تكاليف ترويج عالية و ربما تصل </a:t>
            </a:r>
            <a:r>
              <a:rPr lang="ar-IQ" sz="3200" dirty="0" smtClean="0">
                <a:ea typeface="Calibri"/>
              </a:rPr>
              <a:t>الى 30% </a:t>
            </a:r>
            <a:r>
              <a:rPr lang="ar-IQ" sz="3200" dirty="0">
                <a:ea typeface="Calibri"/>
              </a:rPr>
              <a:t>من حجم الصادرات او اكثر خلال المرحلة الاولى للدخول. بسبب محدودية الامكانيات المالية التي تعاني منها غالبية الشركات السياحية, وخاصة الصغيرة والمتوسطة الحجم, فإنها قد تركز في الانفاق الترويجي على الاسواق السياحية التي يزيد فيها الاستهلاك, او قد تنفق على تحقيق اهداف محددة اكثر مما ينفق عليها المنافسون او قد يقتصر الانفاق الترويجي على دولة واحدة لتحقيق مجموعة من الاهداف حسب الميزانية المتاحة. </a:t>
            </a:r>
            <a:endParaRPr lang="ar-IQ" sz="3200" dirty="0"/>
          </a:p>
        </p:txBody>
      </p:sp>
    </p:spTree>
    <p:extLst>
      <p:ext uri="{BB962C8B-B14F-4D97-AF65-F5344CB8AC3E}">
        <p14:creationId xmlns:p14="http://schemas.microsoft.com/office/powerpoint/2010/main" val="2156876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836712"/>
            <a:ext cx="8280920" cy="5511189"/>
          </a:xfrm>
          <a:prstGeom prst="rect">
            <a:avLst/>
          </a:prstGeom>
        </p:spPr>
        <p:txBody>
          <a:bodyPr wrap="square">
            <a:spAutoFit/>
          </a:bodyPr>
          <a:lstStyle/>
          <a:p>
            <a:pPr algn="just">
              <a:lnSpc>
                <a:spcPct val="115000"/>
              </a:lnSpc>
            </a:pPr>
            <a:r>
              <a:rPr lang="ar-IQ" sz="2800" dirty="0">
                <a:ea typeface="Calibri"/>
              </a:rPr>
              <a:t>فالحملات الترويجية الدولية لاشك تتطلب استثمارات مالية كبيرة, </a:t>
            </a:r>
            <a:r>
              <a:rPr lang="ar-IQ" sz="2800" dirty="0" smtClean="0">
                <a:ea typeface="Calibri"/>
              </a:rPr>
              <a:t>فالمسوق </a:t>
            </a:r>
            <a:r>
              <a:rPr lang="ar-IQ" sz="2800" dirty="0">
                <a:ea typeface="Calibri"/>
              </a:rPr>
              <a:t>عليه ان يمر بمرحلة الادراك, والمعرفة, والحب والتفضيل, وجذب الاهتمام قبل ان تتحقق العوائد على هذه </a:t>
            </a:r>
            <a:r>
              <a:rPr lang="ar-IQ" sz="2800" dirty="0" smtClean="0">
                <a:ea typeface="Calibri"/>
              </a:rPr>
              <a:t>الاستثمارات, ففترة </a:t>
            </a:r>
            <a:r>
              <a:rPr lang="ar-IQ" sz="2800" dirty="0">
                <a:ea typeface="Calibri"/>
              </a:rPr>
              <a:t>تحقيق العوائد قد تحتاج لفترة زمنية لا تقل عن سنة او سنتين. للمصدرين ذوي الامكانيات المحدودة, فان دعم الوسطاء يعد عاملا ضروريا لهم, فيما اذا كانوا يرغبون في المساهمة في ميزانية الاعلان. وفي بعض الحالات, يلعب الوسطاء دورا قياديا في القيام بالترويج عن المنتج في سوق ما. وفي بعض الحالات يجب على المصدر الحفاظ على السيطرة على الحملة دون ان يسمح بأطلاق اليد في مختلف الاسواق المعمول بها. فعلى الرغم من كون الاسواق غير متشابهة, فان الافكار العامة والاهداف يجب ان تلائم الحملات الفردية.</a:t>
            </a:r>
            <a:endParaRPr lang="en-US" sz="2800" dirty="0">
              <a:ea typeface="Calibri"/>
              <a:cs typeface="Arial"/>
            </a:endParaRPr>
          </a:p>
        </p:txBody>
      </p:sp>
    </p:spTree>
    <p:extLst>
      <p:ext uri="{BB962C8B-B14F-4D97-AF65-F5344CB8AC3E}">
        <p14:creationId xmlns:p14="http://schemas.microsoft.com/office/powerpoint/2010/main" val="2104827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sz="4000" dirty="0" smtClean="0"/>
              <a:t>المقدمة</a:t>
            </a:r>
            <a:endParaRPr lang="ar-IQ" sz="4000" dirty="0"/>
          </a:p>
        </p:txBody>
      </p:sp>
      <p:sp>
        <p:nvSpPr>
          <p:cNvPr id="3" name="عنصر نائب للمحتوى 2"/>
          <p:cNvSpPr>
            <a:spLocks noGrp="1"/>
          </p:cNvSpPr>
          <p:nvPr>
            <p:ph idx="1"/>
          </p:nvPr>
        </p:nvSpPr>
        <p:spPr>
          <a:xfrm>
            <a:off x="822960" y="1100628"/>
            <a:ext cx="7853496" cy="5208692"/>
          </a:xfrm>
        </p:spPr>
        <p:txBody>
          <a:bodyPr>
            <a:normAutofit/>
          </a:bodyPr>
          <a:lstStyle/>
          <a:p>
            <a:pPr marL="0" indent="0" algn="just">
              <a:lnSpc>
                <a:spcPct val="115000"/>
              </a:lnSpc>
              <a:buNone/>
            </a:pPr>
            <a:r>
              <a:rPr lang="ar-IQ" sz="3200" b="0" dirty="0">
                <a:ea typeface="Calibri"/>
              </a:rPr>
              <a:t>إن التطور و التقدم في مختلف الأنشطة التجارية و الصناعية </a:t>
            </a:r>
            <a:r>
              <a:rPr lang="ar-IQ" sz="3200" b="0" dirty="0" smtClean="0">
                <a:ea typeface="Calibri"/>
              </a:rPr>
              <a:t>والخدمية </a:t>
            </a:r>
            <a:r>
              <a:rPr lang="ar-IQ" sz="3200" b="0" dirty="0">
                <a:ea typeface="Calibri"/>
              </a:rPr>
              <a:t>فتح أمام المؤسسات المختلفة مجالات واسعة للنمو </a:t>
            </a:r>
            <a:r>
              <a:rPr lang="ar-IQ" sz="3200" b="0" dirty="0" smtClean="0">
                <a:ea typeface="Calibri"/>
              </a:rPr>
              <a:t>واقتحام </a:t>
            </a:r>
            <a:r>
              <a:rPr lang="ar-IQ" sz="3200" b="0" dirty="0">
                <a:ea typeface="Calibri"/>
              </a:rPr>
              <a:t>الكثير من البلدان و الأسواق التي كانت غير معروفة من قبل. كما أن التنوع الكبير للسلع و الخدمات جعل من الضروري وجود وسيلة اتصال فعالة تربط بين المنتج </a:t>
            </a:r>
            <a:r>
              <a:rPr lang="ar-IQ" sz="3200" b="0" dirty="0" smtClean="0">
                <a:ea typeface="Calibri"/>
              </a:rPr>
              <a:t>والمستهلك</a:t>
            </a:r>
            <a:r>
              <a:rPr lang="ar-IQ" sz="3200" b="0" dirty="0">
                <a:ea typeface="Calibri"/>
              </a:rPr>
              <a:t>، لذلك ظهرت الحاجة لاستخدام العديد من الوسائل </a:t>
            </a:r>
            <a:r>
              <a:rPr lang="ar-IQ" sz="3200" b="0" dirty="0" smtClean="0">
                <a:ea typeface="Calibri"/>
              </a:rPr>
              <a:t>والأنشطة </a:t>
            </a:r>
            <a:r>
              <a:rPr lang="ar-IQ" sz="3200" b="0" dirty="0">
                <a:ea typeface="Calibri"/>
              </a:rPr>
              <a:t>التي تحقق عملية الاتصال بين المستهلكين </a:t>
            </a:r>
            <a:r>
              <a:rPr lang="ar-IQ" sz="3200" b="0" dirty="0" smtClean="0">
                <a:ea typeface="Calibri"/>
              </a:rPr>
              <a:t>وبين </a:t>
            </a:r>
            <a:r>
              <a:rPr lang="ar-IQ" sz="3200" b="0" dirty="0">
                <a:ea typeface="Calibri"/>
              </a:rPr>
              <a:t>المنتجين و الموزعين.</a:t>
            </a:r>
            <a:endParaRPr lang="en-US" sz="3200" b="0" dirty="0">
              <a:ea typeface="Calibri"/>
              <a:cs typeface="Arial"/>
            </a:endParaRPr>
          </a:p>
          <a:p>
            <a:pPr marL="0" indent="0">
              <a:buNone/>
            </a:pPr>
            <a:endParaRPr lang="ar-IQ" dirty="0"/>
          </a:p>
        </p:txBody>
      </p:sp>
    </p:spTree>
    <p:extLst>
      <p:ext uri="{BB962C8B-B14F-4D97-AF65-F5344CB8AC3E}">
        <p14:creationId xmlns:p14="http://schemas.microsoft.com/office/powerpoint/2010/main" val="2488362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268760"/>
            <a:ext cx="8208912" cy="5068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53877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764704"/>
            <a:ext cx="8280920" cy="5511189"/>
          </a:xfrm>
          <a:prstGeom prst="rect">
            <a:avLst/>
          </a:prstGeom>
        </p:spPr>
        <p:txBody>
          <a:bodyPr wrap="square">
            <a:spAutoFit/>
          </a:bodyPr>
          <a:lstStyle/>
          <a:p>
            <a:pPr algn="just">
              <a:lnSpc>
                <a:spcPct val="115000"/>
              </a:lnSpc>
            </a:pPr>
            <a:r>
              <a:rPr lang="ar-IQ" sz="2800" dirty="0">
                <a:ea typeface="Calibri"/>
              </a:rPr>
              <a:t>ان بناء البدائل الاستراتيجية يحتاج الى توحيد موارد الشركة وتكييفها حسب فرص السوق. فالوسائل التي يستخدمها المسوق الدولي لبناء الاستراتيجيات وبرامج الاتصال تعود الى ما يسمى بالمزيج الترويجي. وهذا المزيج يتألف مما يلي:</a:t>
            </a:r>
            <a:endParaRPr lang="en-US" sz="2800" dirty="0">
              <a:ea typeface="Calibri"/>
              <a:cs typeface="Arial"/>
            </a:endParaRPr>
          </a:p>
          <a:p>
            <a:pPr algn="just">
              <a:lnSpc>
                <a:spcPct val="115000"/>
              </a:lnSpc>
            </a:pPr>
            <a:r>
              <a:rPr lang="ar-IQ" sz="2800" b="1" dirty="0">
                <a:ea typeface="Calibri"/>
              </a:rPr>
              <a:t>1- الاعلان:</a:t>
            </a:r>
            <a:r>
              <a:rPr lang="ar-IQ" sz="2800" dirty="0">
                <a:ea typeface="Calibri"/>
              </a:rPr>
              <a:t> اي جهد مدفوع قيمته في استعراض او ترويج افكار معينة, سلع معينة او خدمات تقدمها جهة معينة.</a:t>
            </a:r>
            <a:endParaRPr lang="en-US" sz="2800" dirty="0">
              <a:ea typeface="Calibri"/>
              <a:cs typeface="Arial"/>
            </a:endParaRPr>
          </a:p>
          <a:p>
            <a:pPr algn="just">
              <a:lnSpc>
                <a:spcPct val="115000"/>
              </a:lnSpc>
            </a:pPr>
            <a:r>
              <a:rPr lang="ar-IQ" sz="2800" b="1" dirty="0">
                <a:ea typeface="Calibri"/>
              </a:rPr>
              <a:t>2- البيع الشخصي:</a:t>
            </a:r>
            <a:r>
              <a:rPr lang="ar-IQ" sz="2800" dirty="0">
                <a:ea typeface="Calibri"/>
              </a:rPr>
              <a:t> هي المقابلة والتحدث مع واحد او اكثر من العملاء المحتملين بغرض اتمام عملية البيع, وتكون عملية الاتصال مباشره ما بين رجل البيع والمشترين الحاليين والمحتملين.</a:t>
            </a:r>
            <a:endParaRPr lang="en-US" sz="2800" dirty="0">
              <a:ea typeface="Calibri"/>
              <a:cs typeface="Arial"/>
            </a:endParaRPr>
          </a:p>
          <a:p>
            <a:pPr algn="just">
              <a:lnSpc>
                <a:spcPct val="115000"/>
              </a:lnSpc>
            </a:pPr>
            <a:r>
              <a:rPr lang="ar-IQ" sz="2800" b="1" dirty="0">
                <a:ea typeface="Calibri"/>
              </a:rPr>
              <a:t>3- الدعاية: </a:t>
            </a:r>
            <a:r>
              <a:rPr lang="ar-IQ" sz="2800" dirty="0">
                <a:ea typeface="Calibri"/>
              </a:rPr>
              <a:t>اي معلومة او اخبار عن الشركة او منتجاتها والتي تذاع او تنشر من قبل وسائل الاعلام, ولا يدفع عليها اجر من قبل الشركة.</a:t>
            </a:r>
            <a:endParaRPr lang="en-US" sz="2800" dirty="0">
              <a:ea typeface="Calibri"/>
              <a:cs typeface="Arial"/>
            </a:endParaRPr>
          </a:p>
        </p:txBody>
      </p:sp>
    </p:spTree>
    <p:extLst>
      <p:ext uri="{BB962C8B-B14F-4D97-AF65-F5344CB8AC3E}">
        <p14:creationId xmlns:p14="http://schemas.microsoft.com/office/powerpoint/2010/main" val="10792911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764704"/>
            <a:ext cx="8208912" cy="5511189"/>
          </a:xfrm>
          <a:prstGeom prst="rect">
            <a:avLst/>
          </a:prstGeom>
        </p:spPr>
        <p:txBody>
          <a:bodyPr wrap="square">
            <a:spAutoFit/>
          </a:bodyPr>
          <a:lstStyle/>
          <a:p>
            <a:pPr algn="just">
              <a:lnSpc>
                <a:spcPct val="115000"/>
              </a:lnSpc>
            </a:pPr>
            <a:r>
              <a:rPr lang="ar-IQ" sz="2800" b="1" dirty="0">
                <a:ea typeface="Calibri"/>
              </a:rPr>
              <a:t>4- تنشيط البيع:</a:t>
            </a:r>
            <a:r>
              <a:rPr lang="ar-IQ" sz="2800" dirty="0">
                <a:ea typeface="Calibri"/>
              </a:rPr>
              <a:t> وهي طريقة غير شخصية تتضمن جميع الانشطة والوسائل البيعية التي تدعم وتقوي البيع الشخصي والاعلان, والنشاطات عادة ليست مستمرة وذات حياة قصيرة.</a:t>
            </a:r>
            <a:endParaRPr lang="en-US" sz="2800" dirty="0">
              <a:ea typeface="Calibri"/>
              <a:cs typeface="Arial"/>
            </a:endParaRPr>
          </a:p>
          <a:p>
            <a:pPr algn="just">
              <a:lnSpc>
                <a:spcPct val="115000"/>
              </a:lnSpc>
            </a:pPr>
            <a:r>
              <a:rPr lang="ar-IQ" sz="2800" dirty="0">
                <a:ea typeface="Calibri"/>
              </a:rPr>
              <a:t>ان اختيار الوسائل يؤدي ايضا اما الى استراتيجية الدفع او السحب في الاتصال التسويقي. ان استراتيجيات الدفع تركز على استخدام البيع الشخصي وعلى الرغم من ارتفاع تكلفة الاتصال الواحد, فالبيع الشخصي هو الانسب في التسويق الدولي للمنتجات الصناعية, حيث قنوات التوزيع قصيرة وحجم السوق المستهدفة صغير بالمقارنة مع المنتجات الاستهلاكية. ومن جهة اخرى, فان استراتيجيات السحب تعتمد على وسائل الاتصال ذات الانتشار الواسع (</a:t>
            </a:r>
            <a:r>
              <a:rPr lang="en-US" sz="2800" dirty="0">
                <a:ea typeface="Calibri"/>
                <a:cs typeface="Arial"/>
              </a:rPr>
              <a:t>mass media</a:t>
            </a:r>
            <a:r>
              <a:rPr lang="ar-IQ" sz="2800" dirty="0">
                <a:ea typeface="Calibri"/>
              </a:rPr>
              <a:t>)</a:t>
            </a:r>
            <a:endParaRPr lang="en-US" sz="2800" dirty="0">
              <a:ea typeface="Calibri"/>
              <a:cs typeface="Arial"/>
            </a:endParaRPr>
          </a:p>
          <a:p>
            <a:pPr algn="just">
              <a:lnSpc>
                <a:spcPct val="115000"/>
              </a:lnSpc>
            </a:pPr>
            <a:r>
              <a:rPr lang="ar-IQ" sz="2800" dirty="0">
                <a:ea typeface="Calibri"/>
              </a:rPr>
              <a:t>(الضمور, 2007:  302-304).</a:t>
            </a:r>
            <a:endParaRPr lang="en-US" sz="2800" dirty="0">
              <a:ea typeface="Calibri"/>
              <a:cs typeface="Arial"/>
            </a:endParaRPr>
          </a:p>
        </p:txBody>
      </p:sp>
    </p:spTree>
    <p:extLst>
      <p:ext uri="{BB962C8B-B14F-4D97-AF65-F5344CB8AC3E}">
        <p14:creationId xmlns:p14="http://schemas.microsoft.com/office/powerpoint/2010/main" val="1575112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sz="4000" b="1" dirty="0" smtClean="0">
                <a:ea typeface="Calibri"/>
                <a:cs typeface="Arial"/>
              </a:rPr>
              <a:t>ثالثاً- </a:t>
            </a:r>
            <a:r>
              <a:rPr lang="ar-IQ" sz="4000" b="1" dirty="0">
                <a:ea typeface="Calibri"/>
                <a:cs typeface="Arial"/>
              </a:rPr>
              <a:t>المزيج الترويجي</a:t>
            </a:r>
            <a:endParaRPr lang="ar-IQ" sz="4000" dirty="0"/>
          </a:p>
        </p:txBody>
      </p:sp>
      <p:sp>
        <p:nvSpPr>
          <p:cNvPr id="3" name="عنصر نائب للمحتوى 2"/>
          <p:cNvSpPr>
            <a:spLocks noGrp="1"/>
          </p:cNvSpPr>
          <p:nvPr>
            <p:ph idx="1"/>
          </p:nvPr>
        </p:nvSpPr>
        <p:spPr>
          <a:xfrm>
            <a:off x="467544" y="1340768"/>
            <a:ext cx="8229600" cy="4525963"/>
          </a:xfrm>
        </p:spPr>
        <p:txBody>
          <a:bodyPr>
            <a:noAutofit/>
          </a:bodyPr>
          <a:lstStyle/>
          <a:p>
            <a:pPr marL="0" indent="0" algn="just">
              <a:lnSpc>
                <a:spcPct val="115000"/>
              </a:lnSpc>
              <a:buNone/>
            </a:pPr>
            <a:r>
              <a:rPr lang="ar-IQ" sz="2800" b="0" dirty="0">
                <a:ea typeface="Calibri"/>
              </a:rPr>
              <a:t>يعرف بأنه مجموعة التقنيات الترويجية التي تستخدمها المنظمة لبيع منتجاتها و خدماتها، و يجب أن يكون مزيج الترويج متكاملا مع استراتيجية التسويق حتى لا تصل إشارات الاتصال مشوشة للزبائن </a:t>
            </a:r>
            <a:r>
              <a:rPr lang="en-US" sz="2800" b="0" dirty="0" smtClean="0">
                <a:ea typeface="Calibri"/>
              </a:rPr>
              <a:t>(</a:t>
            </a:r>
            <a:r>
              <a:rPr lang="en-US" sz="2800" b="0" dirty="0" smtClean="0">
                <a:ea typeface="Calibri"/>
                <a:cs typeface="Arial"/>
              </a:rPr>
              <a:t>Stimpson,2002</a:t>
            </a:r>
            <a:r>
              <a:rPr lang="en-US" sz="2800" b="0" dirty="0">
                <a:ea typeface="Calibri"/>
                <a:cs typeface="Arial"/>
              </a:rPr>
              <a:t>, </a:t>
            </a:r>
            <a:r>
              <a:rPr lang="en-US" sz="2800" b="0" dirty="0" smtClean="0">
                <a:ea typeface="Calibri"/>
                <a:cs typeface="Arial"/>
              </a:rPr>
              <a:t>p199)</a:t>
            </a:r>
            <a:endParaRPr lang="en-US" sz="2800" b="0" dirty="0">
              <a:ea typeface="Calibri"/>
              <a:cs typeface="Arial"/>
            </a:endParaRPr>
          </a:p>
          <a:p>
            <a:pPr marL="0" indent="0" algn="just">
              <a:lnSpc>
                <a:spcPct val="115000"/>
              </a:lnSpc>
              <a:buNone/>
            </a:pPr>
            <a:r>
              <a:rPr lang="ar-IQ" sz="2800" b="0" dirty="0">
                <a:ea typeface="Calibri"/>
              </a:rPr>
              <a:t>و تشمل مكونات المزيج الترويجي الإعلان، العلاقات العامة، البيع الشخصي، </a:t>
            </a:r>
            <a:r>
              <a:rPr lang="ar-IQ" sz="2800" b="0" dirty="0" smtClean="0">
                <a:ea typeface="Calibri"/>
              </a:rPr>
              <a:t>وترويج </a:t>
            </a:r>
            <a:r>
              <a:rPr lang="ar-IQ" sz="2800" b="0" dirty="0">
                <a:ea typeface="Calibri"/>
              </a:rPr>
              <a:t>المبيعات، حيث أن الإعلان و ترويج المبيعات تعتبر اتصال غير </a:t>
            </a:r>
            <a:r>
              <a:rPr lang="ar-IQ" sz="2800" b="0" dirty="0" smtClean="0">
                <a:ea typeface="Calibri"/>
              </a:rPr>
              <a:t>شخصي ( </a:t>
            </a:r>
            <a:r>
              <a:rPr lang="en-US" sz="3200" b="0" dirty="0" smtClean="0">
                <a:effectLst/>
                <a:latin typeface="Arial"/>
                <a:ea typeface="Calibri"/>
                <a:cs typeface="Arial"/>
              </a:rPr>
              <a:t>Cron &amp; DeCarlo,2006, p3</a:t>
            </a:r>
            <a:r>
              <a:rPr lang="ar-IQ" sz="3200" b="0" dirty="0">
                <a:ea typeface="Calibri"/>
              </a:rPr>
              <a:t>).</a:t>
            </a:r>
            <a:endParaRPr lang="en-US" sz="3200" b="0" dirty="0">
              <a:ea typeface="Calibri"/>
              <a:cs typeface="Arial"/>
            </a:endParaRPr>
          </a:p>
          <a:p>
            <a:endParaRPr lang="ar-IQ" sz="2800" dirty="0"/>
          </a:p>
        </p:txBody>
      </p:sp>
    </p:spTree>
    <p:extLst>
      <p:ext uri="{BB962C8B-B14F-4D97-AF65-F5344CB8AC3E}">
        <p14:creationId xmlns:p14="http://schemas.microsoft.com/office/powerpoint/2010/main" val="22291636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764704"/>
            <a:ext cx="8424936" cy="5511189"/>
          </a:xfrm>
          <a:prstGeom prst="rect">
            <a:avLst/>
          </a:prstGeom>
        </p:spPr>
        <p:txBody>
          <a:bodyPr wrap="square">
            <a:spAutoFit/>
          </a:bodyPr>
          <a:lstStyle/>
          <a:p>
            <a:pPr algn="just">
              <a:lnSpc>
                <a:spcPct val="115000"/>
              </a:lnSpc>
            </a:pPr>
            <a:r>
              <a:rPr lang="ar-IQ" sz="2800" dirty="0">
                <a:ea typeface="Calibri"/>
              </a:rPr>
              <a:t>إن الجمع بين قنوات الاتصال يعتمد بالدرجة الأولى على خصائص الجمهور المستهدف وخاصة عاداته من حيث التعرض للرسائل، و هناك اعتبارات أخرى مثل الحجم الحالي </a:t>
            </a:r>
            <a:r>
              <a:rPr lang="ar-IQ" sz="2800" dirty="0" smtClean="0">
                <a:ea typeface="Calibri"/>
              </a:rPr>
              <a:t>والمستقبلي </a:t>
            </a:r>
            <a:r>
              <a:rPr lang="ar-IQ" sz="2800" dirty="0">
                <a:ea typeface="Calibri"/>
              </a:rPr>
              <a:t>المحتمل للسوق بالنسبة للخدمة (فالإعلان التلفزيوني قد لا يكون مناسبا لخدمة ذات سوق محلية البيئة) وطبيعة الخدمة ذاتها كلما كانت الخدمة شخصية كلما كانت قناة الاتصال ثنائية الاتجاه أكثر فاعلية) و أيضا تكلفة القنوات المتعددة، و هناك اعتبار مهم جدا وهو( المرحلة التي وصلت إليها الخدمة في دورة حياتها (أيوب و دعبول، 2003 : 433).</a:t>
            </a:r>
            <a:endParaRPr lang="en-US" sz="2800" dirty="0">
              <a:ea typeface="Calibri"/>
              <a:cs typeface="Arial"/>
            </a:endParaRPr>
          </a:p>
          <a:p>
            <a:pPr algn="just">
              <a:lnSpc>
                <a:spcPct val="115000"/>
              </a:lnSpc>
            </a:pPr>
            <a:r>
              <a:rPr lang="ar-IQ" sz="2800" dirty="0">
                <a:ea typeface="Calibri"/>
              </a:rPr>
              <a:t>و تصاغ استراتيجية المزيج الترويجي انطلاقا من استراتيجية التسويق التي تتبناها و تسعى لتحقيقها الإدارة العليا للمنظمة، و مكونات المزيج الترويجي هي:</a:t>
            </a:r>
            <a:endParaRPr lang="en-US" sz="2800" dirty="0">
              <a:ea typeface="Calibri"/>
              <a:cs typeface="Arial"/>
            </a:endParaRPr>
          </a:p>
        </p:txBody>
      </p:sp>
    </p:spTree>
    <p:extLst>
      <p:ext uri="{BB962C8B-B14F-4D97-AF65-F5344CB8AC3E}">
        <p14:creationId xmlns:p14="http://schemas.microsoft.com/office/powerpoint/2010/main" val="4006048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91108" y="404664"/>
            <a:ext cx="8280920" cy="5715411"/>
          </a:xfrm>
          <a:prstGeom prst="rect">
            <a:avLst/>
          </a:prstGeom>
        </p:spPr>
        <p:txBody>
          <a:bodyPr wrap="square">
            <a:spAutoFit/>
          </a:bodyPr>
          <a:lstStyle/>
          <a:p>
            <a:pPr algn="just">
              <a:lnSpc>
                <a:spcPct val="115000"/>
              </a:lnSpc>
            </a:pPr>
            <a:r>
              <a:rPr lang="ar-IQ" sz="2800" b="1" dirty="0" smtClean="0">
                <a:ea typeface="Calibri"/>
              </a:rPr>
              <a:t>1- </a:t>
            </a:r>
            <a:r>
              <a:rPr lang="ar-IQ" sz="2800" b="1" dirty="0">
                <a:ea typeface="Calibri"/>
              </a:rPr>
              <a:t>الاعلان </a:t>
            </a:r>
            <a:r>
              <a:rPr lang="en-US" sz="2800" b="1" dirty="0" smtClean="0">
                <a:effectLst/>
                <a:latin typeface="Arial"/>
                <a:ea typeface="Calibri"/>
                <a:cs typeface="Arial"/>
              </a:rPr>
              <a:t>Advertising </a:t>
            </a:r>
            <a:r>
              <a:rPr lang="ar-IQ" sz="2800" b="1" dirty="0">
                <a:latin typeface="Arial"/>
                <a:ea typeface="Calibri"/>
              </a:rPr>
              <a:t>:                                                          </a:t>
            </a:r>
            <a:endParaRPr lang="en-US" sz="2800" dirty="0">
              <a:ea typeface="Calibri"/>
              <a:cs typeface="Arial"/>
            </a:endParaRPr>
          </a:p>
          <a:p>
            <a:pPr algn="just">
              <a:lnSpc>
                <a:spcPct val="115000"/>
              </a:lnSpc>
            </a:pPr>
            <a:r>
              <a:rPr lang="ar-IQ" sz="2800" dirty="0">
                <a:ea typeface="Calibri"/>
              </a:rPr>
              <a:t>يعرف الإعلان بأنه " الترويج من خلال إعلان سهل التمييز يعرض بأحد وسائل الإعلان المعروفة لضمان عرضه على الجمهور المستهدف بمقابل الوقت أو المساحة المستخدمة (</a:t>
            </a:r>
            <a:r>
              <a:rPr lang="en-US" sz="2800" dirty="0" smtClean="0">
                <a:effectLst/>
                <a:latin typeface="Arial"/>
                <a:ea typeface="Calibri"/>
                <a:cs typeface="Arial"/>
              </a:rPr>
              <a:t>Baker, 1995, p484</a:t>
            </a:r>
            <a:r>
              <a:rPr lang="ar-IQ" sz="2800" dirty="0">
                <a:ea typeface="Calibri"/>
              </a:rPr>
              <a:t>).</a:t>
            </a:r>
            <a:endParaRPr lang="en-US" sz="2800" dirty="0">
              <a:ea typeface="Calibri"/>
              <a:cs typeface="Arial"/>
            </a:endParaRPr>
          </a:p>
          <a:p>
            <a:pPr algn="just">
              <a:lnSpc>
                <a:spcPct val="115000"/>
              </a:lnSpc>
            </a:pPr>
            <a:r>
              <a:rPr lang="ar-IQ" sz="2800" b="1" dirty="0">
                <a:ea typeface="Calibri"/>
              </a:rPr>
              <a:t>أ- أهداف الإعلان :</a:t>
            </a:r>
            <a:r>
              <a:rPr lang="ar-IQ" sz="2800" dirty="0">
                <a:ea typeface="Calibri"/>
              </a:rPr>
              <a:t> حيث يتم تحديد أهداف الإعلان، بخصوص السوق المستهدف </a:t>
            </a:r>
            <a:r>
              <a:rPr lang="ar-IQ" sz="2800" dirty="0" smtClean="0">
                <a:ea typeface="Calibri"/>
              </a:rPr>
              <a:t>وموضع </a:t>
            </a:r>
            <a:r>
              <a:rPr lang="ar-IQ" sz="2800" dirty="0">
                <a:ea typeface="Calibri"/>
              </a:rPr>
              <a:t>المنتج أو الخدمة فيه و هل الهدف منه مقارنة منتج الشركة </a:t>
            </a:r>
            <a:r>
              <a:rPr lang="ar-IQ" sz="2800" dirty="0" smtClean="0">
                <a:ea typeface="Calibri"/>
              </a:rPr>
              <a:t>بالمنافسين أم </a:t>
            </a:r>
            <a:r>
              <a:rPr lang="ar-IQ" sz="2800" dirty="0">
                <a:ea typeface="Calibri"/>
              </a:rPr>
              <a:t>لمساعدة رجل البيع، أم إدخال سلعة جديدة للسوق، أو التذكير بسلعة ما أو علامة تجارية معينة، </a:t>
            </a:r>
            <a:r>
              <a:rPr lang="ar-IQ" sz="2800" dirty="0" smtClean="0">
                <a:ea typeface="Calibri"/>
              </a:rPr>
              <a:t>وعلى </a:t>
            </a:r>
            <a:r>
              <a:rPr lang="ar-IQ" sz="2800" dirty="0">
                <a:ea typeface="Calibri"/>
              </a:rPr>
              <a:t>ضوء ذلك يمكن تحديد الجمهور المستهدف من الحملة الإعلانية و التعرف على خصائصه و دوافع الشراء لديه وعاداتهم ....الخ، و كل ذلك يمكننا من تحديد النقطة التي يتم التركيز عليها في الإعلان.</a:t>
            </a:r>
            <a:endParaRPr lang="ar-IQ" sz="2800" dirty="0"/>
          </a:p>
        </p:txBody>
      </p:sp>
    </p:spTree>
    <p:extLst>
      <p:ext uri="{BB962C8B-B14F-4D97-AF65-F5344CB8AC3E}">
        <p14:creationId xmlns:p14="http://schemas.microsoft.com/office/powerpoint/2010/main" val="20686009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548680"/>
            <a:ext cx="8352928" cy="5161798"/>
          </a:xfrm>
          <a:prstGeom prst="rect">
            <a:avLst/>
          </a:prstGeom>
        </p:spPr>
        <p:txBody>
          <a:bodyPr wrap="square">
            <a:spAutoFit/>
          </a:bodyPr>
          <a:lstStyle/>
          <a:p>
            <a:pPr algn="just">
              <a:lnSpc>
                <a:spcPct val="115000"/>
              </a:lnSpc>
            </a:pPr>
            <a:r>
              <a:rPr lang="ar-IQ" sz="2400" b="1" dirty="0">
                <a:ea typeface="Calibri"/>
              </a:rPr>
              <a:t>ب- الميزانية التقديرية للإعلان:</a:t>
            </a:r>
            <a:r>
              <a:rPr lang="ar-IQ" sz="2400" dirty="0">
                <a:ea typeface="Calibri"/>
              </a:rPr>
              <a:t> الإعلان للاسم التجاري يعتمد على المرحلة التي يمر بها المنتج ضمن دورة حياته، ففي مرحلة التقديم مثلا يحتاج الإعلان لموازنة عالية لجذب انتباه الزبائن له و تحفيز الزبائن لاستخدامه.</a:t>
            </a:r>
            <a:endParaRPr lang="en-US" sz="2400" dirty="0">
              <a:ea typeface="Calibri"/>
              <a:cs typeface="Arial"/>
            </a:endParaRPr>
          </a:p>
          <a:p>
            <a:pPr algn="just">
              <a:lnSpc>
                <a:spcPct val="115000"/>
              </a:lnSpc>
            </a:pPr>
            <a:r>
              <a:rPr lang="ar-IQ" sz="2400" b="1" dirty="0">
                <a:ea typeface="Calibri"/>
              </a:rPr>
              <a:t>ت- تصميم الإعلان:</a:t>
            </a:r>
            <a:r>
              <a:rPr lang="ar-IQ" sz="2400" dirty="0">
                <a:ea typeface="Calibri"/>
              </a:rPr>
              <a:t> </a:t>
            </a:r>
            <a:r>
              <a:rPr lang="ar-IQ" sz="2400" dirty="0" smtClean="0">
                <a:ea typeface="Calibri"/>
              </a:rPr>
              <a:t>وتعتبر </a:t>
            </a:r>
            <a:r>
              <a:rPr lang="ar-IQ" sz="2400" dirty="0">
                <a:ea typeface="Calibri"/>
              </a:rPr>
              <a:t>من أهم المراحل فكلما استطاع المشروع تصميم الرسالة الإعلانية بشكل جيد تترجم الهدف من هذه الحملة بحيث تحتوي على فكرة واضحة وتستطيع جذب انتباه الزبائن </a:t>
            </a:r>
            <a:r>
              <a:rPr lang="ar-IQ" sz="2400" dirty="0" smtClean="0">
                <a:ea typeface="Calibri"/>
              </a:rPr>
              <a:t>وإجراء </a:t>
            </a:r>
            <a:r>
              <a:rPr lang="ar-IQ" sz="2400" dirty="0">
                <a:ea typeface="Calibri"/>
              </a:rPr>
              <a:t>الاتصال بشكل جيد ، كلما كانت الحملة الإعلانية ذات فاعلية و كفاءة في التأثير على الجمهور المستهدف.</a:t>
            </a:r>
            <a:endParaRPr lang="en-US" sz="2400" dirty="0">
              <a:ea typeface="Calibri"/>
              <a:cs typeface="Arial"/>
            </a:endParaRPr>
          </a:p>
          <a:p>
            <a:pPr algn="just">
              <a:lnSpc>
                <a:spcPct val="115000"/>
              </a:lnSpc>
            </a:pPr>
            <a:r>
              <a:rPr lang="ar-IQ" sz="2400" b="1" dirty="0">
                <a:ea typeface="Calibri"/>
              </a:rPr>
              <a:t>ث- اختيار الوسيلة الإعلانية:</a:t>
            </a:r>
            <a:r>
              <a:rPr lang="ar-IQ" sz="2400" dirty="0">
                <a:ea typeface="Calibri"/>
              </a:rPr>
              <a:t> من المهم أن يعرف مخطط الإعلانات مواصفات </a:t>
            </a:r>
            <a:r>
              <a:rPr lang="ar-IQ" sz="2400" dirty="0" smtClean="0">
                <a:ea typeface="Calibri"/>
              </a:rPr>
              <a:t>وخصائص </a:t>
            </a:r>
            <a:r>
              <a:rPr lang="ar-IQ" sz="2400" dirty="0">
                <a:ea typeface="Calibri"/>
              </a:rPr>
              <a:t>الوسائل الإعلانية و كذلك ميزاتها و عيوبها و ذلك له دور مهم في إنجاح</a:t>
            </a:r>
            <a:endParaRPr lang="en-US" sz="2400" dirty="0">
              <a:ea typeface="Calibri"/>
              <a:cs typeface="Arial"/>
            </a:endParaRPr>
          </a:p>
          <a:p>
            <a:pPr algn="just">
              <a:lnSpc>
                <a:spcPct val="115000"/>
              </a:lnSpc>
            </a:pPr>
            <a:r>
              <a:rPr lang="ar-IQ" sz="2400" dirty="0">
                <a:ea typeface="Calibri"/>
              </a:rPr>
              <a:t>الحملة الإعلانية فمن خلالها يتم حمل الرسالة الإعلانية، و لما كانت الوسائل متعددة</a:t>
            </a:r>
            <a:endParaRPr lang="en-US" sz="2400" dirty="0">
              <a:ea typeface="Calibri"/>
              <a:cs typeface="Arial"/>
            </a:endParaRPr>
          </a:p>
          <a:p>
            <a:pPr algn="just">
              <a:lnSpc>
                <a:spcPct val="115000"/>
              </a:lnSpc>
            </a:pPr>
            <a:r>
              <a:rPr lang="ar-IQ" sz="2400" dirty="0">
                <a:ea typeface="Calibri"/>
              </a:rPr>
              <a:t>و مختلفة في أثرها على الجمهور فإن على مدير التسويق أن يحدد الوسيلة الأنسب</a:t>
            </a:r>
            <a:endParaRPr lang="en-US" sz="2400" dirty="0">
              <a:ea typeface="Calibri"/>
              <a:cs typeface="Arial"/>
            </a:endParaRPr>
          </a:p>
          <a:p>
            <a:pPr algn="just">
              <a:lnSpc>
                <a:spcPct val="115000"/>
              </a:lnSpc>
            </a:pPr>
            <a:r>
              <a:rPr lang="ar-IQ" sz="2400" dirty="0">
                <a:ea typeface="Calibri"/>
              </a:rPr>
              <a:t>للوصول إلى الجمهور المستهدف.</a:t>
            </a:r>
            <a:endParaRPr lang="en-US" sz="2400" dirty="0">
              <a:ea typeface="Calibri"/>
              <a:cs typeface="Arial"/>
            </a:endParaRPr>
          </a:p>
        </p:txBody>
      </p:sp>
    </p:spTree>
    <p:extLst>
      <p:ext uri="{BB962C8B-B14F-4D97-AF65-F5344CB8AC3E}">
        <p14:creationId xmlns:p14="http://schemas.microsoft.com/office/powerpoint/2010/main" val="17957276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75169"/>
            <a:ext cx="8496944" cy="5259901"/>
          </a:xfrm>
          <a:prstGeom prst="rect">
            <a:avLst/>
          </a:prstGeom>
        </p:spPr>
        <p:txBody>
          <a:bodyPr wrap="square">
            <a:spAutoFit/>
          </a:bodyPr>
          <a:lstStyle/>
          <a:p>
            <a:pPr algn="just">
              <a:lnSpc>
                <a:spcPct val="115000"/>
              </a:lnSpc>
            </a:pPr>
            <a:r>
              <a:rPr lang="ar-IQ" sz="2400" b="1" dirty="0">
                <a:ea typeface="Calibri"/>
              </a:rPr>
              <a:t>ج- تقييم نتائج البرنامج الإعلاني:</a:t>
            </a:r>
            <a:r>
              <a:rPr lang="ar-IQ" sz="2400" dirty="0">
                <a:ea typeface="Calibri"/>
              </a:rPr>
              <a:t> إن اختبار فعالية البرنامج الإعلاني تتم إما من الأثر الناتج من الاتصال أو الأثر الذي ينعكس على المبيعات و يتم ذلك قبل </a:t>
            </a:r>
            <a:r>
              <a:rPr lang="ar-IQ" sz="2400" dirty="0" smtClean="0">
                <a:ea typeface="Calibri"/>
              </a:rPr>
              <a:t>الحملة</a:t>
            </a:r>
            <a:r>
              <a:rPr lang="ar-IQ" sz="2400" dirty="0">
                <a:ea typeface="Calibri"/>
                <a:cs typeface="Arial"/>
              </a:rPr>
              <a:t> </a:t>
            </a:r>
            <a:r>
              <a:rPr lang="ar-IQ" sz="2400" dirty="0" smtClean="0">
                <a:ea typeface="Calibri"/>
              </a:rPr>
              <a:t>الإعلانية </a:t>
            </a:r>
            <a:r>
              <a:rPr lang="ar-IQ" sz="2400" dirty="0">
                <a:ea typeface="Calibri"/>
              </a:rPr>
              <a:t>الواسعة النطاق حيث يتم إجراء اختبار مبدئي في نطاق ضيق </a:t>
            </a:r>
            <a:r>
              <a:rPr lang="ar-IQ" sz="2400" dirty="0" smtClean="0">
                <a:ea typeface="Calibri"/>
              </a:rPr>
              <a:t>بعرض</a:t>
            </a:r>
            <a:r>
              <a:rPr lang="ar-IQ" sz="2400" dirty="0">
                <a:ea typeface="Calibri"/>
                <a:cs typeface="Arial"/>
              </a:rPr>
              <a:t> </a:t>
            </a:r>
            <a:r>
              <a:rPr lang="ar-IQ" sz="2400" dirty="0" smtClean="0">
                <a:ea typeface="Calibri"/>
              </a:rPr>
              <a:t>الإعلان </a:t>
            </a:r>
            <a:r>
              <a:rPr lang="ar-IQ" sz="2400" dirty="0">
                <a:ea typeface="Calibri"/>
              </a:rPr>
              <a:t>على عينة من الزبائن لمعرفة رأيهم و يتم قياس فاعليته و بعدها يمكن تعميمه في حالة النجاح أو يتم في أثناء الحملة الإعلانية أو بعدها مباشرة بفحص مدى الاستجابة للإعلان </a:t>
            </a:r>
            <a:r>
              <a:rPr lang="ar-IQ" sz="2400" dirty="0" smtClean="0">
                <a:ea typeface="Calibri"/>
              </a:rPr>
              <a:t>والانتباه </a:t>
            </a:r>
            <a:r>
              <a:rPr lang="ar-IQ" sz="2400" dirty="0">
                <a:ea typeface="Calibri"/>
              </a:rPr>
              <a:t>للمنتج و معرفته.</a:t>
            </a:r>
            <a:endParaRPr lang="en-US" sz="2400" dirty="0">
              <a:ea typeface="Calibri"/>
              <a:cs typeface="Arial"/>
            </a:endParaRPr>
          </a:p>
          <a:p>
            <a:pPr algn="just">
              <a:lnSpc>
                <a:spcPct val="115000"/>
              </a:lnSpc>
            </a:pPr>
            <a:r>
              <a:rPr lang="ar-IQ" sz="2400" dirty="0" smtClean="0">
                <a:ea typeface="Calibri"/>
              </a:rPr>
              <a:t>وتصنف </a:t>
            </a:r>
            <a:r>
              <a:rPr lang="ar-IQ" sz="2400" dirty="0">
                <a:ea typeface="Calibri"/>
              </a:rPr>
              <a:t>الإعلانات حسب الهدف منها إذا ما كان الإعلام، تذكير، إقناع أو تعزيز المعلومة </a:t>
            </a:r>
            <a:r>
              <a:rPr lang="ar-IQ" sz="2400" dirty="0" smtClean="0">
                <a:ea typeface="Calibri"/>
              </a:rPr>
              <a:t>(سويدان و حداد</a:t>
            </a:r>
            <a:r>
              <a:rPr lang="ar-IQ" sz="2400" dirty="0">
                <a:ea typeface="Calibri"/>
              </a:rPr>
              <a:t>، 2003 ، </a:t>
            </a:r>
            <a:r>
              <a:rPr lang="ar-IQ" sz="2400" dirty="0" smtClean="0">
                <a:ea typeface="Calibri"/>
              </a:rPr>
              <a:t>337 )</a:t>
            </a:r>
            <a:r>
              <a:rPr lang="ar-IQ" sz="2800" dirty="0" smtClean="0">
                <a:ea typeface="Calibri"/>
              </a:rPr>
              <a:t>و(</a:t>
            </a:r>
            <a:r>
              <a:rPr lang="en-US" sz="2400" dirty="0" smtClean="0">
                <a:effectLst/>
                <a:latin typeface="Arial"/>
                <a:ea typeface="Calibri"/>
                <a:cs typeface="Arial"/>
              </a:rPr>
              <a:t>kotler &amp; Keller, 2006, P569</a:t>
            </a:r>
            <a:r>
              <a:rPr lang="ar-IQ" sz="2000" dirty="0">
                <a:ea typeface="Calibri"/>
              </a:rPr>
              <a:t>) </a:t>
            </a:r>
            <a:endParaRPr lang="ar-IQ" sz="2000" dirty="0" smtClean="0">
              <a:ea typeface="Calibri"/>
            </a:endParaRPr>
          </a:p>
          <a:p>
            <a:pPr algn="just">
              <a:lnSpc>
                <a:spcPct val="115000"/>
              </a:lnSpc>
            </a:pPr>
            <a:r>
              <a:rPr lang="ar-IQ" sz="2400" dirty="0" smtClean="0">
                <a:ea typeface="Calibri"/>
              </a:rPr>
              <a:t>هي </a:t>
            </a:r>
            <a:r>
              <a:rPr lang="ar-IQ" sz="2400" dirty="0">
                <a:ea typeface="Calibri"/>
              </a:rPr>
              <a:t>كما يلي: </a:t>
            </a:r>
            <a:endParaRPr lang="en-US" sz="2400" dirty="0">
              <a:ea typeface="Calibri"/>
              <a:cs typeface="Arial"/>
            </a:endParaRPr>
          </a:p>
          <a:p>
            <a:pPr algn="just">
              <a:lnSpc>
                <a:spcPct val="115000"/>
              </a:lnSpc>
            </a:pPr>
            <a:r>
              <a:rPr lang="ar-IQ" sz="2400" b="1" dirty="0">
                <a:ea typeface="Calibri"/>
              </a:rPr>
              <a:t>* الإعلان الإعلامي:</a:t>
            </a:r>
            <a:r>
              <a:rPr lang="ar-IQ" sz="2400" dirty="0">
                <a:ea typeface="Calibri"/>
              </a:rPr>
              <a:t> يسعى لتطوير طلب أولي لمنتوج أو منظمة أو شخص أو مكان أو فكرة أو قضية، دخول منتج جديد للسوق لذلك فهو يستخدم في مرحلة التقديم من دورة حياة المنتج.</a:t>
            </a:r>
            <a:endParaRPr lang="en-US" sz="2400" dirty="0">
              <a:ea typeface="Calibri"/>
              <a:cs typeface="Arial"/>
            </a:endParaRPr>
          </a:p>
        </p:txBody>
      </p:sp>
    </p:spTree>
    <p:extLst>
      <p:ext uri="{BB962C8B-B14F-4D97-AF65-F5344CB8AC3E}">
        <p14:creationId xmlns:p14="http://schemas.microsoft.com/office/powerpoint/2010/main" val="24947115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598995"/>
            <a:ext cx="8280920" cy="5447645"/>
          </a:xfrm>
          <a:prstGeom prst="rect">
            <a:avLst/>
          </a:prstGeom>
        </p:spPr>
        <p:txBody>
          <a:bodyPr wrap="square">
            <a:spAutoFit/>
          </a:bodyPr>
          <a:lstStyle/>
          <a:p>
            <a:pPr algn="just">
              <a:lnSpc>
                <a:spcPct val="115000"/>
              </a:lnSpc>
            </a:pPr>
            <a:r>
              <a:rPr lang="ar-IQ" sz="2400" b="1" dirty="0">
                <a:ea typeface="Calibri"/>
              </a:rPr>
              <a:t>* الإعلان الاقناعي:</a:t>
            </a:r>
            <a:r>
              <a:rPr lang="ar-IQ" sz="2400" dirty="0">
                <a:ea typeface="Calibri"/>
              </a:rPr>
              <a:t> يعمل على بناء الرغبة، الميل، التفضيل و الشراء للخدمة أو </a:t>
            </a:r>
            <a:endParaRPr lang="en-US" sz="2400" dirty="0">
              <a:ea typeface="Calibri"/>
              <a:cs typeface="Arial"/>
            </a:endParaRPr>
          </a:p>
          <a:p>
            <a:pPr algn="just">
              <a:lnSpc>
                <a:spcPct val="115000"/>
              </a:lnSpc>
            </a:pPr>
            <a:r>
              <a:rPr lang="ar-IQ" sz="2400" dirty="0">
                <a:ea typeface="Calibri"/>
              </a:rPr>
              <a:t>المنتج و يحاول تطوير الطلب للمنتج ، و غالبا ما يستخدم في مرحلة النمو و بداية</a:t>
            </a:r>
            <a:endParaRPr lang="en-US" sz="2400" dirty="0">
              <a:ea typeface="Calibri"/>
              <a:cs typeface="Arial"/>
            </a:endParaRPr>
          </a:p>
          <a:p>
            <a:pPr algn="just">
              <a:lnSpc>
                <a:spcPct val="115000"/>
              </a:lnSpc>
            </a:pPr>
            <a:r>
              <a:rPr lang="ar-IQ" sz="2400" dirty="0">
                <a:ea typeface="Calibri"/>
              </a:rPr>
              <a:t>مرحلة النضوج.</a:t>
            </a:r>
            <a:endParaRPr lang="en-US" sz="2400" dirty="0">
              <a:ea typeface="Calibri"/>
              <a:cs typeface="Arial"/>
            </a:endParaRPr>
          </a:p>
          <a:p>
            <a:pPr algn="just">
              <a:lnSpc>
                <a:spcPct val="115000"/>
              </a:lnSpc>
            </a:pPr>
            <a:r>
              <a:rPr lang="ar-IQ" sz="2400" b="1" dirty="0">
                <a:ea typeface="Calibri"/>
              </a:rPr>
              <a:t>* الإعلان التذكيري:</a:t>
            </a:r>
            <a:r>
              <a:rPr lang="ar-IQ" sz="2400" dirty="0">
                <a:ea typeface="Calibri"/>
              </a:rPr>
              <a:t> يعمل على تحفيز تكرار الشراء للمنتج أو الخدمة </a:t>
            </a:r>
            <a:r>
              <a:rPr lang="ar-IQ" sz="2400" dirty="0" smtClean="0">
                <a:ea typeface="Calibri"/>
              </a:rPr>
              <a:t>ويسعى </a:t>
            </a:r>
            <a:r>
              <a:rPr lang="ar-IQ" sz="2400" dirty="0">
                <a:ea typeface="Calibri"/>
              </a:rPr>
              <a:t>لتعزيز النشاط الترويجي من خلال المحافظة على اسم </a:t>
            </a:r>
            <a:r>
              <a:rPr lang="ar-IQ" sz="2400" dirty="0" smtClean="0">
                <a:ea typeface="Calibri"/>
              </a:rPr>
              <a:t>المنتج، </a:t>
            </a:r>
            <a:r>
              <a:rPr lang="ar-IQ" sz="2400" dirty="0">
                <a:ea typeface="Calibri"/>
              </a:rPr>
              <a:t>المنظمة، القضية...الخ وإبقاؤها حاضرة أمام العامة، </a:t>
            </a:r>
            <a:r>
              <a:rPr lang="ar-IQ" sz="2400" dirty="0" smtClean="0">
                <a:ea typeface="Calibri"/>
              </a:rPr>
              <a:t>ويستخدم </a:t>
            </a:r>
            <a:r>
              <a:rPr lang="ar-IQ" sz="2400" dirty="0">
                <a:ea typeface="Calibri"/>
              </a:rPr>
              <a:t>في المرحلة الأخيرة من مرحلة النضوج وبداية الانحدار.</a:t>
            </a:r>
            <a:endParaRPr lang="en-US" sz="2400" dirty="0">
              <a:ea typeface="Calibri"/>
              <a:cs typeface="Arial"/>
            </a:endParaRPr>
          </a:p>
          <a:p>
            <a:pPr algn="just">
              <a:lnSpc>
                <a:spcPct val="115000"/>
              </a:lnSpc>
            </a:pPr>
            <a:r>
              <a:rPr lang="ar-IQ" sz="2400" b="1" dirty="0">
                <a:ea typeface="Calibri"/>
              </a:rPr>
              <a:t>* الإعلان التعزيزي:</a:t>
            </a:r>
            <a:r>
              <a:rPr lang="ar-IQ" sz="2400" dirty="0">
                <a:ea typeface="Calibri"/>
              </a:rPr>
              <a:t> يعمل على تفضيل عملية الشراء الحالية واعتبارها الخطوة </a:t>
            </a:r>
            <a:endParaRPr lang="en-US" sz="2400" dirty="0">
              <a:ea typeface="Calibri"/>
              <a:cs typeface="Arial"/>
            </a:endParaRPr>
          </a:p>
          <a:p>
            <a:pPr algn="just">
              <a:lnSpc>
                <a:spcPct val="115000"/>
              </a:lnSpc>
            </a:pPr>
            <a:r>
              <a:rPr lang="ar-IQ" sz="2400" dirty="0">
                <a:ea typeface="Calibri"/>
              </a:rPr>
              <a:t>الصحيحة.</a:t>
            </a:r>
            <a:endParaRPr lang="en-US" sz="2400" dirty="0">
              <a:ea typeface="Calibri"/>
              <a:cs typeface="Arial"/>
            </a:endParaRPr>
          </a:p>
          <a:p>
            <a:pPr algn="just">
              <a:lnSpc>
                <a:spcPct val="115000"/>
              </a:lnSpc>
            </a:pPr>
            <a:r>
              <a:rPr lang="ar-IQ" sz="2400" dirty="0">
                <a:ea typeface="Calibri"/>
              </a:rPr>
              <a:t>و أضاف لها (عزام, 2008: 86).</a:t>
            </a:r>
            <a:endParaRPr lang="en-US" sz="2400" dirty="0">
              <a:ea typeface="Calibri"/>
              <a:cs typeface="Arial"/>
            </a:endParaRPr>
          </a:p>
          <a:p>
            <a:pPr algn="just"/>
            <a:r>
              <a:rPr lang="ar-IQ" sz="2400" b="1" dirty="0">
                <a:ea typeface="Calibri"/>
              </a:rPr>
              <a:t>* الإعلان التنافسي:</a:t>
            </a:r>
            <a:r>
              <a:rPr lang="ar-IQ" sz="2400" dirty="0">
                <a:ea typeface="Calibri"/>
              </a:rPr>
              <a:t> و هو يتعلق بالمنتجات ذات المركز الوطيد في السوق و التي تكون ظهرت منتجات أخرى منافسة لها تتشابه معها في الخصائص و النوع و ظروف الاستعمال و الثمن.</a:t>
            </a:r>
            <a:endParaRPr lang="ar-IQ" sz="2400" dirty="0"/>
          </a:p>
        </p:txBody>
      </p:sp>
    </p:spTree>
    <p:extLst>
      <p:ext uri="{BB962C8B-B14F-4D97-AF65-F5344CB8AC3E}">
        <p14:creationId xmlns:p14="http://schemas.microsoft.com/office/powerpoint/2010/main" val="8114025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64723"/>
            <a:ext cx="8085906" cy="4361194"/>
          </a:xfrm>
          <a:prstGeom prst="rect">
            <a:avLst/>
          </a:prstGeom>
        </p:spPr>
        <p:txBody>
          <a:bodyPr wrap="square">
            <a:spAutoFit/>
          </a:bodyPr>
          <a:lstStyle/>
          <a:p>
            <a:pPr>
              <a:lnSpc>
                <a:spcPct val="115000"/>
              </a:lnSpc>
            </a:pPr>
            <a:r>
              <a:rPr lang="ar-IQ" sz="3200" b="1" dirty="0" smtClean="0">
                <a:ea typeface="Calibri"/>
              </a:rPr>
              <a:t>2- </a:t>
            </a:r>
            <a:r>
              <a:rPr lang="ar-IQ" sz="3200" b="1" dirty="0">
                <a:ea typeface="Calibri"/>
              </a:rPr>
              <a:t>البيع الشخصي </a:t>
            </a:r>
            <a:r>
              <a:rPr lang="en-US" sz="3200" b="1" dirty="0">
                <a:ea typeface="Calibri"/>
                <a:cs typeface="Arial"/>
              </a:rPr>
              <a:t>Personal Selling</a:t>
            </a:r>
            <a:r>
              <a:rPr lang="ar-IQ" sz="3200" b="1" dirty="0">
                <a:ea typeface="Calibri"/>
              </a:rPr>
              <a:t>:</a:t>
            </a:r>
            <a:endParaRPr lang="en-US" sz="3200" dirty="0">
              <a:ea typeface="Calibri"/>
              <a:cs typeface="Arial"/>
            </a:endParaRPr>
          </a:p>
          <a:p>
            <a:pPr>
              <a:lnSpc>
                <a:spcPct val="115000"/>
              </a:lnSpc>
            </a:pPr>
            <a:r>
              <a:rPr lang="ar-IQ" sz="2800" dirty="0">
                <a:ea typeface="Calibri"/>
              </a:rPr>
              <a:t>عبارة عن اتصال مباشر بين الزبائن المحتملين </a:t>
            </a:r>
            <a:r>
              <a:rPr lang="ar-IQ" sz="2800" dirty="0" smtClean="0">
                <a:ea typeface="Calibri"/>
              </a:rPr>
              <a:t>والموظفين </a:t>
            </a:r>
            <a:r>
              <a:rPr lang="ar-IQ" sz="2800" dirty="0">
                <a:ea typeface="Calibri"/>
              </a:rPr>
              <a:t>بهدف عقد صفقة، تحقق </a:t>
            </a:r>
            <a:r>
              <a:rPr lang="ar-IQ" sz="2800" dirty="0" smtClean="0">
                <a:ea typeface="Calibri"/>
              </a:rPr>
              <a:t>رضا </a:t>
            </a:r>
            <a:r>
              <a:rPr lang="ar-IQ" sz="2800" dirty="0" smtClean="0">
                <a:latin typeface="Arial"/>
                <a:ea typeface="Calibri"/>
              </a:rPr>
              <a:t>الزبائن</a:t>
            </a:r>
            <a:r>
              <a:rPr lang="ar-IQ" sz="2800" dirty="0">
                <a:latin typeface="Arial"/>
                <a:ea typeface="Calibri"/>
              </a:rPr>
              <a:t>، </a:t>
            </a:r>
            <a:r>
              <a:rPr lang="ar-IQ" sz="2800" dirty="0" smtClean="0">
                <a:latin typeface="Arial"/>
                <a:ea typeface="Calibri"/>
              </a:rPr>
              <a:t>ولتطوير </a:t>
            </a:r>
            <a:r>
              <a:rPr lang="ar-IQ" sz="2800" dirty="0">
                <a:latin typeface="Arial"/>
                <a:ea typeface="Calibri"/>
              </a:rPr>
              <a:t>و بناء علاقة </a:t>
            </a:r>
            <a:r>
              <a:rPr lang="ar-IQ" sz="2800" dirty="0" smtClean="0">
                <a:latin typeface="Arial"/>
                <a:ea typeface="Calibri"/>
              </a:rPr>
              <a:t>رابحة. </a:t>
            </a:r>
          </a:p>
          <a:p>
            <a:pPr>
              <a:lnSpc>
                <a:spcPct val="115000"/>
              </a:lnSpc>
            </a:pPr>
            <a:r>
              <a:rPr lang="es-ES" sz="2800" dirty="0" smtClean="0">
                <a:latin typeface="Arial"/>
                <a:ea typeface="Calibri"/>
              </a:rPr>
              <a:t>(</a:t>
            </a:r>
            <a:r>
              <a:rPr lang="en-US" sz="2800" dirty="0" smtClean="0">
                <a:latin typeface="Arial"/>
                <a:ea typeface="Calibri"/>
              </a:rPr>
              <a:t>Cron </a:t>
            </a:r>
            <a:r>
              <a:rPr lang="en-US" sz="2800" dirty="0">
                <a:latin typeface="Arial"/>
                <a:ea typeface="Calibri"/>
              </a:rPr>
              <a:t>&amp; </a:t>
            </a:r>
            <a:r>
              <a:rPr lang="es-ES" sz="2800" dirty="0" smtClean="0">
                <a:latin typeface="Arial"/>
                <a:ea typeface="Calibri"/>
              </a:rPr>
              <a:t>De </a:t>
            </a:r>
            <a:r>
              <a:rPr lang="es-ES" sz="2800" dirty="0">
                <a:latin typeface="Arial"/>
                <a:ea typeface="Calibri"/>
              </a:rPr>
              <a:t>Carlo, 2006,:</a:t>
            </a:r>
            <a:r>
              <a:rPr lang="es-ES" sz="2800" dirty="0" smtClean="0">
                <a:latin typeface="Arial"/>
                <a:ea typeface="Calibri"/>
              </a:rPr>
              <a:t>210)</a:t>
            </a:r>
            <a:r>
              <a:rPr lang="ar-IQ" sz="2800" dirty="0" smtClean="0">
                <a:latin typeface="Arial"/>
                <a:ea typeface="Calibri"/>
              </a:rPr>
              <a:t>   </a:t>
            </a:r>
            <a:endParaRPr lang="en-US" sz="2800" dirty="0">
              <a:ea typeface="Calibri"/>
            </a:endParaRPr>
          </a:p>
          <a:p>
            <a:pPr algn="just"/>
            <a:r>
              <a:rPr lang="ar-IQ" sz="2800" dirty="0">
                <a:ea typeface="Calibri"/>
              </a:rPr>
              <a:t>إن البيع الشخصي هو من أقدم الحرف وأن الذين يعملون ضمن هذا النشاط يمكن أن يطلق عليهم رجال البيع، ممثلي المبيعات، الوكلاء...الخ، و يعرف البيع الشخصي بأنه " التقديم الشخصي و الشفهي لمنتج أو خدمة أو فكرة بهدف دفع الزبون نحو شراء المنتج أو الإقناع بها" (الصميدعي، 2004 : 266</a:t>
            </a:r>
            <a:r>
              <a:rPr lang="ar-IQ" sz="3200" dirty="0">
                <a:ea typeface="Calibri"/>
              </a:rPr>
              <a:t>).</a:t>
            </a:r>
            <a:endParaRPr lang="ar-IQ" sz="3200" dirty="0"/>
          </a:p>
        </p:txBody>
      </p:sp>
    </p:spTree>
    <p:extLst>
      <p:ext uri="{BB962C8B-B14F-4D97-AF65-F5344CB8AC3E}">
        <p14:creationId xmlns:p14="http://schemas.microsoft.com/office/powerpoint/2010/main" val="1984171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8520" y="620687"/>
            <a:ext cx="8064896" cy="5511189"/>
          </a:xfrm>
          <a:prstGeom prst="rect">
            <a:avLst/>
          </a:prstGeom>
        </p:spPr>
        <p:txBody>
          <a:bodyPr wrap="square">
            <a:spAutoFit/>
          </a:bodyPr>
          <a:lstStyle/>
          <a:p>
            <a:pPr algn="just">
              <a:lnSpc>
                <a:spcPct val="115000"/>
              </a:lnSpc>
            </a:pPr>
            <a:r>
              <a:rPr lang="ar-IQ" sz="2800" dirty="0">
                <a:ea typeface="Calibri"/>
              </a:rPr>
              <a:t>يعد الترويج أحد العناصر الرئيسية للمزيج التسويقي، وهو شكل من اشكال الاتصال في التسويق السياحي والفندقي ولا غنى عن الترويج كي يتظافر مع بقية عناصر المزيج التسويقي الأخرى للوصول إلى تحقيق الأهداف المنشودة للأنشطة التسويقية و التي هي تسهيل إيصال السلع و الخدمات إلى من يحتاجها من المستهلكين. </a:t>
            </a:r>
            <a:endParaRPr lang="en-US" sz="2800" dirty="0">
              <a:ea typeface="Calibri"/>
              <a:cs typeface="Arial"/>
            </a:endParaRPr>
          </a:p>
          <a:p>
            <a:pPr algn="just">
              <a:lnSpc>
                <a:spcPct val="115000"/>
              </a:lnSpc>
            </a:pPr>
            <a:r>
              <a:rPr lang="ar-IQ" sz="2800" dirty="0">
                <a:ea typeface="Calibri"/>
              </a:rPr>
              <a:t>اهتمت المنظمات السياحية الدولية في بناء استراتيجيات الاتصال للترويج عن الشركة ومنتجاتها, باستخدام عناصر المزيج التسويقي مع الاخذ بنظر الاعتبار الاختلافات الثقافية , والتقارب الثقافي بين بلدان العالم. وقد تتشابه ثقافات واقتصادات بعض الاسواق الخارجية ، مما يجعل من عدة دول سوقاً واحدة يتم التعامل معها في اطار سياسة التوحيد الترويجي.</a:t>
            </a:r>
            <a:endParaRPr lang="en-US" sz="2800" dirty="0">
              <a:ea typeface="Calibri"/>
              <a:cs typeface="Arial"/>
            </a:endParaRPr>
          </a:p>
        </p:txBody>
      </p:sp>
    </p:spTree>
    <p:extLst>
      <p:ext uri="{BB962C8B-B14F-4D97-AF65-F5344CB8AC3E}">
        <p14:creationId xmlns:p14="http://schemas.microsoft.com/office/powerpoint/2010/main" val="10861079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99492" y="620688"/>
            <a:ext cx="8136904" cy="5509200"/>
          </a:xfrm>
          <a:prstGeom prst="rect">
            <a:avLst/>
          </a:prstGeom>
        </p:spPr>
        <p:txBody>
          <a:bodyPr wrap="square">
            <a:spAutoFit/>
          </a:bodyPr>
          <a:lstStyle/>
          <a:p>
            <a:pPr algn="just"/>
            <a:r>
              <a:rPr lang="ar-IQ" sz="3200" dirty="0">
                <a:ea typeface="Calibri"/>
              </a:rPr>
              <a:t>و يعد البيع الشخصي للخدمات ذات الصفة الشخصية العمود الفقري للاتصالات في تسويق الخدمات، فشراء الخدمات يتماشى مع إدراك مخاطرة عالية نسبيا خصوصا في المراحل الأولى لعملية شراء خدمة جديدة، إن بيع الخدمات في الغالب يتطلب اتصالا شخصيا بين البائع </a:t>
            </a:r>
            <a:r>
              <a:rPr lang="ar-IQ" sz="3200" dirty="0" smtClean="0">
                <a:ea typeface="Calibri"/>
              </a:rPr>
              <a:t>والمشتري كما هو الحال في تقديم الخدمات السياحية، </a:t>
            </a:r>
            <a:r>
              <a:rPr lang="ar-IQ" sz="3200" dirty="0">
                <a:ea typeface="Calibri"/>
              </a:rPr>
              <a:t>و يرى </a:t>
            </a:r>
            <a:r>
              <a:rPr lang="ar-IQ" sz="3200" dirty="0" smtClean="0">
                <a:ea typeface="Calibri"/>
              </a:rPr>
              <a:t>الضمور </a:t>
            </a:r>
            <a:r>
              <a:rPr lang="ar-IQ" sz="3200" dirty="0">
                <a:ea typeface="Calibri"/>
              </a:rPr>
              <a:t>بأن بائعي الخدمات يجب أن يكونوا مستمعين جيدين، يعرفون من أين يحصلون على المعلومات، و يتصفون بالقدرة على تحمل الصعوبات، والاستجابة بسرعة </a:t>
            </a:r>
            <a:r>
              <a:rPr lang="ar-IQ" sz="3200" dirty="0" smtClean="0">
                <a:ea typeface="Calibri"/>
              </a:rPr>
              <a:t>وقادرين </a:t>
            </a:r>
            <a:r>
              <a:rPr lang="ar-IQ" sz="3200" dirty="0">
                <a:ea typeface="Calibri"/>
              </a:rPr>
              <a:t>على حل المشاكل </a:t>
            </a:r>
            <a:r>
              <a:rPr lang="ar-IQ" sz="3200" dirty="0" smtClean="0">
                <a:ea typeface="Calibri"/>
              </a:rPr>
              <a:t>ولبقين </a:t>
            </a:r>
            <a:r>
              <a:rPr lang="ar-IQ" sz="3200" dirty="0">
                <a:ea typeface="Calibri"/>
              </a:rPr>
              <a:t>في </a:t>
            </a:r>
            <a:r>
              <a:rPr lang="ar-IQ" sz="3200" dirty="0" smtClean="0">
                <a:ea typeface="Calibri"/>
              </a:rPr>
              <a:t>التعامل، للحفاظ </a:t>
            </a:r>
            <a:r>
              <a:rPr lang="ar-IQ" sz="3200" dirty="0">
                <a:ea typeface="Calibri"/>
              </a:rPr>
              <a:t>على علاقة </a:t>
            </a:r>
            <a:r>
              <a:rPr lang="ar-IQ" sz="3200" dirty="0" smtClean="0">
                <a:ea typeface="Calibri"/>
              </a:rPr>
              <a:t>مربحة وطويلة </a:t>
            </a:r>
            <a:r>
              <a:rPr lang="ar-IQ" sz="3200" dirty="0">
                <a:ea typeface="Calibri"/>
              </a:rPr>
              <a:t>الأجل مع العملاء(الضمور، 2002 ص 235).</a:t>
            </a:r>
            <a:endParaRPr lang="ar-IQ" sz="3200" dirty="0"/>
          </a:p>
        </p:txBody>
      </p:sp>
    </p:spTree>
    <p:extLst>
      <p:ext uri="{BB962C8B-B14F-4D97-AF65-F5344CB8AC3E}">
        <p14:creationId xmlns:p14="http://schemas.microsoft.com/office/powerpoint/2010/main" val="288722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332656"/>
            <a:ext cx="7632848" cy="6186309"/>
          </a:xfrm>
          <a:prstGeom prst="rect">
            <a:avLst/>
          </a:prstGeom>
        </p:spPr>
        <p:txBody>
          <a:bodyPr wrap="square">
            <a:spAutoFit/>
          </a:bodyPr>
          <a:lstStyle/>
          <a:p>
            <a:pPr algn="just"/>
            <a:r>
              <a:rPr lang="ar-IQ" sz="3600" dirty="0" smtClean="0">
                <a:ea typeface="Calibri"/>
              </a:rPr>
              <a:t>ويرى(مقابلة</a:t>
            </a:r>
            <a:r>
              <a:rPr lang="ar-IQ" sz="3600" dirty="0">
                <a:ea typeface="Calibri"/>
              </a:rPr>
              <a:t>، 1995: 173) أن عضو طاقم البيع الناجح للخدمات الفندقية يسعى إلى دراسة وتحليل وإدراك </a:t>
            </a:r>
            <a:r>
              <a:rPr lang="ar-IQ" sz="3600" dirty="0" smtClean="0">
                <a:ea typeface="Calibri"/>
              </a:rPr>
              <a:t>حاجات السائح والعمل </a:t>
            </a:r>
            <a:r>
              <a:rPr lang="ar-IQ" sz="3600" dirty="0">
                <a:ea typeface="Calibri"/>
              </a:rPr>
              <a:t>على إقناعه وكسبه كزبون دائم للفندق عبر تقديم الخدمات الفندقية التي تتناسب وتتوافق مع حاجاته ورغباته وتقع مسؤولية أنشطة الاتصال </a:t>
            </a:r>
            <a:r>
              <a:rPr lang="ar-IQ" sz="3600" dirty="0" smtClean="0">
                <a:ea typeface="Calibri"/>
              </a:rPr>
              <a:t>الشخصي </a:t>
            </a:r>
            <a:r>
              <a:rPr lang="ar-IQ" sz="3600" dirty="0">
                <a:ea typeface="Calibri"/>
              </a:rPr>
              <a:t>(البیع الشخصي) في المنظمة الفندقية على عاتق طاقم العمل الذي له احتكاك مباشر مع </a:t>
            </a:r>
            <a:r>
              <a:rPr lang="ar-IQ" sz="3600" dirty="0" smtClean="0">
                <a:ea typeface="Calibri"/>
              </a:rPr>
              <a:t>السائح. </a:t>
            </a:r>
            <a:r>
              <a:rPr lang="ar-IQ" sz="3600" dirty="0">
                <a:ea typeface="Calibri"/>
              </a:rPr>
              <a:t>وينبغي أن يتوفر في عضو طاقم البيع مجموعة من الخصائص التي تجعله قادرا على التعامل بنجاح مع </a:t>
            </a:r>
            <a:r>
              <a:rPr lang="ar-IQ" sz="3600" dirty="0" smtClean="0">
                <a:ea typeface="Calibri"/>
              </a:rPr>
              <a:t>السائح، </a:t>
            </a:r>
            <a:r>
              <a:rPr lang="ar-IQ" sz="3600" dirty="0">
                <a:ea typeface="Calibri"/>
              </a:rPr>
              <a:t>والتمييز في التعامل على المنظمات الفندقية المنافسة.</a:t>
            </a:r>
            <a:endParaRPr lang="ar-IQ" sz="3600" dirty="0"/>
          </a:p>
        </p:txBody>
      </p:sp>
    </p:spTree>
    <p:extLst>
      <p:ext uri="{BB962C8B-B14F-4D97-AF65-F5344CB8AC3E}">
        <p14:creationId xmlns:p14="http://schemas.microsoft.com/office/powerpoint/2010/main" val="10860849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531319"/>
            <a:ext cx="7491064" cy="5038302"/>
          </a:xfrm>
          <a:prstGeom prst="rect">
            <a:avLst/>
          </a:prstGeom>
        </p:spPr>
        <p:txBody>
          <a:bodyPr wrap="square">
            <a:spAutoFit/>
          </a:bodyPr>
          <a:lstStyle/>
          <a:p>
            <a:pPr>
              <a:lnSpc>
                <a:spcPct val="115000"/>
              </a:lnSpc>
            </a:pPr>
            <a:r>
              <a:rPr lang="ar-IQ" sz="3600" b="1" dirty="0" smtClean="0">
                <a:ea typeface="Calibri"/>
              </a:rPr>
              <a:t>3- </a:t>
            </a:r>
            <a:r>
              <a:rPr lang="ar-IQ" sz="3600" b="1" dirty="0">
                <a:ea typeface="Calibri"/>
              </a:rPr>
              <a:t>تنشيط </a:t>
            </a:r>
            <a:r>
              <a:rPr lang="ar-IQ" sz="3600" b="1" dirty="0" smtClean="0">
                <a:ea typeface="Calibri"/>
              </a:rPr>
              <a:t>المبيعات </a:t>
            </a:r>
            <a:r>
              <a:rPr lang="en-US" sz="3600" b="1" dirty="0">
                <a:ea typeface="Calibri"/>
              </a:rPr>
              <a:t>Sales Promotion</a:t>
            </a:r>
            <a:r>
              <a:rPr lang="ar-IQ" sz="3600" b="1" dirty="0" smtClean="0">
                <a:ea typeface="Calibri"/>
              </a:rPr>
              <a:t>:</a:t>
            </a:r>
            <a:endParaRPr lang="en-US" sz="3600" dirty="0">
              <a:ea typeface="Calibri"/>
              <a:cs typeface="Arial"/>
            </a:endParaRPr>
          </a:p>
          <a:p>
            <a:pPr algn="just">
              <a:lnSpc>
                <a:spcPct val="115000"/>
              </a:lnSpc>
            </a:pPr>
            <a:r>
              <a:rPr lang="ar-IQ" sz="3200" dirty="0">
                <a:ea typeface="Calibri"/>
              </a:rPr>
              <a:t>عرفت جمعية التسويق الأمريكية تنشيط المبيعات بأنه </a:t>
            </a:r>
            <a:r>
              <a:rPr lang="ar-IQ" sz="3200" dirty="0" smtClean="0">
                <a:ea typeface="Calibri"/>
              </a:rPr>
              <a:t> </a:t>
            </a:r>
            <a:r>
              <a:rPr lang="ar-IQ" sz="3200" dirty="0">
                <a:ea typeface="Calibri"/>
              </a:rPr>
              <a:t>الأنشطة </a:t>
            </a:r>
            <a:r>
              <a:rPr lang="ar-IQ" sz="3200" dirty="0" smtClean="0">
                <a:ea typeface="Calibri"/>
              </a:rPr>
              <a:t>التسويقية عدا </a:t>
            </a:r>
            <a:r>
              <a:rPr lang="ar-IQ" sz="3200" dirty="0">
                <a:ea typeface="Calibri"/>
              </a:rPr>
              <a:t>البيع الشخصي </a:t>
            </a:r>
            <a:r>
              <a:rPr lang="ar-IQ" sz="3200" dirty="0" smtClean="0">
                <a:ea typeface="Calibri"/>
              </a:rPr>
              <a:t>والإعلان والدعاية </a:t>
            </a:r>
            <a:r>
              <a:rPr lang="ar-IQ" sz="3200" dirty="0">
                <a:ea typeface="Calibri"/>
              </a:rPr>
              <a:t>التي تحفز فاعلية شراء المستهلك أو الوكيل بحيث تضيف قيمة للمنتوج لفترة محدودة من الزمن (سويدان و حداد، 2003 :338</a:t>
            </a:r>
            <a:r>
              <a:rPr lang="ar-IQ" sz="3200" dirty="0" smtClean="0">
                <a:ea typeface="Calibri"/>
              </a:rPr>
              <a:t>).</a:t>
            </a:r>
            <a:endParaRPr lang="en-US" sz="3200" dirty="0">
              <a:ea typeface="Calibri"/>
              <a:cs typeface="Arial"/>
            </a:endParaRPr>
          </a:p>
          <a:p>
            <a:pPr algn="just"/>
            <a:r>
              <a:rPr lang="ar-IQ" sz="3200" dirty="0">
                <a:ea typeface="Calibri"/>
              </a:rPr>
              <a:t>كما عرفها البكري بأنها كافة الأساليب غير المعتادة في عملية الترويج و التي لا تدخل ضمن عملية الإعلان أو البيع الشخصي  ( البكري ، 2006 : 161)</a:t>
            </a:r>
            <a:endParaRPr lang="ar-IQ" sz="3200" dirty="0"/>
          </a:p>
        </p:txBody>
      </p:sp>
    </p:spTree>
    <p:extLst>
      <p:ext uri="{BB962C8B-B14F-4D97-AF65-F5344CB8AC3E}">
        <p14:creationId xmlns:p14="http://schemas.microsoft.com/office/powerpoint/2010/main" val="3754063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836712"/>
            <a:ext cx="7344816" cy="4832092"/>
          </a:xfrm>
          <a:prstGeom prst="rect">
            <a:avLst/>
          </a:prstGeom>
        </p:spPr>
        <p:txBody>
          <a:bodyPr wrap="square">
            <a:spAutoFit/>
          </a:bodyPr>
          <a:lstStyle/>
          <a:p>
            <a:pPr algn="just"/>
            <a:r>
              <a:rPr lang="ar-IQ" sz="2800" dirty="0">
                <a:ea typeface="Calibri"/>
              </a:rPr>
              <a:t>يشمل تنشيط المبيعات جميع الأنشطة الترويجية للمنظمة لتحفز الزبائن أو تساعد الموزعين بفاعلية في تصريف المنتجات مثل الكوبونات، أشرطة الفيديو الموسيقية، الهدايا هي مثال قليل </a:t>
            </a:r>
            <a:r>
              <a:rPr lang="ar-IQ" sz="2800" dirty="0" smtClean="0">
                <a:ea typeface="Calibri"/>
              </a:rPr>
              <a:t>وتنشيط </a:t>
            </a:r>
            <a:r>
              <a:rPr lang="ar-IQ" sz="2800" dirty="0">
                <a:ea typeface="Calibri"/>
              </a:rPr>
              <a:t>المبيعات تشمل جميع الأنشطة الترويجية للمنظمة لتحفز الزبائن </a:t>
            </a:r>
            <a:r>
              <a:rPr lang="ar-IQ" sz="2800" dirty="0" smtClean="0">
                <a:ea typeface="Calibri"/>
              </a:rPr>
              <a:t>أو تساعد الموزعين </a:t>
            </a:r>
            <a:r>
              <a:rPr lang="ar-IQ" sz="2800" dirty="0">
                <a:ea typeface="Calibri"/>
              </a:rPr>
              <a:t>بفاعلية في تصريف المنتجات مثل الكوبونات، أشرطة الفيديو الموسيقية، الهدايا هي مثال قليل على نماذج تنشيط المبيعات المختلفة، و التي تعتبر ضرورية لتحفيز الزبائن على الشراء في الاقتصاد البطيء، </a:t>
            </a:r>
            <a:r>
              <a:rPr lang="ar-IQ" sz="2800" dirty="0" smtClean="0">
                <a:ea typeface="Calibri"/>
              </a:rPr>
              <a:t>وهي </a:t>
            </a:r>
            <a:r>
              <a:rPr lang="ar-IQ" sz="2800" dirty="0">
                <a:ea typeface="Calibri"/>
              </a:rPr>
              <a:t>فعالة عندما يكون من المهم جلب اهتمام الزبون بسرعة، </a:t>
            </a:r>
            <a:r>
              <a:rPr lang="ar-IQ" sz="2800" dirty="0" smtClean="0">
                <a:ea typeface="Calibri"/>
              </a:rPr>
              <a:t>كما أن </a:t>
            </a:r>
            <a:r>
              <a:rPr lang="ar-IQ" sz="2800" dirty="0">
                <a:ea typeface="Calibri"/>
              </a:rPr>
              <a:t>تنشيط المبيعات تعمل على </a:t>
            </a:r>
            <a:r>
              <a:rPr lang="ar-IQ" sz="2800" dirty="0" smtClean="0">
                <a:ea typeface="Calibri"/>
              </a:rPr>
              <a:t> تحفيز الموزعين. </a:t>
            </a:r>
          </a:p>
          <a:p>
            <a:pPr algn="just"/>
            <a:r>
              <a:rPr lang="ar-IQ" sz="2800" dirty="0" smtClean="0">
                <a:ea typeface="Calibri"/>
              </a:rPr>
              <a:t>                    (</a:t>
            </a:r>
            <a:r>
              <a:rPr lang="en-US" sz="2800" dirty="0" smtClean="0">
                <a:solidFill>
                  <a:srgbClr val="FFFF00"/>
                </a:solidFill>
                <a:ea typeface="Calibri"/>
                <a:cs typeface="Arial"/>
              </a:rPr>
              <a:t>(Rachman,1988:426</a:t>
            </a:r>
            <a:r>
              <a:rPr lang="ar-IQ" sz="2800" dirty="0" smtClean="0">
                <a:solidFill>
                  <a:srgbClr val="FFFF00"/>
                </a:solidFill>
                <a:ea typeface="Calibri"/>
              </a:rPr>
              <a:t>.</a:t>
            </a:r>
            <a:endParaRPr lang="ar-IQ" sz="2800" dirty="0">
              <a:solidFill>
                <a:srgbClr val="FFFF00"/>
              </a:solidFill>
            </a:endParaRPr>
          </a:p>
        </p:txBody>
      </p:sp>
    </p:spTree>
    <p:extLst>
      <p:ext uri="{BB962C8B-B14F-4D97-AF65-F5344CB8AC3E}">
        <p14:creationId xmlns:p14="http://schemas.microsoft.com/office/powerpoint/2010/main" val="17359776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908720"/>
            <a:ext cx="8280920" cy="5684633"/>
          </a:xfrm>
          <a:prstGeom prst="rect">
            <a:avLst/>
          </a:prstGeom>
        </p:spPr>
        <p:txBody>
          <a:bodyPr wrap="square">
            <a:spAutoFit/>
          </a:bodyPr>
          <a:lstStyle/>
          <a:p>
            <a:pPr>
              <a:lnSpc>
                <a:spcPct val="115000"/>
              </a:lnSpc>
            </a:pPr>
            <a:r>
              <a:rPr lang="ar-IQ" sz="3200" b="1" dirty="0">
                <a:ea typeface="Calibri"/>
              </a:rPr>
              <a:t>4</a:t>
            </a:r>
            <a:r>
              <a:rPr lang="ar-IQ" sz="3600" b="1" dirty="0">
                <a:ea typeface="Calibri"/>
              </a:rPr>
              <a:t>-</a:t>
            </a:r>
            <a:r>
              <a:rPr lang="ar-IQ" sz="3200" b="1" dirty="0">
                <a:ea typeface="Calibri"/>
              </a:rPr>
              <a:t> العلاقات العامة: </a:t>
            </a:r>
            <a:r>
              <a:rPr lang="en-US" sz="3200" b="1" dirty="0">
                <a:ea typeface="Calibri"/>
                <a:cs typeface="Arial"/>
              </a:rPr>
              <a:t>:Public relation</a:t>
            </a:r>
            <a:r>
              <a:rPr lang="en-US" sz="2800" b="1" dirty="0" smtClean="0">
                <a:effectLst/>
                <a:latin typeface="Arial"/>
                <a:ea typeface="Calibri"/>
                <a:cs typeface="Arial"/>
              </a:rPr>
              <a:t> </a:t>
            </a:r>
            <a:endParaRPr lang="en-US" sz="2800" b="1" dirty="0">
              <a:ea typeface="Calibri"/>
              <a:cs typeface="Arial"/>
            </a:endParaRPr>
          </a:p>
          <a:p>
            <a:pPr algn="just">
              <a:lnSpc>
                <a:spcPct val="115000"/>
              </a:lnSpc>
            </a:pPr>
            <a:r>
              <a:rPr lang="ar-IQ" sz="2800" dirty="0">
                <a:ea typeface="Calibri"/>
              </a:rPr>
              <a:t>تعرف العلاقات العامة بأنها </a:t>
            </a:r>
            <a:r>
              <a:rPr lang="ar-IQ" sz="2800" dirty="0" smtClean="0">
                <a:ea typeface="Calibri"/>
              </a:rPr>
              <a:t>برنامج </a:t>
            </a:r>
            <a:r>
              <a:rPr lang="ar-IQ" sz="2800" dirty="0">
                <a:ea typeface="Calibri"/>
              </a:rPr>
              <a:t>مخطط من السياسات </a:t>
            </a:r>
            <a:r>
              <a:rPr lang="ar-IQ" sz="2800" dirty="0" smtClean="0">
                <a:ea typeface="Calibri"/>
              </a:rPr>
              <a:t>ونماذج </a:t>
            </a:r>
            <a:r>
              <a:rPr lang="ar-IQ" sz="2800" dirty="0">
                <a:ea typeface="Calibri"/>
              </a:rPr>
              <a:t>السلوك التي تهدف إلى بناء و</a:t>
            </a:r>
            <a:r>
              <a:rPr lang="ar-IQ" sz="2800" dirty="0" smtClean="0">
                <a:ea typeface="Calibri"/>
              </a:rPr>
              <a:t>دعم  </a:t>
            </a:r>
            <a:r>
              <a:rPr lang="ar-IQ" sz="2800" dirty="0">
                <a:ea typeface="Calibri"/>
              </a:rPr>
              <a:t>ثقة الجمهور في المنظمة </a:t>
            </a:r>
            <a:r>
              <a:rPr lang="ar-IQ" sz="2800" dirty="0" smtClean="0">
                <a:ea typeface="Calibri"/>
              </a:rPr>
              <a:t>وزيادة </a:t>
            </a:r>
            <a:r>
              <a:rPr lang="ar-IQ" sz="2800" dirty="0">
                <a:ea typeface="Calibri"/>
              </a:rPr>
              <a:t>الفهم المتبادل بين الطرفين </a:t>
            </a:r>
            <a:r>
              <a:rPr lang="ar-IQ" sz="2800" dirty="0" smtClean="0">
                <a:ea typeface="Calibri"/>
              </a:rPr>
              <a:t>وتسعى </a:t>
            </a:r>
            <a:r>
              <a:rPr lang="ar-IQ" sz="2800" dirty="0">
                <a:ea typeface="Calibri"/>
              </a:rPr>
              <a:t>إلى فهم سلوك الجمهور واستنتاج آرائه </a:t>
            </a:r>
            <a:r>
              <a:rPr lang="ar-IQ" sz="2800" dirty="0" smtClean="0">
                <a:ea typeface="Calibri"/>
              </a:rPr>
              <a:t>وإشعاره </a:t>
            </a:r>
            <a:r>
              <a:rPr lang="ar-IQ" sz="2800" dirty="0">
                <a:ea typeface="Calibri"/>
              </a:rPr>
              <a:t>باهتمام المنظمة بهذه الاتجاهات </a:t>
            </a:r>
            <a:r>
              <a:rPr lang="ar-IQ" sz="2800" dirty="0" smtClean="0">
                <a:ea typeface="Calibri"/>
              </a:rPr>
              <a:t>والرغبات والعمل </a:t>
            </a:r>
            <a:r>
              <a:rPr lang="ar-IQ" sz="2800" dirty="0">
                <a:ea typeface="Calibri"/>
              </a:rPr>
              <a:t>على كسب رضاه وذلك على أسس ثابتة </a:t>
            </a:r>
            <a:r>
              <a:rPr lang="ar-IQ" sz="2800" dirty="0" smtClean="0">
                <a:ea typeface="Calibri"/>
              </a:rPr>
              <a:t>ودائمة </a:t>
            </a:r>
            <a:r>
              <a:rPr lang="ar-IQ" sz="2800" dirty="0">
                <a:ea typeface="Calibri"/>
              </a:rPr>
              <a:t>من الود </a:t>
            </a:r>
            <a:r>
              <a:rPr lang="ar-IQ" sz="2800" dirty="0" smtClean="0">
                <a:ea typeface="Calibri"/>
              </a:rPr>
              <a:t>والصداقة والتعاون(سويدان </a:t>
            </a:r>
            <a:r>
              <a:rPr lang="ar-IQ" sz="2800" dirty="0">
                <a:ea typeface="Calibri"/>
              </a:rPr>
              <a:t>و حداد،2003 ، ص 342). ولإدارة العلاقات العامة مهمة أخرى </a:t>
            </a:r>
            <a:r>
              <a:rPr lang="ar-IQ" sz="2800" dirty="0" smtClean="0">
                <a:ea typeface="Calibri"/>
              </a:rPr>
              <a:t>وهي </a:t>
            </a:r>
            <a:r>
              <a:rPr lang="ar-IQ" sz="2800" dirty="0">
                <a:ea typeface="Calibri"/>
              </a:rPr>
              <a:t>توضيح وجهة نظر الشركة في الحوادث التي قد تتعرض لها </a:t>
            </a:r>
            <a:r>
              <a:rPr lang="ar-IQ" sz="2800" dirty="0" smtClean="0">
                <a:ea typeface="Calibri"/>
              </a:rPr>
              <a:t>والتي </a:t>
            </a:r>
            <a:r>
              <a:rPr lang="ar-IQ" sz="2800" dirty="0">
                <a:ea typeface="Calibri"/>
              </a:rPr>
              <a:t>قد تؤدي إلى أضرار بصورة  مباشرة أو سمعتها، فإذا كان هناك سرعة و تفاصيل في الرد العام على هذا الحدث فإن الأثر السلبي له سينخفض في الرد العام  (</a:t>
            </a:r>
            <a:r>
              <a:rPr lang="en-US" sz="2800" dirty="0">
                <a:ea typeface="Calibri"/>
                <a:cs typeface="Arial"/>
              </a:rPr>
              <a:t>Stimpson, 2002, p203</a:t>
            </a:r>
            <a:r>
              <a:rPr lang="ar-IQ" sz="2800" dirty="0">
                <a:ea typeface="Calibri"/>
              </a:rPr>
              <a:t>) .</a:t>
            </a:r>
            <a:endParaRPr lang="en-US" sz="2800" dirty="0">
              <a:ea typeface="Calibri"/>
              <a:cs typeface="Arial"/>
            </a:endParaRPr>
          </a:p>
        </p:txBody>
      </p:sp>
    </p:spTree>
    <p:extLst>
      <p:ext uri="{BB962C8B-B14F-4D97-AF65-F5344CB8AC3E}">
        <p14:creationId xmlns:p14="http://schemas.microsoft.com/office/powerpoint/2010/main" val="19966651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80442" y="260648"/>
            <a:ext cx="8280920" cy="6404830"/>
          </a:xfrm>
          <a:prstGeom prst="rect">
            <a:avLst/>
          </a:prstGeom>
        </p:spPr>
        <p:txBody>
          <a:bodyPr wrap="square">
            <a:spAutoFit/>
          </a:bodyPr>
          <a:lstStyle/>
          <a:p>
            <a:pPr algn="just">
              <a:lnSpc>
                <a:spcPct val="115000"/>
              </a:lnSpc>
            </a:pPr>
            <a:r>
              <a:rPr lang="ar-IQ" sz="2800" dirty="0">
                <a:ea typeface="Calibri"/>
              </a:rPr>
              <a:t>من أهم خصائص العلاقات العامة التكلفة المتدنية </a:t>
            </a:r>
            <a:r>
              <a:rPr lang="ar-IQ" sz="2800" dirty="0" smtClean="0">
                <a:ea typeface="Calibri"/>
              </a:rPr>
              <a:t>ويمكن </a:t>
            </a:r>
            <a:r>
              <a:rPr lang="ar-IQ" sz="2800" dirty="0">
                <a:ea typeface="Calibri"/>
              </a:rPr>
              <a:t>توجيهها للجمهور المستهدف باستعمال وسائل إعلامية صحيحة، </a:t>
            </a:r>
            <a:r>
              <a:rPr lang="ar-IQ" sz="2800" dirty="0" smtClean="0">
                <a:ea typeface="Calibri"/>
              </a:rPr>
              <a:t>وتعتبر </a:t>
            </a:r>
            <a:r>
              <a:rPr lang="ar-IQ" sz="2800" dirty="0">
                <a:ea typeface="Calibri"/>
              </a:rPr>
              <a:t>ذات مصداقية عالية </a:t>
            </a:r>
            <a:r>
              <a:rPr lang="ar-IQ" sz="2800" dirty="0" smtClean="0">
                <a:ea typeface="Calibri"/>
              </a:rPr>
              <a:t>وخصوصا </a:t>
            </a:r>
            <a:r>
              <a:rPr lang="ar-IQ" sz="2800" dirty="0">
                <a:ea typeface="Calibri"/>
              </a:rPr>
              <a:t>عندما تقدم على شكل خبرا فان القراء يكونوا أقل نقدا للرسالة عما إذا كانت مقدمة بشكل إعلان متحيز.</a:t>
            </a:r>
            <a:endParaRPr lang="en-US" sz="2800" dirty="0">
              <a:ea typeface="Calibri"/>
            </a:endParaRPr>
          </a:p>
          <a:p>
            <a:pPr algn="just">
              <a:lnSpc>
                <a:spcPct val="115000"/>
              </a:lnSpc>
            </a:pPr>
            <a:r>
              <a:rPr lang="ar-IQ" sz="2800" dirty="0">
                <a:ea typeface="Calibri"/>
              </a:rPr>
              <a:t>و من أهم مهام إدارة العلاقات العامة الاستمرار بالاتصال بالإدارة العليا و تقديم الاستشارات لها في مختلف </a:t>
            </a:r>
            <a:r>
              <a:rPr lang="ar-IQ" sz="2800" dirty="0" smtClean="0">
                <a:ea typeface="Calibri"/>
              </a:rPr>
              <a:t>المناسبات.</a:t>
            </a:r>
          </a:p>
          <a:p>
            <a:pPr algn="just">
              <a:lnSpc>
                <a:spcPct val="115000"/>
              </a:lnSpc>
            </a:pPr>
            <a:r>
              <a:rPr lang="en-US" sz="2800" dirty="0" smtClean="0">
                <a:ea typeface="Calibri"/>
              </a:rPr>
              <a:t>15</a:t>
            </a:r>
            <a:r>
              <a:rPr lang="en-US" sz="2800" dirty="0">
                <a:ea typeface="Calibri"/>
              </a:rPr>
              <a:t>)</a:t>
            </a:r>
            <a:r>
              <a:rPr lang="ar-IQ" sz="2800" dirty="0" smtClean="0">
                <a:ea typeface="Calibri"/>
              </a:rPr>
              <a:t>:</a:t>
            </a:r>
            <a:r>
              <a:rPr lang="en-US" sz="2800" dirty="0" smtClean="0">
                <a:ea typeface="Calibri"/>
              </a:rPr>
              <a:t>kotler </a:t>
            </a:r>
            <a:r>
              <a:rPr lang="en-US" sz="2800" dirty="0">
                <a:ea typeface="Calibri"/>
              </a:rPr>
              <a:t>&amp; Keller, 2006 </a:t>
            </a:r>
            <a:r>
              <a:rPr lang="ar-IQ" sz="2800" dirty="0">
                <a:ea typeface="Calibri"/>
              </a:rPr>
              <a:t>)</a:t>
            </a:r>
            <a:endParaRPr lang="en-US" sz="2800" dirty="0">
              <a:ea typeface="Calibri"/>
            </a:endParaRPr>
          </a:p>
          <a:p>
            <a:pPr algn="just">
              <a:lnSpc>
                <a:spcPct val="115000"/>
              </a:lnSpc>
            </a:pPr>
            <a:r>
              <a:rPr lang="ar-IQ" sz="2800" dirty="0">
                <a:ea typeface="Calibri"/>
              </a:rPr>
              <a:t>أ- اللقاءات الصحفية </a:t>
            </a:r>
            <a:r>
              <a:rPr lang="en-US" sz="2800" dirty="0">
                <a:ea typeface="Calibri"/>
              </a:rPr>
              <a:t>Press relation</a:t>
            </a:r>
            <a:r>
              <a:rPr lang="ar-IQ" sz="2800" dirty="0">
                <a:ea typeface="Calibri"/>
              </a:rPr>
              <a:t>:  نقل أخبار و معلومات المنظمة بكل </a:t>
            </a:r>
            <a:r>
              <a:rPr lang="ar-IQ" sz="2800" dirty="0" smtClean="0">
                <a:ea typeface="Calibri"/>
              </a:rPr>
              <a:t>ايجابية.</a:t>
            </a:r>
            <a:endParaRPr lang="en-US" sz="2800" dirty="0">
              <a:ea typeface="Calibri"/>
            </a:endParaRPr>
          </a:p>
          <a:p>
            <a:pPr algn="just">
              <a:lnSpc>
                <a:spcPct val="115000"/>
              </a:lnSpc>
            </a:pPr>
            <a:r>
              <a:rPr lang="ar-IQ" sz="2800" dirty="0">
                <a:ea typeface="Calibri"/>
              </a:rPr>
              <a:t>ب-  المطبوعات </a:t>
            </a:r>
            <a:r>
              <a:rPr lang="en-US" sz="2800" dirty="0">
                <a:ea typeface="Calibri"/>
              </a:rPr>
              <a:t>Product publicity</a:t>
            </a:r>
            <a:r>
              <a:rPr lang="ar-IQ" sz="2800" dirty="0">
                <a:ea typeface="Calibri"/>
              </a:rPr>
              <a:t>: رعاية الجهود المرتبطة بطباعة النشرات الخاصة بالمنتجات.</a:t>
            </a:r>
            <a:endParaRPr lang="en-US" sz="2800" dirty="0">
              <a:ea typeface="Calibri"/>
            </a:endParaRPr>
          </a:p>
          <a:p>
            <a:r>
              <a:rPr lang="ar-IQ" sz="2800" dirty="0">
                <a:ea typeface="Calibri"/>
              </a:rPr>
              <a:t>ت- اتصال المنظمة </a:t>
            </a:r>
            <a:r>
              <a:rPr lang="en-US" sz="2800" dirty="0">
                <a:ea typeface="Calibri"/>
                <a:cs typeface="Arial"/>
              </a:rPr>
              <a:t>Corporate Communication</a:t>
            </a:r>
            <a:r>
              <a:rPr lang="ar-IQ" sz="2800" dirty="0">
                <a:ea typeface="Calibri"/>
              </a:rPr>
              <a:t>: إجراء الاتصال مع الجمهور الداخلي و الخارجي للمنظمة لتوضيحها أمامهم و </a:t>
            </a:r>
            <a:r>
              <a:rPr lang="ar-IQ" sz="2800" dirty="0" smtClean="0">
                <a:ea typeface="Calibri"/>
              </a:rPr>
              <a:t>فهمها.</a:t>
            </a:r>
            <a:endParaRPr lang="ar-IQ" sz="2800" dirty="0"/>
          </a:p>
        </p:txBody>
      </p:sp>
    </p:spTree>
    <p:extLst>
      <p:ext uri="{BB962C8B-B14F-4D97-AF65-F5344CB8AC3E}">
        <p14:creationId xmlns:p14="http://schemas.microsoft.com/office/powerpoint/2010/main" val="41863549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sz="3200" b="1" dirty="0" smtClean="0">
                <a:ea typeface="Calibri"/>
                <a:cs typeface="Arial"/>
              </a:rPr>
              <a:t>رابعاً- </a:t>
            </a:r>
            <a:r>
              <a:rPr lang="ar-IQ" sz="3200" b="1" dirty="0">
                <a:ea typeface="Calibri"/>
                <a:cs typeface="Arial"/>
              </a:rPr>
              <a:t>وسائل الاعلان </a:t>
            </a:r>
            <a:r>
              <a:rPr lang="ar-IQ" sz="3200" b="1" dirty="0" smtClean="0">
                <a:ea typeface="Calibri"/>
                <a:cs typeface="Arial"/>
              </a:rPr>
              <a:t>الدولية:</a:t>
            </a:r>
            <a:endParaRPr lang="ar-IQ" sz="3200" dirty="0"/>
          </a:p>
        </p:txBody>
      </p:sp>
      <p:sp>
        <p:nvSpPr>
          <p:cNvPr id="3" name="عنصر نائب للمحتوى 2"/>
          <p:cNvSpPr>
            <a:spLocks noGrp="1"/>
          </p:cNvSpPr>
          <p:nvPr>
            <p:ph idx="1"/>
          </p:nvPr>
        </p:nvSpPr>
        <p:spPr>
          <a:xfrm>
            <a:off x="827584" y="1100628"/>
            <a:ext cx="7200800" cy="5280700"/>
          </a:xfrm>
        </p:spPr>
        <p:txBody>
          <a:bodyPr>
            <a:normAutofit fontScale="92500" lnSpcReduction="10000"/>
          </a:bodyPr>
          <a:lstStyle/>
          <a:p>
            <a:pPr marL="0" indent="0" algn="just">
              <a:lnSpc>
                <a:spcPct val="115000"/>
              </a:lnSpc>
              <a:buNone/>
            </a:pPr>
            <a:r>
              <a:rPr lang="ar-IQ" sz="3000" b="0" dirty="0">
                <a:ea typeface="Calibri"/>
              </a:rPr>
              <a:t>هو الاعلان الذي يغطي أكثر من دولة ويستخدم في التصدير ويوجه للمستهلكين في دول مختلفة ويعتمد على وسائل نشر الإعلانات المختلفة في هذه الدول .</a:t>
            </a:r>
            <a:endParaRPr lang="en-US" sz="3000" b="0" dirty="0">
              <a:ea typeface="Calibri"/>
            </a:endParaRPr>
          </a:p>
          <a:p>
            <a:pPr marL="0" indent="0" algn="just">
              <a:lnSpc>
                <a:spcPct val="115000"/>
              </a:lnSpc>
              <a:buNone/>
            </a:pPr>
            <a:r>
              <a:rPr lang="ar-IQ" sz="3000" b="0" dirty="0">
                <a:ea typeface="Calibri"/>
              </a:rPr>
              <a:t>يستخدم الاعلان الدولي عادة </a:t>
            </a:r>
            <a:r>
              <a:rPr lang="ar-IQ" sz="3000" b="0" dirty="0" smtClean="0">
                <a:ea typeface="Calibri"/>
              </a:rPr>
              <a:t>للإعلان </a:t>
            </a:r>
            <a:r>
              <a:rPr lang="ar-IQ" sz="3000" b="0" dirty="0">
                <a:ea typeface="Calibri"/>
              </a:rPr>
              <a:t>عن الشركة </a:t>
            </a:r>
            <a:r>
              <a:rPr lang="ar-IQ" sz="3000" b="0" dirty="0" smtClean="0">
                <a:ea typeface="Calibri"/>
              </a:rPr>
              <a:t>اوقد </a:t>
            </a:r>
            <a:r>
              <a:rPr lang="ar-IQ" sz="3000" b="0" dirty="0">
                <a:ea typeface="Calibri"/>
              </a:rPr>
              <a:t>ي</a:t>
            </a:r>
            <a:r>
              <a:rPr lang="ar-IQ" sz="3000" b="0" dirty="0" smtClean="0">
                <a:ea typeface="Calibri"/>
              </a:rPr>
              <a:t>ستخدم للإعلان </a:t>
            </a:r>
            <a:r>
              <a:rPr lang="ar-IQ" sz="3000" b="0" dirty="0">
                <a:ea typeface="Calibri"/>
              </a:rPr>
              <a:t>عن السلعة للوصول الى الاسواق التي لم تخدم بصورة مناسبة عن طريق استخدام الوسائل المحلية او في الاسواق التي لا يوجد فيها ممثلين للشركة للقيام بالإعلان المحلي كما ان وسائل الاعلان الدولية تقدم معلومات مكثفة فيما يتعلق بمنشوراتها, والاسواق التي تصله, ومعدل </a:t>
            </a:r>
            <a:r>
              <a:rPr lang="ar-IQ" sz="3000" b="0" dirty="0" smtClean="0">
                <a:ea typeface="Calibri"/>
              </a:rPr>
              <a:t>دورانها. وهكذا </a:t>
            </a:r>
            <a:r>
              <a:rPr lang="ar-IQ" sz="3000" b="0" dirty="0">
                <a:ea typeface="Calibri"/>
              </a:rPr>
              <a:t>وبالتالي فان من الممكن للأفراد في الموقع الرئيسي ان ينموا </a:t>
            </a:r>
            <a:r>
              <a:rPr lang="ar-IQ" sz="3000" b="0" dirty="0" smtClean="0">
                <a:ea typeface="Calibri"/>
              </a:rPr>
              <a:t>خبراتهم  </a:t>
            </a:r>
            <a:r>
              <a:rPr lang="ar-IQ" sz="3000" b="0" dirty="0">
                <a:ea typeface="Calibri"/>
              </a:rPr>
              <a:t>ويحافظوا عليها.</a:t>
            </a:r>
            <a:endParaRPr lang="en-US" sz="3000" b="0" dirty="0">
              <a:ea typeface="Calibri"/>
            </a:endParaRPr>
          </a:p>
          <a:p>
            <a:pPr marL="0" indent="0">
              <a:buNone/>
            </a:pPr>
            <a:endParaRPr lang="ar-IQ" dirty="0"/>
          </a:p>
        </p:txBody>
      </p:sp>
    </p:spTree>
    <p:extLst>
      <p:ext uri="{BB962C8B-B14F-4D97-AF65-F5344CB8AC3E}">
        <p14:creationId xmlns:p14="http://schemas.microsoft.com/office/powerpoint/2010/main" val="37760493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72058" y="332656"/>
            <a:ext cx="8280920" cy="5715411"/>
          </a:xfrm>
          <a:prstGeom prst="rect">
            <a:avLst/>
          </a:prstGeom>
        </p:spPr>
        <p:txBody>
          <a:bodyPr wrap="square">
            <a:spAutoFit/>
          </a:bodyPr>
          <a:lstStyle/>
          <a:p>
            <a:pPr algn="just">
              <a:lnSpc>
                <a:spcPct val="115000"/>
              </a:lnSpc>
            </a:pPr>
            <a:r>
              <a:rPr lang="ar-IQ" sz="2800" dirty="0">
                <a:ea typeface="Calibri"/>
              </a:rPr>
              <a:t> ويترك اختيار الوسائل الاجنبية عادة للأفراد المحليين, لكون ظروف الاعلام مختلفة جدا بين الدول وهناك عدة اسباب لاختيار وسيلة الاعلان على المستوى المحلي منها ما يلي:</a:t>
            </a:r>
            <a:endParaRPr lang="en-US" sz="2800" dirty="0">
              <a:ea typeface="Calibri"/>
              <a:cs typeface="Arial"/>
            </a:endParaRPr>
          </a:p>
          <a:p>
            <a:pPr algn="just">
              <a:lnSpc>
                <a:spcPct val="115000"/>
              </a:lnSpc>
            </a:pPr>
            <a:r>
              <a:rPr lang="ar-IQ" sz="2800" dirty="0">
                <a:ea typeface="Calibri"/>
              </a:rPr>
              <a:t>1- معرفته الجيدة بالسوق, والوسيلة الاكثر تأثيرا على السوق.</a:t>
            </a:r>
            <a:endParaRPr lang="en-US" sz="2800" dirty="0">
              <a:ea typeface="Calibri"/>
              <a:cs typeface="Arial"/>
            </a:endParaRPr>
          </a:p>
          <a:p>
            <a:pPr algn="just">
              <a:lnSpc>
                <a:spcPct val="115000"/>
              </a:lnSpc>
            </a:pPr>
            <a:r>
              <a:rPr lang="ar-IQ" sz="2800" dirty="0">
                <a:ea typeface="Calibri"/>
              </a:rPr>
              <a:t>2- المعرفة الحقيقية للتكلفة من حيث اجور الاعلان المحلي والضرائب المحلية المفروضة.</a:t>
            </a:r>
            <a:endParaRPr lang="en-US" sz="2800" dirty="0">
              <a:ea typeface="Calibri"/>
              <a:cs typeface="Arial"/>
            </a:endParaRPr>
          </a:p>
          <a:p>
            <a:pPr algn="just">
              <a:lnSpc>
                <a:spcPct val="115000"/>
              </a:lnSpc>
            </a:pPr>
            <a:r>
              <a:rPr lang="ar-IQ" sz="2800" dirty="0">
                <a:ea typeface="Calibri"/>
              </a:rPr>
              <a:t>المعرفة الجيدة بالوقت والمكان المناسب للقيام  بالإعلان.</a:t>
            </a:r>
            <a:endParaRPr lang="en-US" sz="2800" dirty="0">
              <a:ea typeface="Calibri"/>
              <a:cs typeface="Arial"/>
            </a:endParaRPr>
          </a:p>
          <a:p>
            <a:pPr algn="just"/>
            <a:r>
              <a:rPr lang="ar-IQ" sz="2800" dirty="0">
                <a:ea typeface="Calibri"/>
              </a:rPr>
              <a:t>من جه اخرى فان المركزية في اختيار الوسائل الاعلانية تسهل استخدام الاساليب  الاعلانية الاكثر اهمية وتقدما ( اذا كان يستخدم معلومات محدودة) والتنسيق العالمي أو القطري للحملات الاعلامية, والاستخدام الفعال للمعلومات عن نشاطات المنافسين في انحاء العالم كأساس لبناء الاستراتيجية المضادة . </a:t>
            </a:r>
            <a:endParaRPr lang="ar-IQ" sz="2800" dirty="0"/>
          </a:p>
        </p:txBody>
      </p:sp>
    </p:spTree>
    <p:extLst>
      <p:ext uri="{BB962C8B-B14F-4D97-AF65-F5344CB8AC3E}">
        <p14:creationId xmlns:p14="http://schemas.microsoft.com/office/powerpoint/2010/main" val="21512409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260649"/>
            <a:ext cx="8712968"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81729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smtClean="0">
                <a:ea typeface="Calibri"/>
                <a:cs typeface="Arial"/>
              </a:rPr>
              <a:t>خامساً- </a:t>
            </a:r>
            <a:r>
              <a:rPr lang="ar-IQ" b="1" dirty="0">
                <a:ea typeface="Calibri"/>
                <a:cs typeface="Arial"/>
              </a:rPr>
              <a:t>سياسة التوحيد الترويجي</a:t>
            </a:r>
            <a:endParaRPr lang="ar-IQ" dirty="0"/>
          </a:p>
        </p:txBody>
      </p:sp>
      <p:sp>
        <p:nvSpPr>
          <p:cNvPr id="3" name="عنصر نائب للمحتوى 2"/>
          <p:cNvSpPr>
            <a:spLocks noGrp="1"/>
          </p:cNvSpPr>
          <p:nvPr>
            <p:ph idx="1"/>
          </p:nvPr>
        </p:nvSpPr>
        <p:spPr>
          <a:xfrm>
            <a:off x="251520" y="1412776"/>
            <a:ext cx="8712968" cy="4525963"/>
          </a:xfrm>
        </p:spPr>
        <p:txBody>
          <a:bodyPr>
            <a:noAutofit/>
          </a:bodyPr>
          <a:lstStyle/>
          <a:p>
            <a:pPr marL="0" indent="0" algn="just">
              <a:lnSpc>
                <a:spcPct val="115000"/>
              </a:lnSpc>
              <a:buNone/>
            </a:pPr>
            <a:r>
              <a:rPr lang="ar-IQ" sz="2400" dirty="0">
                <a:ea typeface="Calibri"/>
              </a:rPr>
              <a:t>قد تتشابه ثقافات واقتصادات بعض الاسواق الخارجية ، مما يجعل من عدة دول سوقاً واحدة. فمثلاً يمكن للمسوق الدولي لملابس الصيف أن يقدم رسالة إعلانية موحدة لمشترى هذه الملابس </a:t>
            </a:r>
            <a:r>
              <a:rPr lang="ar-IQ" sz="2400" dirty="0" smtClean="0">
                <a:ea typeface="Calibri"/>
              </a:rPr>
              <a:t>في </a:t>
            </a:r>
            <a:r>
              <a:rPr lang="ar-IQ" sz="2400" dirty="0">
                <a:ea typeface="Calibri"/>
              </a:rPr>
              <a:t>جميع أسواق دول الاتحاد الأوروبي. ويمكن لمنتج دراجات السرعة أن يوجه رسالة إعلانية واحدة للصغار </a:t>
            </a:r>
            <a:r>
              <a:rPr lang="ar-IQ" sz="2400" dirty="0" smtClean="0">
                <a:ea typeface="Calibri"/>
              </a:rPr>
              <a:t>في </a:t>
            </a:r>
            <a:r>
              <a:rPr lang="ar-IQ" sz="2400" dirty="0">
                <a:ea typeface="Calibri"/>
              </a:rPr>
              <a:t>العديد من الدول ، نظراً لتشابه خصائصهم الاقتصادية والاجتماعية واحتياجاتهم النفسية من هذا النوع من الدراجات. يواجه المسوق الدولي بمعضلة البت والمفاضلة والاختيار بين </a:t>
            </a:r>
            <a:r>
              <a:rPr lang="ar-IQ" sz="2400" dirty="0" smtClean="0">
                <a:ea typeface="Calibri"/>
              </a:rPr>
              <a:t>توحيد المزيج </a:t>
            </a:r>
            <a:r>
              <a:rPr lang="ar-IQ" sz="2400" dirty="0">
                <a:ea typeface="Calibri"/>
              </a:rPr>
              <a:t>الإعلاني عبر أنحاء العالم(الاعلان النمطي) ، أو تصميم مزيج إعلاني مختلف لكل سوق دولية بصورة منفصلة. ويقصد بالإعلان النمطي الرسالة الإعلانية </a:t>
            </a:r>
            <a:r>
              <a:rPr lang="ar-IQ" sz="2400" dirty="0" smtClean="0">
                <a:ea typeface="Calibri"/>
              </a:rPr>
              <a:t>التي </a:t>
            </a:r>
            <a:r>
              <a:rPr lang="ar-IQ" sz="2400" dirty="0">
                <a:ea typeface="Calibri"/>
              </a:rPr>
              <a:t>تتخطى حدود عدة دول ، بحيث يتجانس إدراك فكرتها العامة وجميع مكوناتها من جانب مستقبليها </a:t>
            </a:r>
            <a:r>
              <a:rPr lang="ar-IQ" sz="2400" dirty="0" smtClean="0">
                <a:ea typeface="Calibri"/>
              </a:rPr>
              <a:t>في </a:t>
            </a:r>
            <a:r>
              <a:rPr lang="ar-IQ" sz="2400" dirty="0">
                <a:ea typeface="Calibri"/>
              </a:rPr>
              <a:t>الأسواق المختلفة . ومن أهم مزايا الإعلان النمطي ، ما يلى :</a:t>
            </a:r>
            <a:endParaRPr lang="en-US" sz="2400" dirty="0">
              <a:ea typeface="Calibri"/>
              <a:cs typeface="Arial"/>
            </a:endParaRPr>
          </a:p>
        </p:txBody>
      </p:sp>
    </p:spTree>
    <p:extLst>
      <p:ext uri="{BB962C8B-B14F-4D97-AF65-F5344CB8AC3E}">
        <p14:creationId xmlns:p14="http://schemas.microsoft.com/office/powerpoint/2010/main" val="4288699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46534" y="188640"/>
            <a:ext cx="8208912" cy="6502229"/>
          </a:xfrm>
          <a:prstGeom prst="rect">
            <a:avLst/>
          </a:prstGeom>
        </p:spPr>
        <p:txBody>
          <a:bodyPr wrap="square">
            <a:spAutoFit/>
          </a:bodyPr>
          <a:lstStyle/>
          <a:p>
            <a:pPr>
              <a:lnSpc>
                <a:spcPct val="115000"/>
              </a:lnSpc>
            </a:pPr>
            <a:r>
              <a:rPr lang="ar-IQ" sz="2800" dirty="0">
                <a:ea typeface="Calibri"/>
              </a:rPr>
              <a:t>ان ترويج الخدمات الفندقية إلى السائح المحتمل في دولة أو مجموعة دول خارجية لا يمكن أن ينجح دون مراعاة العناصر البيئية ذات العلاقة في بلد السائح المرتقب. إن رسم استراتيجية ترويجية ناجحة لخدمات المنظمة الفندقية التي تعمل في فضاء البيئة الفندقية بمستوياتها المختلفة يحتاج إلى إجراء تحليل دقيق لمكونات البيئة.</a:t>
            </a:r>
            <a:endParaRPr lang="en-US" sz="2800" dirty="0">
              <a:ea typeface="Calibri"/>
              <a:cs typeface="Arial"/>
            </a:endParaRPr>
          </a:p>
          <a:p>
            <a:pPr algn="just">
              <a:lnSpc>
                <a:spcPct val="115000"/>
              </a:lnSpc>
            </a:pPr>
            <a:r>
              <a:rPr lang="ar-IQ" sz="2800" dirty="0">
                <a:ea typeface="Calibri"/>
              </a:rPr>
              <a:t>كما إن نجاح استراتيجية الترويج يعتمد على صياغتها وتنفيذها في ضوء كل عنصر من عناصر البيئة، بحيث يجري إظهار المزايا التي تتميز بها خدمات المنظمة الفندقية بما يؤهلها لدخول الأسواق الفندقية بمستوياتها البيئية المختلفة والنجاح فيها والنمو والبقاء. </a:t>
            </a:r>
            <a:endParaRPr lang="en-US" sz="2800" dirty="0">
              <a:ea typeface="Calibri"/>
              <a:cs typeface="Arial"/>
            </a:endParaRPr>
          </a:p>
          <a:p>
            <a:pPr algn="just">
              <a:lnSpc>
                <a:spcPct val="115000"/>
              </a:lnSpc>
            </a:pPr>
            <a:r>
              <a:rPr lang="ar-IQ" sz="2800" dirty="0">
                <a:ea typeface="Calibri"/>
              </a:rPr>
              <a:t>تضمنت هذه الورقة البحثية اهم المتغيرات المؤثرة في قرارات الترويج الدولية للخدمة السياحية والفندقية منها أهمية الترويج, الاتصال التسويقي, استراتيجية الاتصال التسويقي الدولي, المزيج الترويجي, المزيج الترويجي, - سياسة التوحيد الترويجي.</a:t>
            </a:r>
            <a:endParaRPr lang="en-US" sz="2800" dirty="0">
              <a:ea typeface="Calibri"/>
              <a:cs typeface="Arial"/>
            </a:endParaRPr>
          </a:p>
        </p:txBody>
      </p:sp>
    </p:spTree>
    <p:extLst>
      <p:ext uri="{BB962C8B-B14F-4D97-AF65-F5344CB8AC3E}">
        <p14:creationId xmlns:p14="http://schemas.microsoft.com/office/powerpoint/2010/main" val="18998347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76672"/>
            <a:ext cx="8352928" cy="5785238"/>
          </a:xfrm>
          <a:prstGeom prst="rect">
            <a:avLst/>
          </a:prstGeom>
        </p:spPr>
        <p:txBody>
          <a:bodyPr wrap="square">
            <a:spAutoFit/>
          </a:bodyPr>
          <a:lstStyle/>
          <a:p>
            <a:pPr algn="just">
              <a:lnSpc>
                <a:spcPct val="115000"/>
              </a:lnSpc>
            </a:pPr>
            <a:r>
              <a:rPr lang="ar-IQ" sz="3600" dirty="0">
                <a:ea typeface="Calibri"/>
              </a:rPr>
              <a:t>1- تخفيض تكاليف الإنتاج الإعلاني . ·</a:t>
            </a:r>
            <a:endParaRPr lang="en-US" sz="3600" dirty="0">
              <a:ea typeface="Calibri"/>
              <a:cs typeface="Arial"/>
            </a:endParaRPr>
          </a:p>
          <a:p>
            <a:pPr algn="just">
              <a:lnSpc>
                <a:spcPct val="115000"/>
              </a:lnSpc>
            </a:pPr>
            <a:r>
              <a:rPr lang="ar-IQ" sz="3600" dirty="0">
                <a:ea typeface="Calibri"/>
              </a:rPr>
              <a:t>2- الاستفادة من وسيلة الإعلان </a:t>
            </a:r>
            <a:r>
              <a:rPr lang="ar-IQ" sz="3600" dirty="0" smtClean="0">
                <a:ea typeface="Calibri"/>
              </a:rPr>
              <a:t>التي </a:t>
            </a:r>
            <a:r>
              <a:rPr lang="ar-IQ" sz="3600" dirty="0">
                <a:ea typeface="Calibri"/>
              </a:rPr>
              <a:t>تغطى عدة أسوا ق معاً . ·</a:t>
            </a:r>
            <a:endParaRPr lang="en-US" sz="3600" dirty="0">
              <a:ea typeface="Calibri"/>
              <a:cs typeface="Arial"/>
            </a:endParaRPr>
          </a:p>
          <a:p>
            <a:pPr algn="just">
              <a:lnSpc>
                <a:spcPct val="115000"/>
              </a:lnSpc>
            </a:pPr>
            <a:r>
              <a:rPr lang="ar-IQ" sz="3600" dirty="0">
                <a:ea typeface="Calibri"/>
              </a:rPr>
              <a:t>3- تطوير صورة ذهنية موحدة للمنظمة ومنتجاتها أو الماركة </a:t>
            </a:r>
            <a:r>
              <a:rPr lang="ar-IQ" sz="3600" dirty="0" smtClean="0">
                <a:ea typeface="Calibri"/>
              </a:rPr>
              <a:t>في </a:t>
            </a:r>
            <a:r>
              <a:rPr lang="ar-IQ" sz="3600" dirty="0">
                <a:ea typeface="Calibri"/>
              </a:rPr>
              <a:t>أسواق ·</a:t>
            </a:r>
            <a:endParaRPr lang="en-US" sz="3600" dirty="0">
              <a:ea typeface="Calibri"/>
              <a:cs typeface="Arial"/>
            </a:endParaRPr>
          </a:p>
          <a:p>
            <a:pPr algn="just">
              <a:lnSpc>
                <a:spcPct val="115000"/>
              </a:lnSpc>
            </a:pPr>
            <a:r>
              <a:rPr lang="ar-IQ" sz="3600" dirty="0">
                <a:ea typeface="Calibri"/>
              </a:rPr>
              <a:t>    عدة دول . مثل كوكاكولا .</a:t>
            </a:r>
            <a:endParaRPr lang="en-US" sz="3600" dirty="0">
              <a:ea typeface="Calibri"/>
              <a:cs typeface="Arial"/>
            </a:endParaRPr>
          </a:p>
          <a:p>
            <a:pPr algn="just">
              <a:lnSpc>
                <a:spcPct val="115000"/>
              </a:lnSpc>
            </a:pPr>
            <a:r>
              <a:rPr lang="ar-IQ" sz="3600" dirty="0">
                <a:ea typeface="Calibri"/>
              </a:rPr>
              <a:t>4- تقليل مخاطر اختلاف الصورة الذهنية المراد تكوينها عن المنظمة أو ·</a:t>
            </a:r>
            <a:endParaRPr lang="en-US" sz="3600" dirty="0">
              <a:ea typeface="Calibri"/>
              <a:cs typeface="Arial"/>
            </a:endParaRPr>
          </a:p>
          <a:p>
            <a:pPr algn="just">
              <a:lnSpc>
                <a:spcPct val="115000"/>
              </a:lnSpc>
            </a:pPr>
            <a:r>
              <a:rPr lang="ar-IQ" sz="3600" dirty="0">
                <a:ea typeface="Calibri"/>
              </a:rPr>
              <a:t>   المنتج أو الماركة </a:t>
            </a:r>
            <a:r>
              <a:rPr lang="ar-IQ" sz="3600" dirty="0" smtClean="0">
                <a:ea typeface="Calibri"/>
              </a:rPr>
              <a:t>في </a:t>
            </a:r>
            <a:r>
              <a:rPr lang="ar-IQ" sz="3600" dirty="0">
                <a:ea typeface="Calibri"/>
              </a:rPr>
              <a:t>الأسواق الدولية .</a:t>
            </a:r>
            <a:endParaRPr lang="en-US" sz="3600" dirty="0">
              <a:ea typeface="Calibri"/>
              <a:cs typeface="Arial"/>
            </a:endParaRPr>
          </a:p>
        </p:txBody>
      </p:sp>
    </p:spTree>
    <p:extLst>
      <p:ext uri="{BB962C8B-B14F-4D97-AF65-F5344CB8AC3E}">
        <p14:creationId xmlns:p14="http://schemas.microsoft.com/office/powerpoint/2010/main" val="5980494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99492" y="435664"/>
            <a:ext cx="8136904" cy="6422336"/>
          </a:xfrm>
          <a:prstGeom prst="rect">
            <a:avLst/>
          </a:prstGeom>
        </p:spPr>
        <p:txBody>
          <a:bodyPr wrap="square">
            <a:spAutoFit/>
          </a:bodyPr>
          <a:lstStyle/>
          <a:p>
            <a:pPr algn="just">
              <a:lnSpc>
                <a:spcPct val="115000"/>
              </a:lnSpc>
            </a:pPr>
            <a:r>
              <a:rPr lang="ar-IQ" sz="3600" dirty="0">
                <a:ea typeface="Calibri"/>
              </a:rPr>
              <a:t>ويمكن الأخذ بسياسة الإعلان الموحد بشكل خاص بين مجموعة الأسواق الدولية </a:t>
            </a:r>
            <a:r>
              <a:rPr lang="ar-IQ" sz="3600" dirty="0" smtClean="0">
                <a:ea typeface="Calibri"/>
              </a:rPr>
              <a:t>التي </a:t>
            </a:r>
            <a:r>
              <a:rPr lang="ar-IQ" sz="3600" dirty="0">
                <a:ea typeface="Calibri"/>
              </a:rPr>
              <a:t>تتحدث لغةً واحدة، وتتشابه الخصائص الاقتصادية والاجتماعية والثقافية للمستهلكين المستهدفين بها. مثل أسواق الدول العربية، أسواق دول الاتحاد الأوروبي . ويناسب الإعلان النمطي العديد من المنتجات ، مثل مستحضرات التجميل والبارفانات والروائح العطرية ومسكنات الآلام وشركات الطيران وسلاسل الفنادق والمصارف والسيارات والسلع الصناعية ، ومن العوامل </a:t>
            </a:r>
            <a:r>
              <a:rPr lang="ar-IQ" sz="3600" dirty="0" smtClean="0">
                <a:ea typeface="Calibri"/>
              </a:rPr>
              <a:t>التي </a:t>
            </a:r>
            <a:r>
              <a:rPr lang="ar-IQ" sz="3600" dirty="0">
                <a:ea typeface="Calibri"/>
              </a:rPr>
              <a:t>تشجع على توحيد الإعلان الدولي، ما يلى :</a:t>
            </a:r>
            <a:endParaRPr lang="en-US" sz="3600" dirty="0">
              <a:ea typeface="Calibri"/>
              <a:cs typeface="Arial"/>
            </a:endParaRPr>
          </a:p>
        </p:txBody>
      </p:sp>
    </p:spTree>
    <p:extLst>
      <p:ext uri="{BB962C8B-B14F-4D97-AF65-F5344CB8AC3E}">
        <p14:creationId xmlns:p14="http://schemas.microsoft.com/office/powerpoint/2010/main" val="20042615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866" y="188640"/>
            <a:ext cx="8352928" cy="6321731"/>
          </a:xfrm>
          <a:prstGeom prst="rect">
            <a:avLst/>
          </a:prstGeom>
        </p:spPr>
        <p:txBody>
          <a:bodyPr wrap="square">
            <a:spAutoFit/>
          </a:bodyPr>
          <a:lstStyle/>
          <a:p>
            <a:pPr algn="just">
              <a:lnSpc>
                <a:spcPct val="115000"/>
              </a:lnSpc>
            </a:pPr>
            <a:r>
              <a:rPr lang="ar-IQ" sz="3200" dirty="0">
                <a:ea typeface="Calibri"/>
              </a:rPr>
              <a:t>أ- تشابه دوافع الشراء بين شرائح سوقية متعددة </a:t>
            </a:r>
            <a:r>
              <a:rPr lang="ar-IQ" sz="3200" dirty="0" smtClean="0">
                <a:ea typeface="Calibri"/>
              </a:rPr>
              <a:t>في </a:t>
            </a:r>
            <a:r>
              <a:rPr lang="ar-IQ" sz="3200" dirty="0">
                <a:ea typeface="Calibri"/>
              </a:rPr>
              <a:t>الدول .</a:t>
            </a:r>
            <a:endParaRPr lang="en-US" sz="3200" dirty="0">
              <a:ea typeface="Calibri"/>
              <a:cs typeface="Arial"/>
            </a:endParaRPr>
          </a:p>
          <a:p>
            <a:pPr>
              <a:lnSpc>
                <a:spcPct val="115000"/>
              </a:lnSpc>
            </a:pPr>
            <a:r>
              <a:rPr lang="ar-IQ" sz="3200" dirty="0">
                <a:ea typeface="Calibri"/>
              </a:rPr>
              <a:t>ب- يتسم العديد من الحاجات والرغبات الإنسانية بالعالمية . مثل حاجة ·</a:t>
            </a:r>
            <a:endParaRPr lang="en-US" sz="3200" dirty="0">
              <a:ea typeface="Calibri"/>
              <a:cs typeface="Arial"/>
            </a:endParaRPr>
          </a:p>
          <a:p>
            <a:pPr>
              <a:lnSpc>
                <a:spcPct val="115000"/>
              </a:lnSpc>
            </a:pPr>
            <a:r>
              <a:rPr lang="ar-IQ" sz="3200" dirty="0">
                <a:ea typeface="Calibri"/>
              </a:rPr>
              <a:t>السيدات للشعور بأنهن جميلات ، وحاجة الإنسان إلى تخفيف أو </a:t>
            </a:r>
            <a:r>
              <a:rPr lang="ar-IQ" sz="3200" dirty="0" smtClean="0">
                <a:ea typeface="Calibri"/>
              </a:rPr>
              <a:t>تسكين الآلام </a:t>
            </a:r>
            <a:r>
              <a:rPr lang="ar-IQ" sz="3200" dirty="0">
                <a:ea typeface="Calibri"/>
              </a:rPr>
              <a:t>.</a:t>
            </a:r>
            <a:endParaRPr lang="en-US" sz="3200" dirty="0">
              <a:ea typeface="Calibri"/>
              <a:cs typeface="Arial"/>
            </a:endParaRPr>
          </a:p>
          <a:p>
            <a:pPr algn="just">
              <a:lnSpc>
                <a:spcPct val="115000"/>
              </a:lnSpc>
            </a:pPr>
            <a:r>
              <a:rPr lang="ar-IQ" sz="3200" dirty="0">
                <a:ea typeface="Calibri"/>
              </a:rPr>
              <a:t> لكن يواجه الإعلان الدولي النمطي بعدة صعوبات ، أهمها :</a:t>
            </a:r>
            <a:endParaRPr lang="en-US" sz="3200" dirty="0">
              <a:ea typeface="Calibri"/>
              <a:cs typeface="Arial"/>
            </a:endParaRPr>
          </a:p>
          <a:p>
            <a:pPr algn="just">
              <a:lnSpc>
                <a:spcPct val="115000"/>
              </a:lnSpc>
            </a:pPr>
            <a:r>
              <a:rPr lang="ar-IQ" sz="3200" dirty="0">
                <a:ea typeface="Calibri"/>
              </a:rPr>
              <a:t>*مشكلة ترجمة الإعلانات من اللغة الأصلية </a:t>
            </a:r>
            <a:r>
              <a:rPr lang="ar-IQ" sz="3200" dirty="0" smtClean="0">
                <a:ea typeface="Calibri"/>
              </a:rPr>
              <a:t>التي </a:t>
            </a:r>
            <a:r>
              <a:rPr lang="ar-IQ" sz="3200" dirty="0">
                <a:ea typeface="Calibri"/>
              </a:rPr>
              <a:t>أعدت بها إلى لغات أخرى ، وخاصة ما يرد </a:t>
            </a:r>
            <a:r>
              <a:rPr lang="ar-IQ" sz="3200" dirty="0" smtClean="0">
                <a:ea typeface="Calibri"/>
              </a:rPr>
              <a:t>في </a:t>
            </a:r>
            <a:r>
              <a:rPr lang="ar-IQ" sz="3200" dirty="0">
                <a:ea typeface="Calibri"/>
              </a:rPr>
              <a:t>الإعلان من شعار .</a:t>
            </a:r>
            <a:endParaRPr lang="en-US" sz="3200" dirty="0">
              <a:ea typeface="Calibri"/>
              <a:cs typeface="Arial"/>
            </a:endParaRPr>
          </a:p>
          <a:p>
            <a:pPr algn="just">
              <a:lnSpc>
                <a:spcPct val="115000"/>
              </a:lnSpc>
            </a:pPr>
            <a:r>
              <a:rPr lang="ar-IQ" sz="3200" dirty="0">
                <a:ea typeface="Calibri"/>
              </a:rPr>
              <a:t>*عقبات إدارية وتشريعية، كقوانين الدول المرتبطة بالنشاط الإعلاني ، وتختلف هذه القوانين من وسيلة إعلان إلى أخرى داخل نطاق الدولة الواحدة .</a:t>
            </a:r>
            <a:endParaRPr lang="en-US" sz="3200" dirty="0">
              <a:ea typeface="Calibri"/>
              <a:cs typeface="Arial"/>
            </a:endParaRPr>
          </a:p>
        </p:txBody>
      </p:sp>
    </p:spTree>
    <p:extLst>
      <p:ext uri="{BB962C8B-B14F-4D97-AF65-F5344CB8AC3E}">
        <p14:creationId xmlns:p14="http://schemas.microsoft.com/office/powerpoint/2010/main" val="15179803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75169"/>
            <a:ext cx="8208912" cy="5543056"/>
          </a:xfrm>
          <a:prstGeom prst="rect">
            <a:avLst/>
          </a:prstGeom>
        </p:spPr>
        <p:txBody>
          <a:bodyPr wrap="square">
            <a:spAutoFit/>
          </a:bodyPr>
          <a:lstStyle/>
          <a:p>
            <a:pPr algn="just">
              <a:lnSpc>
                <a:spcPct val="115000"/>
              </a:lnSpc>
            </a:pPr>
            <a:r>
              <a:rPr lang="ar-IQ" sz="2800" dirty="0">
                <a:ea typeface="Calibri"/>
              </a:rPr>
              <a:t>* التباينات والاختلافات الاقتصادية والتنافسية والثقافية والاجتماعية بين </a:t>
            </a:r>
            <a:r>
              <a:rPr lang="ar-IQ" sz="2800" dirty="0" smtClean="0">
                <a:ea typeface="Calibri"/>
              </a:rPr>
              <a:t>أسواق </a:t>
            </a:r>
            <a:r>
              <a:rPr lang="ar-IQ" sz="2800" dirty="0">
                <a:ea typeface="Calibri"/>
              </a:rPr>
              <a:t>الدول المستهدفة ، حيث تدرك الرسالة الإعلانية بشكل </a:t>
            </a:r>
            <a:r>
              <a:rPr lang="ar-IQ" sz="2800" dirty="0" smtClean="0">
                <a:ea typeface="Calibri"/>
              </a:rPr>
              <a:t>متباين نتيجة </a:t>
            </a:r>
            <a:r>
              <a:rPr lang="ar-IQ" sz="2800" dirty="0">
                <a:ea typeface="Calibri"/>
              </a:rPr>
              <a:t>لاختلاف توقعات المستهلكين </a:t>
            </a:r>
            <a:r>
              <a:rPr lang="ar-IQ" sz="2800" dirty="0" smtClean="0">
                <a:ea typeface="Calibri"/>
              </a:rPr>
              <a:t>في </a:t>
            </a:r>
            <a:r>
              <a:rPr lang="ar-IQ" sz="2800" dirty="0">
                <a:ea typeface="Calibri"/>
              </a:rPr>
              <a:t>الدول وفقاً لمعتقداتهم </a:t>
            </a:r>
            <a:r>
              <a:rPr lang="ar-IQ" sz="2800" dirty="0" smtClean="0">
                <a:ea typeface="Calibri"/>
              </a:rPr>
              <a:t>النفسية والدينية </a:t>
            </a:r>
            <a:r>
              <a:rPr lang="ar-IQ" sz="2800" dirty="0">
                <a:ea typeface="Calibri"/>
              </a:rPr>
              <a:t>.</a:t>
            </a:r>
            <a:endParaRPr lang="en-US" sz="2800" dirty="0">
              <a:ea typeface="Calibri"/>
              <a:cs typeface="Arial"/>
            </a:endParaRPr>
          </a:p>
          <a:p>
            <a:pPr algn="just">
              <a:lnSpc>
                <a:spcPct val="115000"/>
              </a:lnSpc>
            </a:pPr>
            <a:r>
              <a:rPr lang="ar-IQ" sz="2800" dirty="0">
                <a:ea typeface="Calibri"/>
              </a:rPr>
              <a:t>* الحاجة إلى قدر كبير من التنسيق بين الشركة الأم وفروعها بالأسواق ·</a:t>
            </a:r>
            <a:endParaRPr lang="en-US" sz="2800" dirty="0">
              <a:ea typeface="Calibri"/>
              <a:cs typeface="Arial"/>
            </a:endParaRPr>
          </a:p>
          <a:p>
            <a:pPr algn="just">
              <a:lnSpc>
                <a:spcPct val="115000"/>
              </a:lnSpc>
            </a:pPr>
            <a:r>
              <a:rPr lang="ar-IQ" sz="2800" dirty="0">
                <a:ea typeface="Calibri"/>
              </a:rPr>
              <a:t>الخارجية المختلفة ، من أجل اختيار الرسالة الإعلانية </a:t>
            </a:r>
            <a:r>
              <a:rPr lang="ar-IQ" sz="2800" dirty="0" smtClean="0">
                <a:ea typeface="Calibri"/>
              </a:rPr>
              <a:t>التي </a:t>
            </a:r>
            <a:r>
              <a:rPr lang="ar-IQ" sz="2800" dirty="0">
                <a:ea typeface="Calibri"/>
              </a:rPr>
              <a:t>ستبث </a:t>
            </a:r>
            <a:r>
              <a:rPr lang="ar-IQ" sz="2800" dirty="0" smtClean="0">
                <a:ea typeface="Calibri"/>
              </a:rPr>
              <a:t>في جميع </a:t>
            </a:r>
            <a:r>
              <a:rPr lang="ar-IQ" sz="2800" dirty="0">
                <a:ea typeface="Calibri"/>
              </a:rPr>
              <a:t>الأسواق .</a:t>
            </a:r>
            <a:endParaRPr lang="en-US" sz="2800" dirty="0">
              <a:ea typeface="Calibri"/>
              <a:cs typeface="Arial"/>
            </a:endParaRPr>
          </a:p>
          <a:p>
            <a:pPr algn="just">
              <a:lnSpc>
                <a:spcPct val="115000"/>
              </a:lnSpc>
            </a:pPr>
            <a:r>
              <a:rPr lang="ar-IQ" sz="2800" dirty="0">
                <a:ea typeface="Calibri"/>
              </a:rPr>
              <a:t>* التضارب مع وكالات الإعلان </a:t>
            </a:r>
            <a:r>
              <a:rPr lang="ar-IQ" sz="2800" dirty="0" smtClean="0">
                <a:ea typeface="Calibri"/>
              </a:rPr>
              <a:t>التي </a:t>
            </a:r>
            <a:r>
              <a:rPr lang="ar-IQ" sz="2800" dirty="0">
                <a:ea typeface="Calibri"/>
              </a:rPr>
              <a:t>تفضل عادة إعداد الرسالة الإعلانية ·</a:t>
            </a:r>
            <a:endParaRPr lang="en-US" sz="2800" dirty="0">
              <a:ea typeface="Calibri"/>
              <a:cs typeface="Arial"/>
            </a:endParaRPr>
          </a:p>
          <a:p>
            <a:pPr algn="just">
              <a:lnSpc>
                <a:spcPct val="115000"/>
              </a:lnSpc>
            </a:pPr>
            <a:r>
              <a:rPr lang="ar-IQ" sz="2800" dirty="0">
                <a:ea typeface="Calibri"/>
              </a:rPr>
              <a:t>بمعرفتها بدلاً من اقتصار دورها على تكييف الرسالة لتتوافق مع السوق</a:t>
            </a:r>
            <a:endParaRPr lang="en-US" sz="2800" dirty="0">
              <a:ea typeface="Calibri"/>
              <a:cs typeface="Arial"/>
            </a:endParaRPr>
          </a:p>
          <a:p>
            <a:pPr algn="just">
              <a:lnSpc>
                <a:spcPct val="115000"/>
              </a:lnSpc>
            </a:pPr>
            <a:r>
              <a:rPr lang="ar-IQ" sz="2800" dirty="0">
                <a:ea typeface="Calibri"/>
              </a:rPr>
              <a:t>المحلية لكل دولة .</a:t>
            </a:r>
            <a:endParaRPr lang="en-US" sz="2800" dirty="0">
              <a:ea typeface="Calibri"/>
              <a:cs typeface="Arial"/>
            </a:endParaRPr>
          </a:p>
        </p:txBody>
      </p:sp>
    </p:spTree>
    <p:extLst>
      <p:ext uri="{BB962C8B-B14F-4D97-AF65-F5344CB8AC3E}">
        <p14:creationId xmlns:p14="http://schemas.microsoft.com/office/powerpoint/2010/main" val="24291441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48680"/>
            <a:ext cx="8640960" cy="5558445"/>
          </a:xfrm>
          <a:prstGeom prst="rect">
            <a:avLst/>
          </a:prstGeom>
        </p:spPr>
        <p:txBody>
          <a:bodyPr wrap="square">
            <a:spAutoFit/>
          </a:bodyPr>
          <a:lstStyle/>
          <a:p>
            <a:pPr algn="just">
              <a:lnSpc>
                <a:spcPct val="115000"/>
              </a:lnSpc>
            </a:pPr>
            <a:r>
              <a:rPr lang="ar-IQ" sz="2400" dirty="0">
                <a:ea typeface="Calibri"/>
              </a:rPr>
              <a:t>ويمكن لمنظمة الأعمال أن تأخذ أياً من البديلين ( التنميط / التنويع)  أو بكلاهما معاً  والأمر يتوقف على نوعية المنتجات والظروف الداخلية للمنظمة وظروف المنافسة العالمية . ومن الشركات </a:t>
            </a:r>
            <a:r>
              <a:rPr lang="ar-IQ" sz="2400" dirty="0" smtClean="0">
                <a:ea typeface="Calibri"/>
              </a:rPr>
              <a:t>التي </a:t>
            </a:r>
            <a:r>
              <a:rPr lang="ar-IQ" sz="2400" dirty="0">
                <a:ea typeface="Calibri"/>
              </a:rPr>
              <a:t>تنتهج سياسة الإعلان الدولي النمطي أريكسون وكوكاكولا وطومسون وفورد وفيليبس ومايكروسوفت. وعلى العكس تعتمد شركات أخرى على وكالات الإعلان المحلية </a:t>
            </a:r>
            <a:r>
              <a:rPr lang="ar-IQ" sz="2400" dirty="0" smtClean="0">
                <a:ea typeface="Calibri"/>
              </a:rPr>
              <a:t>في </a:t>
            </a:r>
            <a:r>
              <a:rPr lang="ar-IQ" sz="2400" dirty="0">
                <a:ea typeface="Calibri"/>
              </a:rPr>
              <a:t>صياغة الرسالة الإعلانية </a:t>
            </a:r>
            <a:r>
              <a:rPr lang="ar-IQ" sz="2400" dirty="0" smtClean="0">
                <a:ea typeface="Calibri"/>
              </a:rPr>
              <a:t>التي </a:t>
            </a:r>
            <a:r>
              <a:rPr lang="ar-IQ" sz="2400" dirty="0">
                <a:ea typeface="Calibri"/>
              </a:rPr>
              <a:t>تناسب كل سوق من أسواقها، </a:t>
            </a:r>
            <a:r>
              <a:rPr lang="ar-IQ" sz="2400" dirty="0" smtClean="0">
                <a:ea typeface="Calibri"/>
              </a:rPr>
              <a:t>التي </a:t>
            </a:r>
            <a:r>
              <a:rPr lang="ar-IQ" sz="2400" dirty="0">
                <a:ea typeface="Calibri"/>
              </a:rPr>
              <a:t>تعتمد على حوالى مائة وكالة إعلان حول العالم  مثل شركة </a:t>
            </a:r>
            <a:r>
              <a:rPr lang="en-US" sz="2400" dirty="0">
                <a:ea typeface="Calibri"/>
                <a:cs typeface="Arial"/>
              </a:rPr>
              <a:t>Nestle</a:t>
            </a:r>
            <a:r>
              <a:rPr lang="ar-IQ" sz="2400" dirty="0">
                <a:ea typeface="Calibri"/>
              </a:rPr>
              <a:t>' كذلك تعتمد شركة مولينكس الفرنسية على أسلوب التنويع وفقاً لحالة كل سوق خارجية . وتأخذ بعض الشركات العالمية بالبديلين معاً مثل شركة يونيلفر .</a:t>
            </a:r>
            <a:endParaRPr lang="en-US" sz="2400" dirty="0">
              <a:ea typeface="Calibri"/>
              <a:cs typeface="Arial"/>
            </a:endParaRPr>
          </a:p>
          <a:p>
            <a:pPr algn="just">
              <a:lnSpc>
                <a:spcPct val="115000"/>
              </a:lnSpc>
            </a:pPr>
            <a:r>
              <a:rPr lang="ar-IQ" sz="2400" dirty="0">
                <a:ea typeface="Calibri"/>
              </a:rPr>
              <a:t>وعموماً ، هناك مدرستين بشأن تصميم استراتيجية الإعلان </a:t>
            </a:r>
            <a:r>
              <a:rPr lang="ar-IQ" sz="2400" dirty="0" smtClean="0">
                <a:ea typeface="Calibri"/>
              </a:rPr>
              <a:t>في </a:t>
            </a:r>
            <a:r>
              <a:rPr lang="ar-IQ" sz="2400" dirty="0">
                <a:ea typeface="Calibri"/>
              </a:rPr>
              <a:t>الأسواق الدولية :</a:t>
            </a:r>
            <a:endParaRPr lang="en-US" sz="2400" dirty="0">
              <a:ea typeface="Calibri"/>
              <a:cs typeface="Arial"/>
            </a:endParaRPr>
          </a:p>
          <a:p>
            <a:pPr algn="just">
              <a:lnSpc>
                <a:spcPct val="115000"/>
              </a:lnSpc>
            </a:pPr>
            <a:r>
              <a:rPr lang="ar-IQ" sz="2400" b="1" dirty="0">
                <a:ea typeface="Calibri"/>
              </a:rPr>
              <a:t>الأولى :</a:t>
            </a:r>
            <a:r>
              <a:rPr lang="ar-IQ" sz="2400" dirty="0">
                <a:ea typeface="Calibri"/>
              </a:rPr>
              <a:t> تصميم استراتيجية إعلان مستقلة لكل سوق دولية على حدة </a:t>
            </a:r>
            <a:r>
              <a:rPr lang="ar-IQ" sz="2400" dirty="0" smtClean="0">
                <a:ea typeface="Calibri"/>
              </a:rPr>
              <a:t>.</a:t>
            </a:r>
          </a:p>
          <a:p>
            <a:pPr algn="just">
              <a:lnSpc>
                <a:spcPct val="115000"/>
              </a:lnSpc>
            </a:pPr>
            <a:r>
              <a:rPr lang="ar-IQ" sz="2400" dirty="0" smtClean="0">
                <a:ea typeface="Calibri"/>
              </a:rPr>
              <a:t> </a:t>
            </a:r>
            <a:r>
              <a:rPr lang="ar-IQ" sz="2400" b="1" dirty="0">
                <a:ea typeface="Calibri"/>
              </a:rPr>
              <a:t>الثانية :</a:t>
            </a:r>
            <a:r>
              <a:rPr lang="ar-IQ" sz="2400" dirty="0">
                <a:ea typeface="Calibri"/>
              </a:rPr>
              <a:t> تصميم استراتيجية عامة للإعلان عبر أنحاء العالم ، باعتبار </a:t>
            </a:r>
            <a:r>
              <a:rPr lang="ar-IQ" sz="2400" dirty="0" smtClean="0">
                <a:ea typeface="Calibri"/>
              </a:rPr>
              <a:t>العالم سوقاً </a:t>
            </a:r>
            <a:r>
              <a:rPr lang="ar-IQ" sz="2400" dirty="0">
                <a:ea typeface="Calibri"/>
              </a:rPr>
              <a:t>واحدة وإهمال الاختلافات بين الأسواق .</a:t>
            </a:r>
            <a:endParaRPr lang="en-US" sz="2400" dirty="0">
              <a:ea typeface="Calibri"/>
              <a:cs typeface="Arial"/>
            </a:endParaRPr>
          </a:p>
          <a:p>
            <a:pPr algn="just"/>
            <a:endParaRPr lang="ar-IQ" sz="2400" dirty="0"/>
          </a:p>
        </p:txBody>
      </p:sp>
    </p:spTree>
    <p:extLst>
      <p:ext uri="{BB962C8B-B14F-4D97-AF65-F5344CB8AC3E}">
        <p14:creationId xmlns:p14="http://schemas.microsoft.com/office/powerpoint/2010/main" val="2443094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sz="4000" b="1" dirty="0" smtClean="0">
                <a:ea typeface="Calibri"/>
                <a:cs typeface="Arial"/>
              </a:rPr>
              <a:t>اولاً- </a:t>
            </a:r>
            <a:r>
              <a:rPr lang="ar-IQ" sz="4000" b="1" dirty="0">
                <a:ea typeface="Calibri"/>
                <a:cs typeface="Arial"/>
              </a:rPr>
              <a:t>الترويج والاتصال التسويقي</a:t>
            </a:r>
            <a:endParaRPr lang="ar-IQ" sz="4000" dirty="0"/>
          </a:p>
        </p:txBody>
      </p:sp>
      <p:sp>
        <p:nvSpPr>
          <p:cNvPr id="3" name="عنصر نائب للمحتوى 2"/>
          <p:cNvSpPr>
            <a:spLocks noGrp="1"/>
          </p:cNvSpPr>
          <p:nvPr>
            <p:ph idx="1"/>
          </p:nvPr>
        </p:nvSpPr>
        <p:spPr>
          <a:xfrm>
            <a:off x="827584" y="1124744"/>
            <a:ext cx="7520940" cy="5496724"/>
          </a:xfrm>
        </p:spPr>
        <p:txBody>
          <a:bodyPr>
            <a:noAutofit/>
          </a:bodyPr>
          <a:lstStyle/>
          <a:p>
            <a:pPr marL="0" indent="0" algn="just">
              <a:lnSpc>
                <a:spcPct val="115000"/>
              </a:lnSpc>
              <a:buNone/>
            </a:pPr>
            <a:r>
              <a:rPr lang="ar-IQ" sz="3200" b="1" dirty="0">
                <a:ea typeface="Calibri"/>
              </a:rPr>
              <a:t>1- اهمية الترويج:</a:t>
            </a:r>
            <a:endParaRPr lang="en-US" sz="3200" dirty="0">
              <a:ea typeface="Calibri"/>
              <a:cs typeface="Arial"/>
            </a:endParaRPr>
          </a:p>
          <a:p>
            <a:pPr marL="0" indent="0" algn="just">
              <a:lnSpc>
                <a:spcPct val="115000"/>
              </a:lnSpc>
              <a:buNone/>
            </a:pPr>
            <a:r>
              <a:rPr lang="ar-IQ" sz="3200" b="0" dirty="0">
                <a:ea typeface="Calibri"/>
              </a:rPr>
              <a:t>بعد التطور الهائل في حجم المشاريـع ودخول المنتجات إلى أسـواق جديدة و كذلك ظهور منتجات جديدة في الأسواق بشكل سريـع ومستمر، وهذا يتطلب من رجل التسويق القيام بالاتصال والنشاط الترويـجي لمنتجاته وخدماته للتعريف بها من جذب السواح والزبائن وحصول عملية البيع  وهذا لا يتم الا من خلال  الاتصـال بين البائـع و المشتـري. و عليه يمكن إظهار أهمية النشاط الترويجي من خلال العناصر الآتية (عقيلي،1996: </a:t>
            </a:r>
            <a:r>
              <a:rPr lang="ar-IQ" sz="3200" dirty="0">
                <a:ea typeface="Calibri"/>
              </a:rPr>
              <a:t>192).</a:t>
            </a:r>
            <a:endParaRPr lang="en-US" sz="3200" dirty="0">
              <a:ea typeface="Calibri"/>
              <a:cs typeface="Arial"/>
            </a:endParaRPr>
          </a:p>
        </p:txBody>
      </p:sp>
    </p:spTree>
    <p:extLst>
      <p:ext uri="{BB962C8B-B14F-4D97-AF65-F5344CB8AC3E}">
        <p14:creationId xmlns:p14="http://schemas.microsoft.com/office/powerpoint/2010/main" val="2663863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04664"/>
            <a:ext cx="8424936" cy="5719001"/>
          </a:xfrm>
          <a:prstGeom prst="rect">
            <a:avLst/>
          </a:prstGeom>
        </p:spPr>
        <p:txBody>
          <a:bodyPr wrap="square">
            <a:spAutoFit/>
          </a:bodyPr>
          <a:lstStyle/>
          <a:p>
            <a:pPr algn="just">
              <a:lnSpc>
                <a:spcPct val="115000"/>
              </a:lnSpc>
            </a:pPr>
            <a:r>
              <a:rPr lang="ar-IQ" sz="3200" dirty="0">
                <a:ea typeface="Calibri"/>
              </a:rPr>
              <a:t>أ- المساهمة في تحقيق الاتصال و التفاهم بين البائع و المشتري رغم بعد المسافة بينهـما. اذ  يعتبر الوصلة الحيوية بين المنظمة و </a:t>
            </a:r>
            <a:r>
              <a:rPr lang="ar-IQ" sz="3200" dirty="0" smtClean="0">
                <a:ea typeface="Calibri"/>
              </a:rPr>
              <a:t>جمهورها.</a:t>
            </a:r>
            <a:endParaRPr lang="en-US" sz="3200" dirty="0">
              <a:ea typeface="Calibri"/>
              <a:cs typeface="Arial"/>
            </a:endParaRPr>
          </a:p>
          <a:p>
            <a:pPr algn="just">
              <a:lnSpc>
                <a:spcPct val="115000"/>
              </a:lnSpc>
            </a:pPr>
            <a:r>
              <a:rPr lang="ar-IQ" sz="3200" dirty="0">
                <a:ea typeface="Calibri"/>
              </a:rPr>
              <a:t>ب- تنوع و زيادة عدد الأفراد الذين يتصل بهم المنتج، حيث أن المنتج عليه أن يتصل بالإضافة إلى المستهلكين مع الوسطاء التجاريون مثل تاجر الجملة و تاجر التجزئة، و كذلك يختلف شكل الاتصال فيما إذا كان السوق للسلع الاستهلاكية أو للسلع الصناعية.</a:t>
            </a:r>
            <a:endParaRPr lang="en-US" sz="3200" dirty="0">
              <a:ea typeface="Calibri"/>
              <a:cs typeface="Arial"/>
            </a:endParaRPr>
          </a:p>
          <a:p>
            <a:pPr algn="just">
              <a:lnSpc>
                <a:spcPct val="115000"/>
              </a:lnSpc>
            </a:pPr>
            <a:r>
              <a:rPr lang="ar-IQ" sz="3200" dirty="0">
                <a:ea typeface="Calibri"/>
              </a:rPr>
              <a:t>ت- النشاط الترويـجي يسمح بكسب المعركة و تثبيت الأقدام في السوق التجاري و ذلك في حالـة اشتداد المنافسـة في السوق.</a:t>
            </a:r>
            <a:endParaRPr lang="en-US" sz="3200" dirty="0">
              <a:ea typeface="Calibri"/>
              <a:cs typeface="Arial"/>
            </a:endParaRPr>
          </a:p>
        </p:txBody>
      </p:sp>
    </p:spTree>
    <p:extLst>
      <p:ext uri="{BB962C8B-B14F-4D97-AF65-F5344CB8AC3E}">
        <p14:creationId xmlns:p14="http://schemas.microsoft.com/office/powerpoint/2010/main" val="2764136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2656"/>
            <a:ext cx="8496944" cy="6006709"/>
          </a:xfrm>
          <a:prstGeom prst="rect">
            <a:avLst/>
          </a:prstGeom>
        </p:spPr>
        <p:txBody>
          <a:bodyPr wrap="square">
            <a:spAutoFit/>
          </a:bodyPr>
          <a:lstStyle/>
          <a:p>
            <a:pPr algn="just">
              <a:lnSpc>
                <a:spcPct val="115000"/>
              </a:lnSpc>
            </a:pPr>
            <a:r>
              <a:rPr lang="ar-IQ" sz="2800" dirty="0">
                <a:ea typeface="Calibri"/>
              </a:rPr>
              <a:t>ث- إن المؤسسة من خلال النشاط الترويـجي ترمي إلى الوصول إلى مستوى عالي من المبيعات، و هذا سيؤدي في النهاية إلى تخفيض تكلفة الوحدة المنتجة و بالتالي إلى تخفيض الأسعار من خلال توزيع التكاليف الثابتة على أكبر عدد ممكن من الوحدات المنتجة.</a:t>
            </a:r>
            <a:endParaRPr lang="en-US" sz="2800" dirty="0">
              <a:ea typeface="Calibri"/>
              <a:cs typeface="Arial"/>
            </a:endParaRPr>
          </a:p>
          <a:p>
            <a:pPr algn="just">
              <a:lnSpc>
                <a:spcPct val="115000"/>
              </a:lnSpc>
            </a:pPr>
            <a:r>
              <a:rPr lang="ar-IQ" sz="2800" dirty="0">
                <a:ea typeface="Calibri"/>
              </a:rPr>
              <a:t>ج- إن ما يرصد من مبالغ لتغطية النشاط الترويجي يعتبر أكبر التخصيصات في النشاط التسويقي بل إنه يأتي في المرتبة الثانية بعد تكاليف الإنتاج، و من هنا يبرز الاهتمام بهذا النشاط الحيوي في مجال النشاط التسويقي.</a:t>
            </a:r>
            <a:endParaRPr lang="en-US" sz="2800" dirty="0">
              <a:ea typeface="Calibri"/>
              <a:cs typeface="Arial"/>
            </a:endParaRPr>
          </a:p>
          <a:p>
            <a:pPr algn="just">
              <a:lnSpc>
                <a:spcPct val="115000"/>
              </a:lnSpc>
            </a:pPr>
            <a:r>
              <a:rPr lang="ar-IQ" sz="2800" dirty="0">
                <a:ea typeface="Calibri"/>
              </a:rPr>
              <a:t>ح- يؤثر النشاط الترويـجي على قرار الشراء بالنسبة للمستهلكين، حيث يظهر ذلك في بعض الأحيان عندما يدخل إلى أحد المتاجر، فنرى أنه يشتري سلعًا أخرى إضافة لما خططه قبل دخوله إلى المتجر، و هذا يرجع إلى تأثيرات الجهود الترويـجية.</a:t>
            </a:r>
            <a:endParaRPr lang="en-US" sz="2800" dirty="0">
              <a:ea typeface="Calibri"/>
              <a:cs typeface="Arial"/>
            </a:endParaRPr>
          </a:p>
        </p:txBody>
      </p:sp>
    </p:spTree>
    <p:extLst>
      <p:ext uri="{BB962C8B-B14F-4D97-AF65-F5344CB8AC3E}">
        <p14:creationId xmlns:p14="http://schemas.microsoft.com/office/powerpoint/2010/main" val="2054272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9050"/>
            <a:ext cx="8568952" cy="6534096"/>
          </a:xfrm>
          <a:prstGeom prst="rect">
            <a:avLst/>
          </a:prstGeom>
        </p:spPr>
        <p:txBody>
          <a:bodyPr wrap="square">
            <a:spAutoFit/>
          </a:bodyPr>
          <a:lstStyle/>
          <a:p>
            <a:pPr algn="just">
              <a:lnSpc>
                <a:spcPct val="115000"/>
              </a:lnSpc>
            </a:pPr>
            <a:r>
              <a:rPr lang="ar-IQ" sz="2800" dirty="0">
                <a:ea typeface="Calibri"/>
              </a:rPr>
              <a:t>خ- يساهم الترويـج في الحفاظ على مستوى الوعـي و التطور في حياة الأفراد و ذلك من خلال ما يـمدهم من معلومـات و بيانـات عن كل ما يتعلق بالسلع و الخدمـات و كل ما هو ذو فائـدة لـهم. كما يعمل اعلى إعلام الجمهور بالمنتجات و الخدمات الجديدة و كذلك تذكيرهم بالمعروض منها و اقناعهم باستخدامها، و بذلك فهو يحقق الفائدة لطرفي الاتصال.</a:t>
            </a:r>
            <a:endParaRPr lang="en-US" sz="2800" dirty="0">
              <a:ea typeface="Calibri"/>
              <a:cs typeface="Arial"/>
            </a:endParaRPr>
          </a:p>
          <a:p>
            <a:pPr algn="just">
              <a:lnSpc>
                <a:spcPct val="115000"/>
              </a:lnSpc>
            </a:pPr>
            <a:r>
              <a:rPr lang="ar-IQ" sz="2800" dirty="0">
                <a:ea typeface="Calibri"/>
              </a:rPr>
              <a:t>د- الترويج لا يوجه فقط للأفراد و لكن أيضا للمؤسسات و المنظمات الربحية و</a:t>
            </a:r>
            <a:endParaRPr lang="en-US" sz="2800" dirty="0">
              <a:ea typeface="Calibri"/>
              <a:cs typeface="Arial"/>
            </a:endParaRPr>
          </a:p>
          <a:p>
            <a:pPr algn="just">
              <a:lnSpc>
                <a:spcPct val="115000"/>
              </a:lnSpc>
            </a:pPr>
            <a:r>
              <a:rPr lang="ar-IQ" sz="2800" dirty="0">
                <a:ea typeface="Calibri"/>
              </a:rPr>
              <a:t>غير الربحية مثل المؤسسات الحكومية و كل منهم يحتاج إلى رسالة و وسائل ترويج مختلفة.</a:t>
            </a:r>
            <a:endParaRPr lang="en-US" sz="2800" dirty="0">
              <a:ea typeface="Calibri"/>
              <a:cs typeface="Arial"/>
            </a:endParaRPr>
          </a:p>
          <a:p>
            <a:pPr algn="just">
              <a:lnSpc>
                <a:spcPct val="115000"/>
              </a:lnSpc>
            </a:pPr>
            <a:r>
              <a:rPr lang="ar-IQ" sz="2800" dirty="0">
                <a:ea typeface="Calibri"/>
              </a:rPr>
              <a:t>ذ- تمييز المنتجات خاصة اذا كان الاختلاف بين المنتجات المقدمة من الشركة وما يقدمه المنافسون</a:t>
            </a:r>
            <a:endParaRPr lang="en-US" sz="2800" dirty="0">
              <a:ea typeface="Calibri"/>
              <a:cs typeface="Arial"/>
            </a:endParaRPr>
          </a:p>
          <a:p>
            <a:pPr algn="just">
              <a:lnSpc>
                <a:spcPct val="115000"/>
              </a:lnSpc>
            </a:pPr>
            <a:r>
              <a:rPr lang="ar-IQ" sz="2800" dirty="0">
                <a:ea typeface="Calibri"/>
              </a:rPr>
              <a:t>ر- تحفيز الرغبة و الطلب لدى المؤسسات و المنظمات و اقناعهم باحتياجهم لما ليس عندهم. (سویدان و حداد ، 2003: 333).</a:t>
            </a:r>
            <a:endParaRPr lang="en-US" sz="2800" dirty="0">
              <a:ea typeface="Calibri"/>
              <a:cs typeface="Arial"/>
            </a:endParaRPr>
          </a:p>
        </p:txBody>
      </p:sp>
    </p:spTree>
    <p:extLst>
      <p:ext uri="{BB962C8B-B14F-4D97-AF65-F5344CB8AC3E}">
        <p14:creationId xmlns:p14="http://schemas.microsoft.com/office/powerpoint/2010/main" val="3236748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836712"/>
            <a:ext cx="8352928" cy="5684633"/>
          </a:xfrm>
          <a:prstGeom prst="rect">
            <a:avLst/>
          </a:prstGeom>
        </p:spPr>
        <p:txBody>
          <a:bodyPr wrap="square">
            <a:spAutoFit/>
          </a:bodyPr>
          <a:lstStyle/>
          <a:p>
            <a:pPr algn="just">
              <a:lnSpc>
                <a:spcPct val="115000"/>
              </a:lnSpc>
            </a:pPr>
            <a:r>
              <a:rPr lang="ar-IQ" sz="2800" b="1" dirty="0">
                <a:ea typeface="Calibri"/>
              </a:rPr>
              <a:t>2- الاتصال التسويقي: </a:t>
            </a:r>
            <a:r>
              <a:rPr lang="ar-IQ" sz="2400" dirty="0">
                <a:ea typeface="Calibri"/>
              </a:rPr>
              <a:t>إن الاتصال التسويقي هو أحد العناصر الأساسية في المزيج التسويقي الخدمي، ويقصد به بالتركيز على جانبه الترويجي بأنه: " كافة الوسائل. الساندة التي تستخدمها </a:t>
            </a:r>
            <a:r>
              <a:rPr lang="ar-IQ" sz="2400" dirty="0" smtClean="0">
                <a:ea typeface="Calibri"/>
              </a:rPr>
              <a:t>المنظمة السياحية </a:t>
            </a:r>
            <a:r>
              <a:rPr lang="ar-IQ" sz="2400" dirty="0">
                <a:ea typeface="Calibri"/>
              </a:rPr>
              <a:t>مع المجاميع المستهدفة والجمهور للترويج إلى منتجاتها أو لها ككل (البكري,2006: 65).</a:t>
            </a:r>
            <a:endParaRPr lang="en-US" sz="2400" dirty="0">
              <a:ea typeface="Calibri"/>
              <a:cs typeface="Arial"/>
            </a:endParaRPr>
          </a:p>
          <a:p>
            <a:pPr algn="just">
              <a:lnSpc>
                <a:spcPct val="115000"/>
              </a:lnSpc>
            </a:pPr>
            <a:r>
              <a:rPr lang="ar-IQ" sz="2400" b="1" dirty="0">
                <a:ea typeface="Calibri"/>
              </a:rPr>
              <a:t>أ- عناصر عملية الاتصال: </a:t>
            </a:r>
            <a:endParaRPr lang="en-US" sz="2400" dirty="0">
              <a:ea typeface="Calibri"/>
              <a:cs typeface="Arial"/>
            </a:endParaRPr>
          </a:p>
          <a:p>
            <a:pPr algn="just">
              <a:lnSpc>
                <a:spcPct val="115000"/>
              </a:lnSpc>
            </a:pPr>
            <a:r>
              <a:rPr lang="ar-IQ" sz="2400" dirty="0">
                <a:ea typeface="Calibri"/>
              </a:rPr>
              <a:t>من أهم العناصر التي يتكون منها الاتصال كما أشار </a:t>
            </a:r>
            <a:r>
              <a:rPr lang="ar-IQ" sz="2400" dirty="0" smtClean="0">
                <a:ea typeface="Calibri"/>
              </a:rPr>
              <a:t>اليه ( </a:t>
            </a:r>
            <a:r>
              <a:rPr lang="ar-IQ" sz="2400" dirty="0">
                <a:ea typeface="Calibri"/>
              </a:rPr>
              <a:t>الحريري, 233: 2010) هي:</a:t>
            </a:r>
            <a:endParaRPr lang="en-US" sz="2400" dirty="0">
              <a:ea typeface="Calibri"/>
              <a:cs typeface="Arial"/>
            </a:endParaRPr>
          </a:p>
          <a:p>
            <a:pPr algn="just">
              <a:lnSpc>
                <a:spcPct val="115000"/>
              </a:lnSpc>
            </a:pPr>
            <a:r>
              <a:rPr lang="ar-IQ" sz="2400" b="1" dirty="0">
                <a:ea typeface="Calibri"/>
              </a:rPr>
              <a:t>* المرسل أو المصدر:</a:t>
            </a:r>
            <a:r>
              <a:rPr lang="ar-IQ" sz="2400" dirty="0">
                <a:ea typeface="Calibri"/>
              </a:rPr>
              <a:t> وهو الشخص أو الطرف الذي يقوم بإرسال الرسالة ليؤثر في المستقبل ,مما يتوقع منه أن يتصف </a:t>
            </a:r>
            <a:r>
              <a:rPr lang="ar-IQ" sz="2400" dirty="0" smtClean="0">
                <a:ea typeface="Calibri"/>
              </a:rPr>
              <a:t>بمهارات </a:t>
            </a:r>
            <a:r>
              <a:rPr lang="ar-IQ" sz="2400" dirty="0">
                <a:ea typeface="Calibri"/>
              </a:rPr>
              <a:t>اتصالية عالية ,كصياغة </a:t>
            </a:r>
            <a:endParaRPr lang="en-US" sz="2400" dirty="0">
              <a:ea typeface="Calibri"/>
              <a:cs typeface="Arial"/>
            </a:endParaRPr>
          </a:p>
          <a:p>
            <a:pPr algn="just">
              <a:lnSpc>
                <a:spcPct val="115000"/>
              </a:lnSpc>
            </a:pPr>
            <a:r>
              <a:rPr lang="ar-IQ" sz="2400" dirty="0">
                <a:ea typeface="Calibri"/>
              </a:rPr>
              <a:t>عبارا ته وانتقاء الكلمات المناسبة والانتباه لنبرة الصوت مع التعبيرات غير اللفظية المصاحبة في حال كانت الرسالة لفظية.</a:t>
            </a:r>
            <a:endParaRPr lang="en-US" sz="2400" dirty="0">
              <a:ea typeface="Calibri"/>
              <a:cs typeface="Arial"/>
            </a:endParaRPr>
          </a:p>
          <a:p>
            <a:pPr algn="just">
              <a:lnSpc>
                <a:spcPct val="115000"/>
              </a:lnSpc>
            </a:pPr>
            <a:r>
              <a:rPr lang="ar-IQ" sz="2400" b="1" dirty="0">
                <a:ea typeface="Calibri"/>
              </a:rPr>
              <a:t>* المستقبل: </a:t>
            </a:r>
            <a:r>
              <a:rPr lang="ar-IQ" sz="2400" dirty="0">
                <a:ea typeface="Calibri"/>
              </a:rPr>
              <a:t>وهو الشخص أو الطرف المتلقي للرسالة , فيقوم بتحليل محتواها وفك رموزها والتفاعل مع مرسلها.</a:t>
            </a:r>
            <a:endParaRPr lang="en-US" sz="2400" dirty="0">
              <a:ea typeface="Calibri"/>
              <a:cs typeface="Arial"/>
            </a:endParaRPr>
          </a:p>
        </p:txBody>
      </p:sp>
    </p:spTree>
    <p:extLst>
      <p:ext uri="{BB962C8B-B14F-4D97-AF65-F5344CB8AC3E}">
        <p14:creationId xmlns:p14="http://schemas.microsoft.com/office/powerpoint/2010/main" val="278379264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زوايا">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224</TotalTime>
  <Words>4444</Words>
  <Application>Microsoft Office PowerPoint</Application>
  <PresentationFormat>On-screen Show (4:3)</PresentationFormat>
  <Paragraphs>133</Paragraphs>
  <Slides>44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vt:lpstr>
      <vt:lpstr>Calibri</vt:lpstr>
      <vt:lpstr>Franklin Gothic Book</vt:lpstr>
      <vt:lpstr>Franklin Gothic Medium</vt:lpstr>
      <vt:lpstr>Tahoma</vt:lpstr>
      <vt:lpstr>Tunga</vt:lpstr>
      <vt:lpstr>Wingdings</vt:lpstr>
      <vt:lpstr>زوايا</vt:lpstr>
      <vt:lpstr>قرارات الترويج الدولية للخدمة السياحية والفندقية</vt:lpstr>
      <vt:lpstr>المقدمة</vt:lpstr>
      <vt:lpstr>PowerPoint Presentation</vt:lpstr>
      <vt:lpstr>PowerPoint Presentation</vt:lpstr>
      <vt:lpstr>اولاً- الترويج والاتصال التسويقي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ثانياً-  استراتيجية الاتصال التسويقي الدولي</vt:lpstr>
      <vt:lpstr>PowerPoint Presentation</vt:lpstr>
      <vt:lpstr>PowerPoint Presentation</vt:lpstr>
      <vt:lpstr>PowerPoint Presentation</vt:lpstr>
      <vt:lpstr>PowerPoint Presentation</vt:lpstr>
      <vt:lpstr>PowerPoint Presentation</vt:lpstr>
      <vt:lpstr>ثالثاً- المزيج الترويجي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رابعاً- وسائل الاعلان الدولية:</vt:lpstr>
      <vt:lpstr>PowerPoint Presentation</vt:lpstr>
      <vt:lpstr>PowerPoint Presentation</vt:lpstr>
      <vt:lpstr>خامساً- سياسة التوحيد الترويجي</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قرارات الترويج الدولية لخدمة السياحية والفندقية</dc:title>
  <dc:creator>DR.Ahmed Saker 2O11</dc:creator>
  <cp:lastModifiedBy>MAHA ALAZAWI</cp:lastModifiedBy>
  <cp:revision>26</cp:revision>
  <dcterms:created xsi:type="dcterms:W3CDTF">2017-12-02T18:14:18Z</dcterms:created>
  <dcterms:modified xsi:type="dcterms:W3CDTF">2018-06-16T12:05:47Z</dcterms:modified>
</cp:coreProperties>
</file>