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8" r:id="rId2"/>
    <p:sldId id="261" r:id="rId3"/>
    <p:sldId id="262" r:id="rId4"/>
    <p:sldId id="263" r:id="rId5"/>
    <p:sldId id="265" r:id="rId6"/>
    <p:sldId id="266" r:id="rId7"/>
    <p:sldId id="267" r:id="rId8"/>
    <p:sldId id="295" r:id="rId9"/>
    <p:sldId id="269" r:id="rId10"/>
    <p:sldId id="271" r:id="rId11"/>
    <p:sldId id="296" r:id="rId12"/>
    <p:sldId id="294"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BD840633-7B76-4AE7-B0A0-9180823DED72}"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840633-7B76-4AE7-B0A0-9180823DED72}"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840633-7B76-4AE7-B0A0-9180823DED7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088546-5E9D-4AB6-934D-59B2F93969C2}" type="datetimeFigureOut">
              <a:rPr lang="ar-IQ" smtClean="0"/>
              <a:pPr/>
              <a:t>03/10/1439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BD840633-7B76-4AE7-B0A0-9180823DED72}" type="slidenum">
              <a:rPr lang="ar-IQ" smtClean="0"/>
              <a:pPr/>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088546-5E9D-4AB6-934D-59B2F93969C2}" type="datetimeFigureOut">
              <a:rPr lang="ar-IQ" smtClean="0"/>
              <a:pPr/>
              <a:t>03/10/1439</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840633-7B76-4AE7-B0A0-9180823DED72}" type="slidenum">
              <a:rPr lang="ar-IQ" smtClean="0"/>
              <a:pPr/>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Text Box 10"/>
          <p:cNvSpPr txBox="1">
            <a:spLocks noChangeArrowheads="1"/>
          </p:cNvSpPr>
          <p:nvPr/>
        </p:nvSpPr>
        <p:spPr bwMode="auto">
          <a:xfrm>
            <a:off x="1785918" y="2928934"/>
            <a:ext cx="5400675" cy="1477328"/>
          </a:xfrm>
          <a:prstGeom prst="rect">
            <a:avLst/>
          </a:prstGeom>
          <a:noFill/>
          <a:ln w="9525">
            <a:noFill/>
            <a:miter lim="800000"/>
            <a:headEnd/>
            <a:tailEnd/>
          </a:ln>
          <a:effectLst/>
        </p:spPr>
        <p:txBody>
          <a:bodyPr wrap="square">
            <a:spAutoFit/>
          </a:bodyPr>
          <a:lstStyle/>
          <a:p>
            <a:pPr algn="ctr">
              <a:spcBef>
                <a:spcPct val="50000"/>
              </a:spcBef>
              <a:defRPr/>
            </a:pPr>
            <a:r>
              <a:rPr lang="ar-SA" sz="3600" b="1" dirty="0" smtClean="0">
                <a:solidFill>
                  <a:schemeClr val="tx1">
                    <a:lumMod val="75000"/>
                    <a:lumOff val="25000"/>
                  </a:schemeClr>
                </a:solidFill>
              </a:rPr>
              <a:t>بإشراف</a:t>
            </a:r>
            <a:endParaRPr lang="ar-SA" sz="3600" b="1" dirty="0">
              <a:solidFill>
                <a:schemeClr val="tx1">
                  <a:lumMod val="75000"/>
                  <a:lumOff val="25000"/>
                </a:schemeClr>
              </a:solidFill>
            </a:endParaRPr>
          </a:p>
          <a:p>
            <a:pPr algn="ctr">
              <a:spcBef>
                <a:spcPct val="50000"/>
              </a:spcBef>
              <a:defRPr/>
            </a:pPr>
            <a:r>
              <a:rPr lang="ar-SA" sz="3600" b="1" dirty="0" smtClean="0">
                <a:solidFill>
                  <a:schemeClr val="tx1">
                    <a:lumMod val="75000"/>
                    <a:lumOff val="25000"/>
                  </a:schemeClr>
                </a:solidFill>
              </a:rPr>
              <a:t>أ . م . د</a:t>
            </a:r>
            <a:r>
              <a:rPr lang="ar-IQ" sz="3600" b="1" dirty="0" smtClean="0">
                <a:solidFill>
                  <a:schemeClr val="tx1">
                    <a:lumMod val="75000"/>
                    <a:lumOff val="25000"/>
                  </a:schemeClr>
                </a:solidFill>
              </a:rPr>
              <a:t> </a:t>
            </a:r>
            <a:r>
              <a:rPr lang="ar-SA" sz="3600" b="1" dirty="0" smtClean="0">
                <a:solidFill>
                  <a:schemeClr val="tx1">
                    <a:lumMod val="75000"/>
                    <a:lumOff val="25000"/>
                  </a:schemeClr>
                </a:solidFill>
              </a:rPr>
              <a:t> </a:t>
            </a:r>
            <a:r>
              <a:rPr lang="ar-IQ" sz="3600" b="1" dirty="0" smtClean="0">
                <a:solidFill>
                  <a:schemeClr val="tx1">
                    <a:lumMod val="75000"/>
                    <a:lumOff val="25000"/>
                  </a:schemeClr>
                </a:solidFill>
              </a:rPr>
              <a:t>مــــها عارف العزاوي  </a:t>
            </a:r>
            <a:endParaRPr lang="ar-SA" sz="3600" b="1" dirty="0">
              <a:solidFill>
                <a:schemeClr val="tx1">
                  <a:lumMod val="75000"/>
                  <a:lumOff val="25000"/>
                </a:schemeClr>
              </a:solidFill>
            </a:endParaRPr>
          </a:p>
        </p:txBody>
      </p:sp>
      <p:sp>
        <p:nvSpPr>
          <p:cNvPr id="2061" name="WordArt 13" descr="hh"/>
          <p:cNvSpPr>
            <a:spLocks noChangeArrowheads="1" noChangeShapeType="1" noTextEdit="1"/>
          </p:cNvSpPr>
          <p:nvPr/>
        </p:nvSpPr>
        <p:spPr bwMode="auto">
          <a:xfrm>
            <a:off x="571472" y="714356"/>
            <a:ext cx="7632700" cy="1785950"/>
          </a:xfrm>
          <a:prstGeom prst="rect">
            <a:avLst/>
          </a:prstGeom>
        </p:spPr>
        <p:txBody>
          <a:bodyPr wrap="none" fromWordArt="1">
            <a:prstTxWarp prst="textPlain">
              <a:avLst>
                <a:gd name="adj" fmla="val 50666"/>
              </a:avLst>
            </a:prstTxWarp>
          </a:bodyPr>
          <a:lstStyle/>
          <a:p>
            <a:pPr algn="ctr">
              <a:defRPr/>
            </a:pPr>
            <a:r>
              <a:rPr lang="en-US" sz="4000" b="1" dirty="0" smtClean="0">
                <a:solidFill>
                  <a:srgbClr val="FF0000"/>
                </a:solidFill>
              </a:rPr>
              <a:t>The </a:t>
            </a:r>
            <a:r>
              <a:rPr lang="en-US" sz="4000" b="1" dirty="0">
                <a:solidFill>
                  <a:srgbClr val="FF0000"/>
                </a:solidFill>
              </a:rPr>
              <a:t>Role of Supply in Profitable </a:t>
            </a:r>
            <a:r>
              <a:rPr lang="en-US" sz="4000" b="1" dirty="0" smtClean="0">
                <a:solidFill>
                  <a:srgbClr val="FF0000"/>
                </a:solidFill>
              </a:rPr>
              <a:t>Companies</a:t>
            </a:r>
            <a:endParaRPr lang="ar-IQ" sz="4000" b="1" dirty="0" smtClean="0">
              <a:solidFill>
                <a:srgbClr val="FF0000"/>
              </a:solidFill>
            </a:endParaRPr>
          </a:p>
          <a:p>
            <a:pPr algn="ctr">
              <a:defRPr/>
            </a:pPr>
            <a:r>
              <a:rPr lang="en-US" sz="4000" b="1" dirty="0" smtClean="0"/>
              <a:t> </a:t>
            </a:r>
            <a:r>
              <a:rPr lang="ar-IQ" sz="3600" b="1" dirty="0" smtClean="0"/>
              <a:t>دور </a:t>
            </a:r>
            <a:r>
              <a:rPr lang="ar-IQ" sz="3600" b="1" dirty="0"/>
              <a:t>الإمدادات في الشركات </a:t>
            </a:r>
            <a:r>
              <a:rPr lang="ar-IQ" sz="3600" b="1" dirty="0" smtClean="0"/>
              <a:t>المربحة</a:t>
            </a:r>
            <a:endParaRPr lang="ar-IQ" sz="3600" b="1" kern="10" dirty="0">
              <a:ln w="9525">
                <a:solidFill>
                  <a:srgbClr val="000000"/>
                </a:solidFill>
                <a:round/>
                <a:headEnd/>
                <a:tailEnd/>
              </a:ln>
              <a:solidFill>
                <a:schemeClr val="tx1">
                  <a:lumMod val="50000"/>
                  <a:lumOff val="50000"/>
                </a:schemeClr>
              </a:solidFill>
              <a:latin typeface="Arial Black"/>
            </a:endParaRPr>
          </a:p>
        </p:txBody>
      </p:sp>
      <p:pic>
        <p:nvPicPr>
          <p:cNvPr id="4" name="Picture 10" descr="con-1"/>
          <p:cNvPicPr>
            <a:picLocks noChangeAspect="1" noChangeArrowheads="1" noCrop="1"/>
          </p:cNvPicPr>
          <p:nvPr/>
        </p:nvPicPr>
        <p:blipFill>
          <a:blip r:embed="rId3"/>
          <a:srcRect/>
          <a:stretch>
            <a:fillRect/>
          </a:stretch>
        </p:blipFill>
        <p:spPr bwMode="auto">
          <a:xfrm>
            <a:off x="0" y="357166"/>
            <a:ext cx="9144000" cy="222250"/>
          </a:xfrm>
          <a:prstGeom prst="rect">
            <a:avLst/>
          </a:prstGeom>
          <a:noFill/>
          <a:ln w="9525">
            <a:noFill/>
            <a:miter lim="800000"/>
            <a:headEnd/>
            <a:tailEnd/>
          </a:ln>
        </p:spPr>
      </p:pic>
      <p:pic>
        <p:nvPicPr>
          <p:cNvPr id="5" name="Picture 10" descr="con-1"/>
          <p:cNvPicPr>
            <a:picLocks noChangeAspect="1" noChangeArrowheads="1" noCrop="1"/>
          </p:cNvPicPr>
          <p:nvPr/>
        </p:nvPicPr>
        <p:blipFill>
          <a:blip r:embed="rId3"/>
          <a:srcRect/>
          <a:stretch>
            <a:fillRect/>
          </a:stretch>
        </p:blipFill>
        <p:spPr bwMode="auto">
          <a:xfrm>
            <a:off x="0" y="2643182"/>
            <a:ext cx="9144000" cy="222250"/>
          </a:xfrm>
          <a:prstGeom prst="rect">
            <a:avLst/>
          </a:prstGeom>
          <a:noFill/>
          <a:ln w="9525">
            <a:noFill/>
            <a:miter lim="800000"/>
            <a:headEnd/>
            <a:tailEnd/>
          </a:ln>
        </p:spPr>
      </p:pic>
      <p:pic>
        <p:nvPicPr>
          <p:cNvPr id="8" name="Picture 13" descr="415027850"/>
          <p:cNvPicPr>
            <a:picLocks noChangeAspect="1" noChangeArrowheads="1" noCrop="1"/>
          </p:cNvPicPr>
          <p:nvPr/>
        </p:nvPicPr>
        <p:blipFill>
          <a:blip r:embed="rId4"/>
          <a:srcRect/>
          <a:stretch>
            <a:fillRect/>
          </a:stretch>
        </p:blipFill>
        <p:spPr bwMode="auto">
          <a:xfrm rot="3508721">
            <a:off x="5923325" y="3064446"/>
            <a:ext cx="2667000" cy="4495800"/>
          </a:xfrm>
          <a:prstGeom prst="rect">
            <a:avLst/>
          </a:prstGeom>
          <a:noFill/>
          <a:ln w="9525">
            <a:noFill/>
            <a:miter lim="800000"/>
            <a:headEnd/>
            <a:tailEnd/>
          </a:ln>
        </p:spPr>
      </p:pic>
      <p:pic>
        <p:nvPicPr>
          <p:cNvPr id="9" name="Picture 10" descr="bloem_16"/>
          <p:cNvPicPr>
            <a:picLocks noChangeAspect="1" noChangeArrowheads="1" noCrop="1"/>
          </p:cNvPicPr>
          <p:nvPr/>
        </p:nvPicPr>
        <p:blipFill>
          <a:blip r:embed="rId5"/>
          <a:srcRect/>
          <a:stretch>
            <a:fillRect/>
          </a:stretch>
        </p:blipFill>
        <p:spPr bwMode="auto">
          <a:xfrm rot="2457229">
            <a:off x="595098" y="2928359"/>
            <a:ext cx="1143000" cy="2481803"/>
          </a:xfrm>
          <a:prstGeom prst="rect">
            <a:avLst/>
          </a:prstGeom>
          <a:noFill/>
          <a:ln w="9525">
            <a:noFill/>
            <a:miter lim="800000"/>
            <a:headEnd/>
            <a:tailEnd/>
          </a:ln>
        </p:spPr>
      </p:pic>
    </p:spTree>
    <p:custDataLst>
      <p:tags r:id="rId1"/>
    </p:custDataLst>
  </p:cSld>
  <p:clrMapOvr>
    <a:masterClrMapping/>
  </p:clrMapOvr>
  <p:transition advClick="0" advTm="3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1+#ppt_w/2"/>
                                          </p:val>
                                        </p:tav>
                                        <p:tav tm="100000">
                                          <p:val>
                                            <p:strVal val="#ppt_x"/>
                                          </p:val>
                                        </p:tav>
                                      </p:tavLst>
                                    </p:anim>
                                    <p:anim calcmode="lin" valueType="num">
                                      <p:cBhvr additive="base">
                                        <p:cTn id="8" dur="3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2" presetClass="entr" presetSubtype="4" fill="hold" nodeType="afterEffect">
                                  <p:stCondLst>
                                    <p:cond delay="0"/>
                                  </p:stCondLst>
                                  <p:childTnLst>
                                    <p:set>
                                      <p:cBhvr>
                                        <p:cTn id="11" dur="1" fill="hold">
                                          <p:stCondLst>
                                            <p:cond delay="0"/>
                                          </p:stCondLst>
                                        </p:cTn>
                                        <p:tgtEl>
                                          <p:spTgt spid="2061"/>
                                        </p:tgtEl>
                                        <p:attrNameLst>
                                          <p:attrName>style.visibility</p:attrName>
                                        </p:attrNameLst>
                                      </p:cBhvr>
                                      <p:to>
                                        <p:strVal val="visible"/>
                                      </p:to>
                                    </p:set>
                                    <p:anim calcmode="lin" valueType="num">
                                      <p:cBhvr additive="base">
                                        <p:cTn id="12" dur="3000" fill="hold"/>
                                        <p:tgtEl>
                                          <p:spTgt spid="2061"/>
                                        </p:tgtEl>
                                        <p:attrNameLst>
                                          <p:attrName>ppt_x</p:attrName>
                                        </p:attrNameLst>
                                      </p:cBhvr>
                                      <p:tavLst>
                                        <p:tav tm="0">
                                          <p:val>
                                            <p:strVal val="#ppt_x"/>
                                          </p:val>
                                        </p:tav>
                                        <p:tav tm="100000">
                                          <p:val>
                                            <p:strVal val="#ppt_x"/>
                                          </p:val>
                                        </p:tav>
                                      </p:tavLst>
                                    </p:anim>
                                    <p:anim calcmode="lin" valueType="num">
                                      <p:cBhvr additive="base">
                                        <p:cTn id="13" dur="3000" fill="hold"/>
                                        <p:tgtEl>
                                          <p:spTgt spid="2061"/>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3000" fill="hold"/>
                                        <p:tgtEl>
                                          <p:spTgt spid="5"/>
                                        </p:tgtEl>
                                        <p:attrNameLst>
                                          <p:attrName>ppt_x</p:attrName>
                                        </p:attrNameLst>
                                      </p:cBhvr>
                                      <p:tavLst>
                                        <p:tav tm="0">
                                          <p:val>
                                            <p:strVal val="0-#ppt_w/2"/>
                                          </p:val>
                                        </p:tav>
                                        <p:tav tm="100000">
                                          <p:val>
                                            <p:strVal val="#ppt_x"/>
                                          </p:val>
                                        </p:tav>
                                      </p:tavLst>
                                    </p:anim>
                                    <p:anim calcmode="lin" valueType="num">
                                      <p:cBhvr additive="base">
                                        <p:cTn id="18" dur="30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9000"/>
                            </p:stCondLst>
                            <p:childTnLst>
                              <p:par>
                                <p:cTn id="20" presetID="2" presetClass="entr" presetSubtype="4"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0" fill="hold"/>
                                        <p:tgtEl>
                                          <p:spTgt spid="8"/>
                                        </p:tgtEl>
                                        <p:attrNameLst>
                                          <p:attrName>ppt_x</p:attrName>
                                        </p:attrNameLst>
                                      </p:cBhvr>
                                      <p:tavLst>
                                        <p:tav tm="0">
                                          <p:val>
                                            <p:strVal val="#ppt_x"/>
                                          </p:val>
                                        </p:tav>
                                        <p:tav tm="100000">
                                          <p:val>
                                            <p:strVal val="#ppt_x"/>
                                          </p:val>
                                        </p:tav>
                                      </p:tavLst>
                                    </p:anim>
                                    <p:anim calcmode="lin" valueType="num">
                                      <p:cBhvr additive="base">
                                        <p:cTn id="23" dur="50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14000"/>
                            </p:stCondLst>
                            <p:childTnLst>
                              <p:par>
                                <p:cTn id="25" presetID="2" presetClass="entr" presetSubtype="4"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0" fill="hold"/>
                                        <p:tgtEl>
                                          <p:spTgt spid="9"/>
                                        </p:tgtEl>
                                        <p:attrNameLst>
                                          <p:attrName>ppt_x</p:attrName>
                                        </p:attrNameLst>
                                      </p:cBhvr>
                                      <p:tavLst>
                                        <p:tav tm="0">
                                          <p:val>
                                            <p:strVal val="#ppt_x"/>
                                          </p:val>
                                        </p:tav>
                                        <p:tav tm="100000">
                                          <p:val>
                                            <p:strVal val="#ppt_x"/>
                                          </p:val>
                                        </p:tav>
                                      </p:tavLst>
                                    </p:anim>
                                    <p:anim calcmode="lin" valueType="num">
                                      <p:cBhvr additive="base">
                                        <p:cTn id="28" dur="50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19000"/>
                            </p:stCondLst>
                            <p:childTnLst>
                              <p:par>
                                <p:cTn id="30" presetID="2" presetClass="entr" presetSubtype="12" fill="hold" nodeType="afterEffect">
                                  <p:stCondLst>
                                    <p:cond delay="0"/>
                                  </p:stCondLst>
                                  <p:childTnLst>
                                    <p:set>
                                      <p:cBhvr>
                                        <p:cTn id="31" dur="1" fill="hold">
                                          <p:stCondLst>
                                            <p:cond delay="0"/>
                                          </p:stCondLst>
                                        </p:cTn>
                                        <p:tgtEl>
                                          <p:spTgt spid="2058"/>
                                        </p:tgtEl>
                                        <p:attrNameLst>
                                          <p:attrName>style.visibility</p:attrName>
                                        </p:attrNameLst>
                                      </p:cBhvr>
                                      <p:to>
                                        <p:strVal val="visible"/>
                                      </p:to>
                                    </p:set>
                                    <p:anim calcmode="lin" valueType="num">
                                      <p:cBhvr additive="base">
                                        <p:cTn id="32" dur="5000" fill="hold"/>
                                        <p:tgtEl>
                                          <p:spTgt spid="2058"/>
                                        </p:tgtEl>
                                        <p:attrNameLst>
                                          <p:attrName>ppt_x</p:attrName>
                                        </p:attrNameLst>
                                      </p:cBhvr>
                                      <p:tavLst>
                                        <p:tav tm="0">
                                          <p:val>
                                            <p:strVal val="0-#ppt_w/2"/>
                                          </p:val>
                                        </p:tav>
                                        <p:tav tm="100000">
                                          <p:val>
                                            <p:strVal val="#ppt_x"/>
                                          </p:val>
                                        </p:tav>
                                      </p:tavLst>
                                    </p:anim>
                                    <p:anim calcmode="lin" valueType="num">
                                      <p:cBhvr additive="base">
                                        <p:cTn id="33" dur="5000" fill="hold"/>
                                        <p:tgtEl>
                                          <p:spTgt spid="20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6328199" y="214290"/>
            <a:ext cx="2504211" cy="40011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ar-IQ" sz="2000" dirty="0">
                <a:solidFill>
                  <a:schemeClr val="tx1"/>
                </a:solidFill>
                <a:latin typeface="Calibri" pitchFamily="34" charset="0"/>
                <a:ea typeface="Calibri" pitchFamily="34" charset="0"/>
                <a:cs typeface="Arial" pitchFamily="34" charset="0"/>
              </a:rPr>
              <a:t>خصائص تحليل سلسلة القيمة</a:t>
            </a:r>
            <a:endParaRPr kumimoji="0" lang="ar-IQ"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428596" y="857232"/>
            <a:ext cx="821537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dirty="0"/>
              <a:t>طريقة علمية: المعرفة في القياس الكمي لعناصر تكلفة المنتج للقيام </a:t>
            </a:r>
            <a:r>
              <a:rPr lang="ar-IQ" dirty="0" smtClean="0"/>
              <a:t>بحساب</a:t>
            </a:r>
            <a:r>
              <a:rPr lang="en-US" dirty="0" smtClean="0"/>
              <a:t> </a:t>
            </a:r>
            <a:r>
              <a:rPr lang="ar-IQ" dirty="0"/>
              <a:t>عناصر قيمته، والاستعانة بأرقام لتقدير الجودة الاقتصادية للمنتج التي </a:t>
            </a:r>
            <a:r>
              <a:rPr lang="ar-IQ" dirty="0" smtClean="0"/>
              <a:t>تساعد</a:t>
            </a:r>
            <a:r>
              <a:rPr lang="en-US" dirty="0" smtClean="0"/>
              <a:t> </a:t>
            </a:r>
            <a:r>
              <a:rPr lang="ar-IQ" dirty="0"/>
              <a:t>متخذ القرار على اتخاذ القرارات الصحيحة. </a:t>
            </a:r>
          </a:p>
        </p:txBody>
      </p:sp>
      <p:sp>
        <p:nvSpPr>
          <p:cNvPr id="6" name="مستطيل 5"/>
          <p:cNvSpPr/>
          <p:nvPr/>
        </p:nvSpPr>
        <p:spPr>
          <a:xfrm>
            <a:off x="440655" y="1659535"/>
            <a:ext cx="819125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dirty="0" smtClean="0"/>
              <a:t> </a:t>
            </a:r>
            <a:r>
              <a:rPr lang="ar-IQ" dirty="0"/>
              <a:t>تهدف لتحسين قيمة المنتج: تقدر قيمة المنتج وفقا </a:t>
            </a:r>
            <a:r>
              <a:rPr lang="ar-IQ" dirty="0" smtClean="0"/>
              <a:t>للفرق </a:t>
            </a:r>
            <a:r>
              <a:rPr lang="ar-IQ" dirty="0"/>
              <a:t>بين ما يعنيه </a:t>
            </a:r>
            <a:r>
              <a:rPr lang="ar-IQ" dirty="0" smtClean="0"/>
              <a:t>المنتج تقدر </a:t>
            </a:r>
            <a:r>
              <a:rPr lang="ar-IQ" dirty="0"/>
              <a:t>قيمة المنتج وفقا للزبون والسعر الذي يدفعه مقابل الحصول عليه.</a:t>
            </a:r>
          </a:p>
        </p:txBody>
      </p:sp>
      <p:sp>
        <p:nvSpPr>
          <p:cNvPr id="7" name="مستطيل 6"/>
          <p:cNvSpPr/>
          <p:nvPr/>
        </p:nvSpPr>
        <p:spPr>
          <a:xfrm>
            <a:off x="381005" y="2383026"/>
            <a:ext cx="821537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dirty="0"/>
              <a:t>موجهة نحو النشاط: أي تقوم على انشطة المنتج من خلال تحديد انشطته وتقييمها، حيث يمر المنتج بمجموعة من الانشطة التي تضيف له قيمة وبالتالي يتم التركيز على الانشطة التي تضيف قيمة واستبعاد الانشطة التي لا </a:t>
            </a:r>
            <a:r>
              <a:rPr lang="ar-IQ" dirty="0" smtClean="0"/>
              <a:t>تضيف قيمة .</a:t>
            </a:r>
            <a:endParaRPr lang="ar-IQ" dirty="0"/>
          </a:p>
        </p:txBody>
      </p:sp>
      <p:sp>
        <p:nvSpPr>
          <p:cNvPr id="8" name="مستطيل 7"/>
          <p:cNvSpPr/>
          <p:nvPr/>
        </p:nvSpPr>
        <p:spPr>
          <a:xfrm>
            <a:off x="416537" y="3400397"/>
            <a:ext cx="821537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dirty="0"/>
              <a:t>إيجاد علاقات بين عناصر قيمة المنتج وعناصر تكلفته: من خلال توفر معلومات عن رغبات واحتياجات المستهلكين، ورفع عناصر هذه القيمة بحيث لا يرفع تكلفة المنتج، أو تخفيضها. </a:t>
            </a:r>
            <a:endParaRPr lang="ar-IQ" dirty="0" smtClean="0"/>
          </a:p>
        </p:txBody>
      </p:sp>
      <p:pic>
        <p:nvPicPr>
          <p:cNvPr id="10" name="Picture 13" descr="Set-04a-june"/>
          <p:cNvPicPr>
            <a:picLocks noChangeAspect="1" noChangeArrowheads="1" noCrop="1"/>
          </p:cNvPicPr>
          <p:nvPr/>
        </p:nvPicPr>
        <p:blipFill>
          <a:blip r:embed="rId2"/>
          <a:srcRect/>
          <a:stretch>
            <a:fillRect/>
          </a:stretch>
        </p:blipFill>
        <p:spPr bwMode="auto">
          <a:xfrm>
            <a:off x="8715404" y="970847"/>
            <a:ext cx="390525" cy="419100"/>
          </a:xfrm>
          <a:prstGeom prst="rect">
            <a:avLst/>
          </a:prstGeom>
          <a:noFill/>
        </p:spPr>
      </p:pic>
      <p:pic>
        <p:nvPicPr>
          <p:cNvPr id="11" name="Picture 13" descr="Set-04a-june"/>
          <p:cNvPicPr>
            <a:picLocks noChangeAspect="1" noChangeArrowheads="1" noCrop="1"/>
          </p:cNvPicPr>
          <p:nvPr/>
        </p:nvPicPr>
        <p:blipFill>
          <a:blip r:embed="rId2"/>
          <a:srcRect/>
          <a:stretch>
            <a:fillRect/>
          </a:stretch>
        </p:blipFill>
        <p:spPr bwMode="auto">
          <a:xfrm>
            <a:off x="8692489" y="1773150"/>
            <a:ext cx="390525" cy="419100"/>
          </a:xfrm>
          <a:prstGeom prst="rect">
            <a:avLst/>
          </a:prstGeom>
          <a:noFill/>
        </p:spPr>
      </p:pic>
      <p:sp>
        <p:nvSpPr>
          <p:cNvPr id="13" name="مستطيل 12"/>
          <p:cNvSpPr/>
          <p:nvPr/>
        </p:nvSpPr>
        <p:spPr>
          <a:xfrm>
            <a:off x="396158" y="4149080"/>
            <a:ext cx="821537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dirty="0"/>
              <a:t>توفير النشاط المطلوبة بأقل تكلفة: أي حصول المستهلك على المنتج بسعر أقل من أسعار منتجات المنافسين. </a:t>
            </a:r>
            <a:endParaRPr lang="ar-IQ" dirty="0" smtClean="0"/>
          </a:p>
        </p:txBody>
      </p:sp>
      <p:pic>
        <p:nvPicPr>
          <p:cNvPr id="16" name="Picture 13" descr="Set-04a-june"/>
          <p:cNvPicPr>
            <a:picLocks noChangeAspect="1" noChangeArrowheads="1" noCrop="1"/>
          </p:cNvPicPr>
          <p:nvPr/>
        </p:nvPicPr>
        <p:blipFill>
          <a:blip r:embed="rId2"/>
          <a:srcRect/>
          <a:stretch>
            <a:fillRect/>
          </a:stretch>
        </p:blipFill>
        <p:spPr bwMode="auto">
          <a:xfrm>
            <a:off x="8717979" y="2635141"/>
            <a:ext cx="390525" cy="419100"/>
          </a:xfrm>
          <a:prstGeom prst="rect">
            <a:avLst/>
          </a:prstGeom>
          <a:noFill/>
        </p:spPr>
      </p:pic>
      <p:pic>
        <p:nvPicPr>
          <p:cNvPr id="17" name="Picture 13" descr="Set-04a-june"/>
          <p:cNvPicPr>
            <a:picLocks noChangeAspect="1" noChangeArrowheads="1" noCrop="1"/>
          </p:cNvPicPr>
          <p:nvPr/>
        </p:nvPicPr>
        <p:blipFill>
          <a:blip r:embed="rId2"/>
          <a:srcRect/>
          <a:stretch>
            <a:fillRect/>
          </a:stretch>
        </p:blipFill>
        <p:spPr bwMode="auto">
          <a:xfrm>
            <a:off x="8674308" y="3514012"/>
            <a:ext cx="390525" cy="419100"/>
          </a:xfrm>
          <a:prstGeom prst="rect">
            <a:avLst/>
          </a:prstGeom>
          <a:noFill/>
        </p:spPr>
      </p:pic>
      <p:pic>
        <p:nvPicPr>
          <p:cNvPr id="18" name="Picture 13" descr="Set-04a-june"/>
          <p:cNvPicPr>
            <a:picLocks noChangeAspect="1" noChangeArrowheads="1" noCrop="1"/>
          </p:cNvPicPr>
          <p:nvPr/>
        </p:nvPicPr>
        <p:blipFill>
          <a:blip r:embed="rId2"/>
          <a:srcRect/>
          <a:stretch>
            <a:fillRect/>
          </a:stretch>
        </p:blipFill>
        <p:spPr bwMode="auto">
          <a:xfrm>
            <a:off x="8604448" y="4149080"/>
            <a:ext cx="390525" cy="419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1"/>
                                        </p:tgtEl>
                                        <p:attrNameLst>
                                          <p:attrName>style.visibility</p:attrName>
                                        </p:attrNameLst>
                                      </p:cBhvr>
                                      <p:to>
                                        <p:strVal val="visible"/>
                                      </p:to>
                                    </p:set>
                                    <p:anim calcmode="lin" valueType="num">
                                      <p:cBhvr additive="base">
                                        <p:cTn id="7" dur="2000" fill="hold"/>
                                        <p:tgtEl>
                                          <p:spTgt spid="25601"/>
                                        </p:tgtEl>
                                        <p:attrNameLst>
                                          <p:attrName>ppt_x</p:attrName>
                                        </p:attrNameLst>
                                      </p:cBhvr>
                                      <p:tavLst>
                                        <p:tav tm="0">
                                          <p:val>
                                            <p:strVal val="1+#ppt_w/2"/>
                                          </p:val>
                                        </p:tav>
                                        <p:tav tm="100000">
                                          <p:val>
                                            <p:strVal val="#ppt_x"/>
                                          </p:val>
                                        </p:tav>
                                      </p:tavLst>
                                    </p:anim>
                                    <p:anim calcmode="lin" valueType="num">
                                      <p:cBhvr additive="base">
                                        <p:cTn id="8" dur="2000" fill="hold"/>
                                        <p:tgtEl>
                                          <p:spTgt spid="25601"/>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1+#ppt_w/2"/>
                                          </p:val>
                                        </p:tav>
                                        <p:tav tm="100000">
                                          <p:val>
                                            <p:strVal val="#ppt_x"/>
                                          </p:val>
                                        </p:tav>
                                      </p:tavLst>
                                    </p:anim>
                                    <p:anim calcmode="lin" valueType="num">
                                      <p:cBhvr additive="base">
                                        <p:cTn id="13" dur="20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000" fill="hold"/>
                                        <p:tgtEl>
                                          <p:spTgt spid="5"/>
                                        </p:tgtEl>
                                        <p:attrNameLst>
                                          <p:attrName>ppt_x</p:attrName>
                                        </p:attrNameLst>
                                      </p:cBhvr>
                                      <p:tavLst>
                                        <p:tav tm="0">
                                          <p:val>
                                            <p:strVal val="0-#ppt_w/2"/>
                                          </p:val>
                                        </p:tav>
                                        <p:tav tm="100000">
                                          <p:val>
                                            <p:strVal val="#ppt_x"/>
                                          </p:val>
                                        </p:tav>
                                      </p:tavLst>
                                    </p:anim>
                                    <p:anim calcmode="lin" valueType="num">
                                      <p:cBhvr additive="base">
                                        <p:cTn id="18" dur="20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2"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2000" fill="hold"/>
                                        <p:tgtEl>
                                          <p:spTgt spid="11"/>
                                        </p:tgtEl>
                                        <p:attrNameLst>
                                          <p:attrName>ppt_x</p:attrName>
                                        </p:attrNameLst>
                                      </p:cBhvr>
                                      <p:tavLst>
                                        <p:tav tm="0">
                                          <p:val>
                                            <p:strVal val="1+#ppt_w/2"/>
                                          </p:val>
                                        </p:tav>
                                        <p:tav tm="100000">
                                          <p:val>
                                            <p:strVal val="#ppt_x"/>
                                          </p:val>
                                        </p:tav>
                                      </p:tavLst>
                                    </p:anim>
                                    <p:anim calcmode="lin" valueType="num">
                                      <p:cBhvr additive="base">
                                        <p:cTn id="23" dur="2000" fill="hold"/>
                                        <p:tgtEl>
                                          <p:spTgt spid="11"/>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2000" fill="hold"/>
                                        <p:tgtEl>
                                          <p:spTgt spid="6"/>
                                        </p:tgtEl>
                                        <p:attrNameLst>
                                          <p:attrName>ppt_x</p:attrName>
                                        </p:attrNameLst>
                                      </p:cBhvr>
                                      <p:tavLst>
                                        <p:tav tm="0">
                                          <p:val>
                                            <p:strVal val="0-#ppt_w/2"/>
                                          </p:val>
                                        </p:tav>
                                        <p:tav tm="100000">
                                          <p:val>
                                            <p:strVal val="#ppt_x"/>
                                          </p:val>
                                        </p:tav>
                                      </p:tavLst>
                                    </p:anim>
                                    <p:anim calcmode="lin" valueType="num">
                                      <p:cBhvr additive="base">
                                        <p:cTn id="28" dur="20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10000"/>
                            </p:stCondLst>
                            <p:childTnLst>
                              <p:par>
                                <p:cTn id="30" presetID="8" presetClass="emph" presetSubtype="0" fill="hold" grpId="0" nodeType="afterEffect">
                                  <p:stCondLst>
                                    <p:cond delay="0"/>
                                  </p:stCondLst>
                                  <p:childTnLst>
                                    <p:animRot by="21600000">
                                      <p:cBhvr>
                                        <p:cTn id="31" dur="2000" fill="hold"/>
                                        <p:tgtEl>
                                          <p:spTgt spid="8"/>
                                        </p:tgtEl>
                                        <p:attrNameLst>
                                          <p:attrName>r</p:attrName>
                                        </p:attrNameLst>
                                      </p:cBhvr>
                                    </p:animRot>
                                  </p:childTnLst>
                                </p:cTn>
                              </p:par>
                            </p:childTnLst>
                          </p:cTn>
                        </p:par>
                        <p:par>
                          <p:cTn id="32" fill="hold">
                            <p:stCondLst>
                              <p:cond delay="12000"/>
                            </p:stCondLst>
                            <p:childTnLst>
                              <p:par>
                                <p:cTn id="33" presetID="8" presetClass="emph" presetSubtype="0" fill="hold" grpId="0" nodeType="afterEffect">
                                  <p:stCondLst>
                                    <p:cond delay="0"/>
                                  </p:stCondLst>
                                  <p:childTnLst>
                                    <p:animRot by="21600000">
                                      <p:cBhvr>
                                        <p:cTn id="34" dur="2000" fill="hold"/>
                                        <p:tgtEl>
                                          <p:spTgt spid="13"/>
                                        </p:tgtEl>
                                        <p:attrNameLst>
                                          <p:attrName>r</p:attrName>
                                        </p:attrNameLst>
                                      </p:cBhvr>
                                    </p:animRot>
                                  </p:childTnLst>
                                </p:cTn>
                              </p:par>
                            </p:childTnLst>
                          </p:cTn>
                        </p:par>
                        <p:par>
                          <p:cTn id="35" fill="hold">
                            <p:stCondLst>
                              <p:cond delay="14000"/>
                            </p:stCondLst>
                            <p:childTnLst>
                              <p:par>
                                <p:cTn id="36" presetID="2" presetClass="entr" presetSubtype="2" fill="hold" nodeType="after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2000" fill="hold"/>
                                        <p:tgtEl>
                                          <p:spTgt spid="16"/>
                                        </p:tgtEl>
                                        <p:attrNameLst>
                                          <p:attrName>ppt_x</p:attrName>
                                        </p:attrNameLst>
                                      </p:cBhvr>
                                      <p:tavLst>
                                        <p:tav tm="0">
                                          <p:val>
                                            <p:strVal val="1+#ppt_w/2"/>
                                          </p:val>
                                        </p:tav>
                                        <p:tav tm="100000">
                                          <p:val>
                                            <p:strVal val="#ppt_x"/>
                                          </p:val>
                                        </p:tav>
                                      </p:tavLst>
                                    </p:anim>
                                    <p:anim calcmode="lin" valueType="num">
                                      <p:cBhvr additive="base">
                                        <p:cTn id="39" dur="2000" fill="hold"/>
                                        <p:tgtEl>
                                          <p:spTgt spid="16"/>
                                        </p:tgtEl>
                                        <p:attrNameLst>
                                          <p:attrName>ppt_y</p:attrName>
                                        </p:attrNameLst>
                                      </p:cBhvr>
                                      <p:tavLst>
                                        <p:tav tm="0">
                                          <p:val>
                                            <p:strVal val="#ppt_y"/>
                                          </p:val>
                                        </p:tav>
                                        <p:tav tm="100000">
                                          <p:val>
                                            <p:strVal val="#ppt_y"/>
                                          </p:val>
                                        </p:tav>
                                      </p:tavLst>
                                    </p:anim>
                                  </p:childTnLst>
                                </p:cTn>
                              </p:par>
                            </p:childTnLst>
                          </p:cTn>
                        </p:par>
                        <p:par>
                          <p:cTn id="40" fill="hold">
                            <p:stCondLst>
                              <p:cond delay="16000"/>
                            </p:stCondLst>
                            <p:childTnLst>
                              <p:par>
                                <p:cTn id="41" presetID="2" presetClass="entr" presetSubtype="2"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2000" fill="hold"/>
                                        <p:tgtEl>
                                          <p:spTgt spid="17"/>
                                        </p:tgtEl>
                                        <p:attrNameLst>
                                          <p:attrName>ppt_x</p:attrName>
                                        </p:attrNameLst>
                                      </p:cBhvr>
                                      <p:tavLst>
                                        <p:tav tm="0">
                                          <p:val>
                                            <p:strVal val="1+#ppt_w/2"/>
                                          </p:val>
                                        </p:tav>
                                        <p:tav tm="100000">
                                          <p:val>
                                            <p:strVal val="#ppt_x"/>
                                          </p:val>
                                        </p:tav>
                                      </p:tavLst>
                                    </p:anim>
                                    <p:anim calcmode="lin" valueType="num">
                                      <p:cBhvr additive="base">
                                        <p:cTn id="44" dur="2000" fill="hold"/>
                                        <p:tgtEl>
                                          <p:spTgt spid="17"/>
                                        </p:tgtEl>
                                        <p:attrNameLst>
                                          <p:attrName>ppt_y</p:attrName>
                                        </p:attrNameLst>
                                      </p:cBhvr>
                                      <p:tavLst>
                                        <p:tav tm="0">
                                          <p:val>
                                            <p:strVal val="#ppt_y"/>
                                          </p:val>
                                        </p:tav>
                                        <p:tav tm="100000">
                                          <p:val>
                                            <p:strVal val="#ppt_y"/>
                                          </p:val>
                                        </p:tav>
                                      </p:tavLst>
                                    </p:anim>
                                  </p:childTnLst>
                                </p:cTn>
                              </p:par>
                            </p:childTnLst>
                          </p:cTn>
                        </p:par>
                        <p:par>
                          <p:cTn id="45" fill="hold">
                            <p:stCondLst>
                              <p:cond delay="18000"/>
                            </p:stCondLst>
                            <p:childTnLst>
                              <p:par>
                                <p:cTn id="46" presetID="2" presetClass="entr" presetSubtype="2"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2000" fill="hold"/>
                                        <p:tgtEl>
                                          <p:spTgt spid="18"/>
                                        </p:tgtEl>
                                        <p:attrNameLst>
                                          <p:attrName>ppt_x</p:attrName>
                                        </p:attrNameLst>
                                      </p:cBhvr>
                                      <p:tavLst>
                                        <p:tav tm="0">
                                          <p:val>
                                            <p:strVal val="1+#ppt_w/2"/>
                                          </p:val>
                                        </p:tav>
                                        <p:tav tm="100000">
                                          <p:val>
                                            <p:strVal val="#ppt_x"/>
                                          </p:val>
                                        </p:tav>
                                      </p:tavLst>
                                    </p:anim>
                                    <p:anim calcmode="lin" valueType="num">
                                      <p:cBhvr additive="base">
                                        <p:cTn id="49" dur="20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animBg="1"/>
      <p:bldP spid="5" grpId="0" animBg="1"/>
      <p:bldP spid="6" grpId="0" animBg="1"/>
      <p:bldP spid="8"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7089625" y="214290"/>
            <a:ext cx="1742785" cy="40011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ar-IQ" sz="2000" dirty="0">
                <a:solidFill>
                  <a:schemeClr val="tx1"/>
                </a:solidFill>
                <a:latin typeface="Arial" pitchFamily="34" charset="0"/>
                <a:cs typeface="Arial" pitchFamily="34" charset="0"/>
              </a:rPr>
              <a:t>أهداف سلسلة القيمة</a:t>
            </a:r>
            <a:endParaRPr kumimoji="0" lang="ar-IQ"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428596" y="857232"/>
            <a:ext cx="821537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dirty="0" smtClean="0"/>
              <a:t>تحديد مجموعه الانشطة التي يمكن ان تكون مصدراً حالياً او محتملاً للميزة التنافسية </a:t>
            </a:r>
            <a:endParaRPr lang="ar-IQ" dirty="0"/>
          </a:p>
        </p:txBody>
      </p:sp>
      <p:sp>
        <p:nvSpPr>
          <p:cNvPr id="6" name="مستطيل 5"/>
          <p:cNvSpPr/>
          <p:nvPr/>
        </p:nvSpPr>
        <p:spPr>
          <a:xfrm>
            <a:off x="440655" y="1659535"/>
            <a:ext cx="8191252"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dirty="0"/>
              <a:t>تقييم مساهمة الأنشطة الداخلية في تحقيق القيمة النهائية التي تولدها </a:t>
            </a:r>
            <a:r>
              <a:rPr lang="ar-IQ" dirty="0" smtClean="0"/>
              <a:t>الوحدة الاقتصادية .</a:t>
            </a:r>
            <a:endParaRPr lang="ar-IQ" dirty="0"/>
          </a:p>
        </p:txBody>
      </p:sp>
      <p:sp>
        <p:nvSpPr>
          <p:cNvPr id="7" name="مستطيل 6"/>
          <p:cNvSpPr/>
          <p:nvPr/>
        </p:nvSpPr>
        <p:spPr>
          <a:xfrm>
            <a:off x="381005" y="2383026"/>
            <a:ext cx="821537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dirty="0"/>
              <a:t>تقييم نقاط القوة ونقاط الضعف بتحليل العمليات داخل المنشأة، بالإضافة </a:t>
            </a:r>
            <a:r>
              <a:rPr lang="ar-IQ" dirty="0" smtClean="0"/>
              <a:t>لتقييم البعد التنافسي .</a:t>
            </a:r>
            <a:endParaRPr lang="ar-IQ" dirty="0"/>
          </a:p>
        </p:txBody>
      </p:sp>
      <p:sp>
        <p:nvSpPr>
          <p:cNvPr id="8" name="مستطيل 7"/>
          <p:cNvSpPr/>
          <p:nvPr/>
        </p:nvSpPr>
        <p:spPr>
          <a:xfrm>
            <a:off x="416537" y="2996952"/>
            <a:ext cx="821537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dirty="0"/>
              <a:t>توفير إمكانية تحسين ربحية للوحدة الاقتصادية وذلك من خلال تحليل العلاقات مع </a:t>
            </a:r>
            <a:r>
              <a:rPr lang="ar-IQ" dirty="0" smtClean="0"/>
              <a:t>الزبائن ، </a:t>
            </a:r>
            <a:r>
              <a:rPr lang="ar-IQ" dirty="0"/>
              <a:t>العلاقات مع الموردين والعلاقات الداخلية بين سلاسل القيمة إذا كانت المؤسسة تتكون من أكثر من سلسلة قيمة. </a:t>
            </a:r>
            <a:endParaRPr lang="ar-IQ" dirty="0" smtClean="0"/>
          </a:p>
        </p:txBody>
      </p:sp>
      <p:pic>
        <p:nvPicPr>
          <p:cNvPr id="10" name="Picture 13" descr="Set-04a-june"/>
          <p:cNvPicPr>
            <a:picLocks noChangeAspect="1" noChangeArrowheads="1" noCrop="1"/>
          </p:cNvPicPr>
          <p:nvPr/>
        </p:nvPicPr>
        <p:blipFill>
          <a:blip r:embed="rId2"/>
          <a:srcRect/>
          <a:stretch>
            <a:fillRect/>
          </a:stretch>
        </p:blipFill>
        <p:spPr bwMode="auto">
          <a:xfrm>
            <a:off x="8715404" y="836712"/>
            <a:ext cx="390525" cy="419100"/>
          </a:xfrm>
          <a:prstGeom prst="rect">
            <a:avLst/>
          </a:prstGeom>
          <a:noFill/>
        </p:spPr>
      </p:pic>
      <p:pic>
        <p:nvPicPr>
          <p:cNvPr id="11" name="Picture 13" descr="Set-04a-june"/>
          <p:cNvPicPr>
            <a:picLocks noChangeAspect="1" noChangeArrowheads="1" noCrop="1"/>
          </p:cNvPicPr>
          <p:nvPr/>
        </p:nvPicPr>
        <p:blipFill>
          <a:blip r:embed="rId2"/>
          <a:srcRect/>
          <a:stretch>
            <a:fillRect/>
          </a:stretch>
        </p:blipFill>
        <p:spPr bwMode="auto">
          <a:xfrm>
            <a:off x="8692489" y="1628800"/>
            <a:ext cx="390525" cy="419100"/>
          </a:xfrm>
          <a:prstGeom prst="rect">
            <a:avLst/>
          </a:prstGeom>
          <a:noFill/>
        </p:spPr>
      </p:pic>
      <p:sp>
        <p:nvSpPr>
          <p:cNvPr id="13" name="مستطيل 12"/>
          <p:cNvSpPr/>
          <p:nvPr/>
        </p:nvSpPr>
        <p:spPr>
          <a:xfrm>
            <a:off x="396158" y="3861048"/>
            <a:ext cx="821537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dirty="0"/>
              <a:t>ويمكن القول أن أسلوب تحليل سلسلة القيمة من أساليب إدارة التكلفة الاستراتيجية الفعالة التي تساعد إدارة الوحدة الاقتصادية على تحقيق ميزة تنافسية من خلال التركيز على النواحي الخارجية والداخلية، وتحقيق التفاعل بينهما مما يمكن الوحدة الاقتصادية من مقارنة وضعها التنافسي مع مثيلاتها من الوحدات الاقتصادية.</a:t>
            </a:r>
            <a:endParaRPr lang="ar-IQ" dirty="0" smtClean="0"/>
          </a:p>
        </p:txBody>
      </p:sp>
      <p:pic>
        <p:nvPicPr>
          <p:cNvPr id="16" name="Picture 13" descr="Set-04a-june"/>
          <p:cNvPicPr>
            <a:picLocks noChangeAspect="1" noChangeArrowheads="1" noCrop="1"/>
          </p:cNvPicPr>
          <p:nvPr/>
        </p:nvPicPr>
        <p:blipFill>
          <a:blip r:embed="rId2"/>
          <a:srcRect/>
          <a:stretch>
            <a:fillRect/>
          </a:stretch>
        </p:blipFill>
        <p:spPr bwMode="auto">
          <a:xfrm>
            <a:off x="8676456" y="2348880"/>
            <a:ext cx="390525" cy="419100"/>
          </a:xfrm>
          <a:prstGeom prst="rect">
            <a:avLst/>
          </a:prstGeom>
          <a:noFill/>
        </p:spPr>
      </p:pic>
      <p:pic>
        <p:nvPicPr>
          <p:cNvPr id="17" name="Picture 13" descr="Set-04a-june"/>
          <p:cNvPicPr>
            <a:picLocks noChangeAspect="1" noChangeArrowheads="1" noCrop="1"/>
          </p:cNvPicPr>
          <p:nvPr/>
        </p:nvPicPr>
        <p:blipFill>
          <a:blip r:embed="rId2"/>
          <a:srcRect/>
          <a:stretch>
            <a:fillRect/>
          </a:stretch>
        </p:blipFill>
        <p:spPr bwMode="auto">
          <a:xfrm>
            <a:off x="8674308" y="3140968"/>
            <a:ext cx="390525" cy="419100"/>
          </a:xfrm>
          <a:prstGeom prst="rect">
            <a:avLst/>
          </a:prstGeom>
          <a:noFill/>
        </p:spPr>
      </p:pic>
      <p:pic>
        <p:nvPicPr>
          <p:cNvPr id="18" name="Picture 13" descr="Set-04a-june"/>
          <p:cNvPicPr>
            <a:picLocks noChangeAspect="1" noChangeArrowheads="1" noCrop="1"/>
          </p:cNvPicPr>
          <p:nvPr/>
        </p:nvPicPr>
        <p:blipFill>
          <a:blip r:embed="rId2"/>
          <a:srcRect/>
          <a:stretch>
            <a:fillRect/>
          </a:stretch>
        </p:blipFill>
        <p:spPr bwMode="auto">
          <a:xfrm>
            <a:off x="8604448" y="4149080"/>
            <a:ext cx="390525" cy="419100"/>
          </a:xfrm>
          <a:prstGeom prst="rect">
            <a:avLst/>
          </a:prstGeom>
          <a:noFill/>
        </p:spPr>
      </p:pic>
    </p:spTree>
    <p:extLst>
      <p:ext uri="{BB962C8B-B14F-4D97-AF65-F5344CB8AC3E}">
        <p14:creationId xmlns:p14="http://schemas.microsoft.com/office/powerpoint/2010/main" val="408439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1"/>
                                        </p:tgtEl>
                                        <p:attrNameLst>
                                          <p:attrName>style.visibility</p:attrName>
                                        </p:attrNameLst>
                                      </p:cBhvr>
                                      <p:to>
                                        <p:strVal val="visible"/>
                                      </p:to>
                                    </p:set>
                                    <p:anim calcmode="lin" valueType="num">
                                      <p:cBhvr additive="base">
                                        <p:cTn id="7" dur="2000" fill="hold"/>
                                        <p:tgtEl>
                                          <p:spTgt spid="25601"/>
                                        </p:tgtEl>
                                        <p:attrNameLst>
                                          <p:attrName>ppt_x</p:attrName>
                                        </p:attrNameLst>
                                      </p:cBhvr>
                                      <p:tavLst>
                                        <p:tav tm="0">
                                          <p:val>
                                            <p:strVal val="1+#ppt_w/2"/>
                                          </p:val>
                                        </p:tav>
                                        <p:tav tm="100000">
                                          <p:val>
                                            <p:strVal val="#ppt_x"/>
                                          </p:val>
                                        </p:tav>
                                      </p:tavLst>
                                    </p:anim>
                                    <p:anim calcmode="lin" valueType="num">
                                      <p:cBhvr additive="base">
                                        <p:cTn id="8" dur="2000" fill="hold"/>
                                        <p:tgtEl>
                                          <p:spTgt spid="25601"/>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1+#ppt_w/2"/>
                                          </p:val>
                                        </p:tav>
                                        <p:tav tm="100000">
                                          <p:val>
                                            <p:strVal val="#ppt_x"/>
                                          </p:val>
                                        </p:tav>
                                      </p:tavLst>
                                    </p:anim>
                                    <p:anim calcmode="lin" valueType="num">
                                      <p:cBhvr additive="base">
                                        <p:cTn id="13" dur="20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000" fill="hold"/>
                                        <p:tgtEl>
                                          <p:spTgt spid="5"/>
                                        </p:tgtEl>
                                        <p:attrNameLst>
                                          <p:attrName>ppt_x</p:attrName>
                                        </p:attrNameLst>
                                      </p:cBhvr>
                                      <p:tavLst>
                                        <p:tav tm="0">
                                          <p:val>
                                            <p:strVal val="0-#ppt_w/2"/>
                                          </p:val>
                                        </p:tav>
                                        <p:tav tm="100000">
                                          <p:val>
                                            <p:strVal val="#ppt_x"/>
                                          </p:val>
                                        </p:tav>
                                      </p:tavLst>
                                    </p:anim>
                                    <p:anim calcmode="lin" valueType="num">
                                      <p:cBhvr additive="base">
                                        <p:cTn id="18" dur="20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2"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2000" fill="hold"/>
                                        <p:tgtEl>
                                          <p:spTgt spid="11"/>
                                        </p:tgtEl>
                                        <p:attrNameLst>
                                          <p:attrName>ppt_x</p:attrName>
                                        </p:attrNameLst>
                                      </p:cBhvr>
                                      <p:tavLst>
                                        <p:tav tm="0">
                                          <p:val>
                                            <p:strVal val="1+#ppt_w/2"/>
                                          </p:val>
                                        </p:tav>
                                        <p:tav tm="100000">
                                          <p:val>
                                            <p:strVal val="#ppt_x"/>
                                          </p:val>
                                        </p:tav>
                                      </p:tavLst>
                                    </p:anim>
                                    <p:anim calcmode="lin" valueType="num">
                                      <p:cBhvr additive="base">
                                        <p:cTn id="23" dur="2000" fill="hold"/>
                                        <p:tgtEl>
                                          <p:spTgt spid="11"/>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2000" fill="hold"/>
                                        <p:tgtEl>
                                          <p:spTgt spid="6"/>
                                        </p:tgtEl>
                                        <p:attrNameLst>
                                          <p:attrName>ppt_x</p:attrName>
                                        </p:attrNameLst>
                                      </p:cBhvr>
                                      <p:tavLst>
                                        <p:tav tm="0">
                                          <p:val>
                                            <p:strVal val="0-#ppt_w/2"/>
                                          </p:val>
                                        </p:tav>
                                        <p:tav tm="100000">
                                          <p:val>
                                            <p:strVal val="#ppt_x"/>
                                          </p:val>
                                        </p:tav>
                                      </p:tavLst>
                                    </p:anim>
                                    <p:anim calcmode="lin" valueType="num">
                                      <p:cBhvr additive="base">
                                        <p:cTn id="28" dur="20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10000"/>
                            </p:stCondLst>
                            <p:childTnLst>
                              <p:par>
                                <p:cTn id="30" presetID="8" presetClass="emph" presetSubtype="0" fill="hold" grpId="0" nodeType="afterEffect">
                                  <p:stCondLst>
                                    <p:cond delay="0"/>
                                  </p:stCondLst>
                                  <p:childTnLst>
                                    <p:animRot by="21600000">
                                      <p:cBhvr>
                                        <p:cTn id="31" dur="2000" fill="hold"/>
                                        <p:tgtEl>
                                          <p:spTgt spid="8"/>
                                        </p:tgtEl>
                                        <p:attrNameLst>
                                          <p:attrName>r</p:attrName>
                                        </p:attrNameLst>
                                      </p:cBhvr>
                                    </p:animRot>
                                  </p:childTnLst>
                                </p:cTn>
                              </p:par>
                            </p:childTnLst>
                          </p:cTn>
                        </p:par>
                        <p:par>
                          <p:cTn id="32" fill="hold">
                            <p:stCondLst>
                              <p:cond delay="12000"/>
                            </p:stCondLst>
                            <p:childTnLst>
                              <p:par>
                                <p:cTn id="33" presetID="8" presetClass="emph" presetSubtype="0" fill="hold" grpId="0" nodeType="afterEffect">
                                  <p:stCondLst>
                                    <p:cond delay="0"/>
                                  </p:stCondLst>
                                  <p:childTnLst>
                                    <p:animRot by="21600000">
                                      <p:cBhvr>
                                        <p:cTn id="34" dur="2000" fill="hold"/>
                                        <p:tgtEl>
                                          <p:spTgt spid="13"/>
                                        </p:tgtEl>
                                        <p:attrNameLst>
                                          <p:attrName>r</p:attrName>
                                        </p:attrNameLst>
                                      </p:cBhvr>
                                    </p:animRot>
                                  </p:childTnLst>
                                </p:cTn>
                              </p:par>
                            </p:childTnLst>
                          </p:cTn>
                        </p:par>
                        <p:par>
                          <p:cTn id="35" fill="hold">
                            <p:stCondLst>
                              <p:cond delay="14000"/>
                            </p:stCondLst>
                            <p:childTnLst>
                              <p:par>
                                <p:cTn id="36" presetID="2" presetClass="entr" presetSubtype="2" fill="hold" nodeType="after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2000" fill="hold"/>
                                        <p:tgtEl>
                                          <p:spTgt spid="16"/>
                                        </p:tgtEl>
                                        <p:attrNameLst>
                                          <p:attrName>ppt_x</p:attrName>
                                        </p:attrNameLst>
                                      </p:cBhvr>
                                      <p:tavLst>
                                        <p:tav tm="0">
                                          <p:val>
                                            <p:strVal val="1+#ppt_w/2"/>
                                          </p:val>
                                        </p:tav>
                                        <p:tav tm="100000">
                                          <p:val>
                                            <p:strVal val="#ppt_x"/>
                                          </p:val>
                                        </p:tav>
                                      </p:tavLst>
                                    </p:anim>
                                    <p:anim calcmode="lin" valueType="num">
                                      <p:cBhvr additive="base">
                                        <p:cTn id="39" dur="2000" fill="hold"/>
                                        <p:tgtEl>
                                          <p:spTgt spid="16"/>
                                        </p:tgtEl>
                                        <p:attrNameLst>
                                          <p:attrName>ppt_y</p:attrName>
                                        </p:attrNameLst>
                                      </p:cBhvr>
                                      <p:tavLst>
                                        <p:tav tm="0">
                                          <p:val>
                                            <p:strVal val="#ppt_y"/>
                                          </p:val>
                                        </p:tav>
                                        <p:tav tm="100000">
                                          <p:val>
                                            <p:strVal val="#ppt_y"/>
                                          </p:val>
                                        </p:tav>
                                      </p:tavLst>
                                    </p:anim>
                                  </p:childTnLst>
                                </p:cTn>
                              </p:par>
                            </p:childTnLst>
                          </p:cTn>
                        </p:par>
                        <p:par>
                          <p:cTn id="40" fill="hold">
                            <p:stCondLst>
                              <p:cond delay="16000"/>
                            </p:stCondLst>
                            <p:childTnLst>
                              <p:par>
                                <p:cTn id="41" presetID="2" presetClass="entr" presetSubtype="2"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2000" fill="hold"/>
                                        <p:tgtEl>
                                          <p:spTgt spid="17"/>
                                        </p:tgtEl>
                                        <p:attrNameLst>
                                          <p:attrName>ppt_x</p:attrName>
                                        </p:attrNameLst>
                                      </p:cBhvr>
                                      <p:tavLst>
                                        <p:tav tm="0">
                                          <p:val>
                                            <p:strVal val="1+#ppt_w/2"/>
                                          </p:val>
                                        </p:tav>
                                        <p:tav tm="100000">
                                          <p:val>
                                            <p:strVal val="#ppt_x"/>
                                          </p:val>
                                        </p:tav>
                                      </p:tavLst>
                                    </p:anim>
                                    <p:anim calcmode="lin" valueType="num">
                                      <p:cBhvr additive="base">
                                        <p:cTn id="44" dur="2000" fill="hold"/>
                                        <p:tgtEl>
                                          <p:spTgt spid="17"/>
                                        </p:tgtEl>
                                        <p:attrNameLst>
                                          <p:attrName>ppt_y</p:attrName>
                                        </p:attrNameLst>
                                      </p:cBhvr>
                                      <p:tavLst>
                                        <p:tav tm="0">
                                          <p:val>
                                            <p:strVal val="#ppt_y"/>
                                          </p:val>
                                        </p:tav>
                                        <p:tav tm="100000">
                                          <p:val>
                                            <p:strVal val="#ppt_y"/>
                                          </p:val>
                                        </p:tav>
                                      </p:tavLst>
                                    </p:anim>
                                  </p:childTnLst>
                                </p:cTn>
                              </p:par>
                            </p:childTnLst>
                          </p:cTn>
                        </p:par>
                        <p:par>
                          <p:cTn id="45" fill="hold">
                            <p:stCondLst>
                              <p:cond delay="18000"/>
                            </p:stCondLst>
                            <p:childTnLst>
                              <p:par>
                                <p:cTn id="46" presetID="2" presetClass="entr" presetSubtype="2"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2000" fill="hold"/>
                                        <p:tgtEl>
                                          <p:spTgt spid="18"/>
                                        </p:tgtEl>
                                        <p:attrNameLst>
                                          <p:attrName>ppt_x</p:attrName>
                                        </p:attrNameLst>
                                      </p:cBhvr>
                                      <p:tavLst>
                                        <p:tav tm="0">
                                          <p:val>
                                            <p:strVal val="1+#ppt_w/2"/>
                                          </p:val>
                                        </p:tav>
                                        <p:tav tm="100000">
                                          <p:val>
                                            <p:strVal val="#ppt_x"/>
                                          </p:val>
                                        </p:tav>
                                      </p:tavLst>
                                    </p:anim>
                                    <p:anim calcmode="lin" valueType="num">
                                      <p:cBhvr additive="base">
                                        <p:cTn id="49" dur="20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animBg="1"/>
      <p:bldP spid="5" grpId="0" animBg="1"/>
      <p:bldP spid="6" grpId="0" animBg="1"/>
      <p:bldP spid="8"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ali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WordArt 4" descr="Button-03-june"/>
          <p:cNvSpPr>
            <a:spLocks noChangeArrowheads="1" noChangeShapeType="1" noTextEdit="1"/>
          </p:cNvSpPr>
          <p:nvPr/>
        </p:nvSpPr>
        <p:spPr bwMode="auto">
          <a:xfrm>
            <a:off x="1643042" y="1285860"/>
            <a:ext cx="6048375" cy="2979744"/>
          </a:xfrm>
          <a:prstGeom prst="rect">
            <a:avLst/>
          </a:prstGeom>
        </p:spPr>
        <p:txBody>
          <a:bodyPr wrap="none" fromWordArt="1">
            <a:prstTxWarp prst="textPlain">
              <a:avLst>
                <a:gd name="adj" fmla="val 50285"/>
              </a:avLst>
            </a:prstTxWarp>
          </a:bodyPr>
          <a:lstStyle/>
          <a:p>
            <a:pPr algn="ctr">
              <a:defRPr/>
            </a:pPr>
            <a:r>
              <a:rPr lang="ar-IQ"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a:rPr>
              <a:t>وما التوفيق إلا من عند الله</a:t>
            </a:r>
          </a:p>
          <a:p>
            <a:pPr algn="ctr">
              <a:defRPr/>
            </a:pPr>
            <a:endParaRPr lang="ar-IQ"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a:endParaRPr>
          </a:p>
          <a:p>
            <a:pPr algn="ctr">
              <a:defRPr/>
            </a:pPr>
            <a:r>
              <a:rPr lang="ar-IQ"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a:rPr>
              <a:t>شكرا لحسن </a:t>
            </a:r>
            <a:r>
              <a:rPr lang="ar-IQ" sz="3600" b="1" kern="10"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a:rPr>
              <a:t>الاصغاء</a:t>
            </a:r>
            <a:r>
              <a:rPr lang="ar-IQ" sz="3600" b="1" kern="1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Black"/>
              </a:rPr>
              <a:t>  </a:t>
            </a:r>
          </a:p>
        </p:txBody>
      </p:sp>
      <p:pic>
        <p:nvPicPr>
          <p:cNvPr id="6" name="Picture 22" descr="orange-b"/>
          <p:cNvPicPr>
            <a:picLocks noChangeAspect="1" noChangeArrowheads="1"/>
          </p:cNvPicPr>
          <p:nvPr/>
        </p:nvPicPr>
        <p:blipFill>
          <a:blip r:embed="rId3"/>
          <a:srcRect/>
          <a:stretch>
            <a:fillRect/>
          </a:stretch>
        </p:blipFill>
        <p:spPr bwMode="auto">
          <a:xfrm>
            <a:off x="7786688" y="0"/>
            <a:ext cx="357187" cy="6858000"/>
          </a:xfrm>
          <a:prstGeom prst="rect">
            <a:avLst/>
          </a:prstGeom>
          <a:noFill/>
          <a:ln w="9525">
            <a:noFill/>
            <a:miter lim="800000"/>
            <a:headEnd/>
            <a:tailEnd/>
          </a:ln>
        </p:spPr>
      </p:pic>
      <p:pic>
        <p:nvPicPr>
          <p:cNvPr id="7" name="Picture 22" descr="orange-b"/>
          <p:cNvPicPr>
            <a:picLocks noChangeAspect="1" noChangeArrowheads="1"/>
          </p:cNvPicPr>
          <p:nvPr/>
        </p:nvPicPr>
        <p:blipFill>
          <a:blip r:embed="rId3"/>
          <a:srcRect/>
          <a:stretch>
            <a:fillRect/>
          </a:stretch>
        </p:blipFill>
        <p:spPr bwMode="auto">
          <a:xfrm>
            <a:off x="428625" y="0"/>
            <a:ext cx="357188" cy="6858000"/>
          </a:xfrm>
          <a:prstGeom prst="rect">
            <a:avLst/>
          </a:prstGeom>
          <a:noFill/>
          <a:ln w="9525">
            <a:noFill/>
            <a:miter lim="800000"/>
            <a:headEnd/>
            <a:tailEnd/>
          </a:ln>
        </p:spPr>
      </p:pic>
      <p:pic>
        <p:nvPicPr>
          <p:cNvPr id="8" name="Picture 22" descr="orange-b"/>
          <p:cNvPicPr>
            <a:picLocks noChangeAspect="1" noChangeArrowheads="1"/>
          </p:cNvPicPr>
          <p:nvPr/>
        </p:nvPicPr>
        <p:blipFill>
          <a:blip r:embed="rId3"/>
          <a:srcRect/>
          <a:stretch>
            <a:fillRect/>
          </a:stretch>
        </p:blipFill>
        <p:spPr bwMode="auto">
          <a:xfrm>
            <a:off x="8072438" y="0"/>
            <a:ext cx="357187" cy="6858000"/>
          </a:xfrm>
          <a:prstGeom prst="rect">
            <a:avLst/>
          </a:prstGeom>
          <a:noFill/>
          <a:ln w="9525">
            <a:noFill/>
            <a:miter lim="800000"/>
            <a:headEnd/>
            <a:tailEnd/>
          </a:ln>
        </p:spPr>
      </p:pic>
      <p:pic>
        <p:nvPicPr>
          <p:cNvPr id="9" name="Picture 22" descr="orange-b"/>
          <p:cNvPicPr>
            <a:picLocks noChangeAspect="1" noChangeArrowheads="1"/>
          </p:cNvPicPr>
          <p:nvPr/>
        </p:nvPicPr>
        <p:blipFill>
          <a:blip r:embed="rId3"/>
          <a:srcRect/>
          <a:stretch>
            <a:fillRect/>
          </a:stretch>
        </p:blipFill>
        <p:spPr bwMode="auto">
          <a:xfrm>
            <a:off x="0" y="0"/>
            <a:ext cx="357188" cy="6858000"/>
          </a:xfrm>
          <a:prstGeom prst="rect">
            <a:avLst/>
          </a:prstGeom>
          <a:noFill/>
          <a:ln w="9525">
            <a:noFill/>
            <a:miter lim="800000"/>
            <a:headEnd/>
            <a:tailEnd/>
          </a:ln>
        </p:spPr>
      </p:pic>
      <p:pic>
        <p:nvPicPr>
          <p:cNvPr id="10" name="Picture 22" descr="orange-b"/>
          <p:cNvPicPr>
            <a:picLocks noChangeAspect="1" noChangeArrowheads="1"/>
          </p:cNvPicPr>
          <p:nvPr/>
        </p:nvPicPr>
        <p:blipFill>
          <a:blip r:embed="rId3"/>
          <a:srcRect/>
          <a:stretch>
            <a:fillRect/>
          </a:stretch>
        </p:blipFill>
        <p:spPr bwMode="auto">
          <a:xfrm>
            <a:off x="8429625" y="0"/>
            <a:ext cx="357188" cy="6858000"/>
          </a:xfrm>
          <a:prstGeom prst="rect">
            <a:avLst/>
          </a:prstGeom>
          <a:noFill/>
          <a:ln w="9525">
            <a:noFill/>
            <a:miter lim="800000"/>
            <a:headEnd/>
            <a:tailEnd/>
          </a:ln>
        </p:spPr>
      </p:pic>
      <p:pic>
        <p:nvPicPr>
          <p:cNvPr id="11" name="Picture 22" descr="orange-b"/>
          <p:cNvPicPr>
            <a:picLocks noChangeAspect="1" noChangeArrowheads="1"/>
          </p:cNvPicPr>
          <p:nvPr/>
        </p:nvPicPr>
        <p:blipFill>
          <a:blip r:embed="rId3"/>
          <a:srcRect/>
          <a:stretch>
            <a:fillRect/>
          </a:stretch>
        </p:blipFill>
        <p:spPr bwMode="auto">
          <a:xfrm>
            <a:off x="785813" y="0"/>
            <a:ext cx="357187" cy="6858000"/>
          </a:xfrm>
          <a:prstGeom prst="rect">
            <a:avLst/>
          </a:prstGeom>
          <a:noFill/>
          <a:ln w="9525">
            <a:noFill/>
            <a:miter lim="800000"/>
            <a:headEnd/>
            <a:tailEnd/>
          </a:ln>
        </p:spPr>
      </p:pic>
      <p:pic>
        <p:nvPicPr>
          <p:cNvPr id="12" name="Picture 22" descr="orange-b"/>
          <p:cNvPicPr>
            <a:picLocks noChangeAspect="1" noChangeArrowheads="1"/>
          </p:cNvPicPr>
          <p:nvPr/>
        </p:nvPicPr>
        <p:blipFill>
          <a:blip r:embed="rId3"/>
          <a:srcRect/>
          <a:stretch>
            <a:fillRect/>
          </a:stretch>
        </p:blipFill>
        <p:spPr bwMode="auto">
          <a:xfrm>
            <a:off x="8786813" y="0"/>
            <a:ext cx="357187" cy="6858000"/>
          </a:xfrm>
          <a:prstGeom prst="rect">
            <a:avLst/>
          </a:prstGeom>
          <a:noFill/>
          <a:ln w="9525">
            <a:noFill/>
            <a:miter lim="800000"/>
            <a:headEnd/>
            <a:tailEnd/>
          </a:ln>
        </p:spPr>
      </p:pic>
      <p:pic>
        <p:nvPicPr>
          <p:cNvPr id="13" name="Picture 22" descr="orange-b"/>
          <p:cNvPicPr>
            <a:picLocks noChangeAspect="1" noChangeArrowheads="1"/>
          </p:cNvPicPr>
          <p:nvPr/>
        </p:nvPicPr>
        <p:blipFill>
          <a:blip r:embed="rId3"/>
          <a:srcRect/>
          <a:stretch>
            <a:fillRect/>
          </a:stretch>
        </p:blipFill>
        <p:spPr bwMode="auto">
          <a:xfrm>
            <a:off x="1143000" y="0"/>
            <a:ext cx="357188" cy="6858000"/>
          </a:xfrm>
          <a:prstGeom prst="rect">
            <a:avLst/>
          </a:prstGeom>
          <a:noFill/>
          <a:ln w="9525">
            <a:noFill/>
            <a:miter lim="800000"/>
            <a:headEnd/>
            <a:tailEnd/>
          </a:ln>
        </p:spPr>
      </p:pic>
      <p:pic>
        <p:nvPicPr>
          <p:cNvPr id="14" name="Picture 22" descr="orange-b"/>
          <p:cNvPicPr>
            <a:picLocks noChangeAspect="1" noChangeArrowheads="1"/>
          </p:cNvPicPr>
          <p:nvPr/>
        </p:nvPicPr>
        <p:blipFill>
          <a:blip r:embed="rId3"/>
          <a:srcRect/>
          <a:stretch>
            <a:fillRect/>
          </a:stretch>
        </p:blipFill>
        <p:spPr bwMode="auto">
          <a:xfrm>
            <a:off x="8786813" y="0"/>
            <a:ext cx="357187" cy="6858000"/>
          </a:xfrm>
          <a:prstGeom prst="rect">
            <a:avLst/>
          </a:prstGeom>
          <a:noFill/>
          <a:ln w="9525">
            <a:noFill/>
            <a:miter lim="800000"/>
            <a:headEnd/>
            <a:tailEnd/>
          </a:ln>
        </p:spPr>
      </p:pic>
      <p:pic>
        <p:nvPicPr>
          <p:cNvPr id="15" name="Picture 22" descr="orange-b"/>
          <p:cNvPicPr>
            <a:picLocks noChangeAspect="1" noChangeArrowheads="1"/>
          </p:cNvPicPr>
          <p:nvPr/>
        </p:nvPicPr>
        <p:blipFill>
          <a:blip r:embed="rId4"/>
          <a:srcRect/>
          <a:stretch>
            <a:fillRect/>
          </a:stretch>
        </p:blipFill>
        <p:spPr bwMode="auto">
          <a:xfrm>
            <a:off x="1357313" y="849313"/>
            <a:ext cx="6572250" cy="341312"/>
          </a:xfrm>
          <a:prstGeom prst="rect">
            <a:avLst/>
          </a:prstGeom>
          <a:noFill/>
          <a:ln w="9525">
            <a:noFill/>
            <a:miter lim="800000"/>
            <a:headEnd/>
            <a:tailEnd/>
          </a:ln>
        </p:spPr>
      </p:pic>
      <p:pic>
        <p:nvPicPr>
          <p:cNvPr id="16" name="Picture 22" descr="orange-b"/>
          <p:cNvPicPr>
            <a:picLocks noChangeAspect="1" noChangeArrowheads="1"/>
          </p:cNvPicPr>
          <p:nvPr/>
        </p:nvPicPr>
        <p:blipFill>
          <a:blip r:embed="rId4"/>
          <a:srcRect/>
          <a:stretch>
            <a:fillRect/>
          </a:stretch>
        </p:blipFill>
        <p:spPr bwMode="auto">
          <a:xfrm>
            <a:off x="1357313" y="571500"/>
            <a:ext cx="6572250" cy="342900"/>
          </a:xfrm>
          <a:prstGeom prst="rect">
            <a:avLst/>
          </a:prstGeom>
          <a:noFill/>
          <a:ln w="9525">
            <a:noFill/>
            <a:miter lim="800000"/>
            <a:headEnd/>
            <a:tailEnd/>
          </a:ln>
        </p:spPr>
      </p:pic>
      <p:pic>
        <p:nvPicPr>
          <p:cNvPr id="17" name="Picture 22" descr="orange-b"/>
          <p:cNvPicPr>
            <a:picLocks noChangeAspect="1" noChangeArrowheads="1"/>
          </p:cNvPicPr>
          <p:nvPr/>
        </p:nvPicPr>
        <p:blipFill>
          <a:blip r:embed="rId4"/>
          <a:srcRect/>
          <a:stretch>
            <a:fillRect/>
          </a:stretch>
        </p:blipFill>
        <p:spPr bwMode="auto">
          <a:xfrm>
            <a:off x="1357313" y="0"/>
            <a:ext cx="6572250" cy="342900"/>
          </a:xfrm>
          <a:prstGeom prst="rect">
            <a:avLst/>
          </a:prstGeom>
          <a:noFill/>
          <a:ln w="9525">
            <a:noFill/>
            <a:miter lim="800000"/>
            <a:headEnd/>
            <a:tailEnd/>
          </a:ln>
        </p:spPr>
      </p:pic>
      <p:pic>
        <p:nvPicPr>
          <p:cNvPr id="18" name="Picture 22" descr="orange-b"/>
          <p:cNvPicPr>
            <a:picLocks noChangeAspect="1" noChangeArrowheads="1"/>
          </p:cNvPicPr>
          <p:nvPr/>
        </p:nvPicPr>
        <p:blipFill>
          <a:blip r:embed="rId4"/>
          <a:srcRect/>
          <a:stretch>
            <a:fillRect/>
          </a:stretch>
        </p:blipFill>
        <p:spPr bwMode="auto">
          <a:xfrm>
            <a:off x="1357313" y="285750"/>
            <a:ext cx="6572250" cy="342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1+#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1+#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1+#ppt_w/2"/>
                                          </p:val>
                                        </p:tav>
                                        <p:tav tm="100000">
                                          <p:val>
                                            <p:strVal val="#ppt_x"/>
                                          </p:val>
                                        </p:tav>
                                      </p:tavLst>
                                    </p:anim>
                                    <p:anim calcmode="lin" valueType="num">
                                      <p:cBhvr additive="base">
                                        <p:cTn id="33" dur="500" fill="hold"/>
                                        <p:tgtEl>
                                          <p:spTgt spid="11"/>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1+#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1+#ppt_w/2"/>
                                          </p:val>
                                        </p:tav>
                                        <p:tav tm="100000">
                                          <p:val>
                                            <p:strVal val="#ppt_x"/>
                                          </p:val>
                                        </p:tav>
                                      </p:tavLst>
                                    </p:anim>
                                    <p:anim calcmode="lin" valueType="num">
                                      <p:cBhvr additive="base">
                                        <p:cTn id="48" dur="500" fill="hold"/>
                                        <p:tgtEl>
                                          <p:spTgt spid="14"/>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500" fill="hold"/>
                                        <p:tgtEl>
                                          <p:spTgt spid="15"/>
                                        </p:tgtEl>
                                        <p:attrNameLst>
                                          <p:attrName>ppt_x</p:attrName>
                                        </p:attrNameLst>
                                      </p:cBhvr>
                                      <p:tavLst>
                                        <p:tav tm="0">
                                          <p:val>
                                            <p:strVal val="1+#ppt_w/2"/>
                                          </p:val>
                                        </p:tav>
                                        <p:tav tm="100000">
                                          <p:val>
                                            <p:strVal val="#ppt_x"/>
                                          </p:val>
                                        </p:tav>
                                      </p:tavLst>
                                    </p:anim>
                                    <p:anim calcmode="lin" valueType="num">
                                      <p:cBhvr additive="base">
                                        <p:cTn id="53" dur="500" fill="hold"/>
                                        <p:tgtEl>
                                          <p:spTgt spid="15"/>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2" presetClass="entr" presetSubtype="2"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1+#ppt_w/2"/>
                                          </p:val>
                                        </p:tav>
                                        <p:tav tm="100000">
                                          <p:val>
                                            <p:strVal val="#ppt_x"/>
                                          </p:val>
                                        </p:tav>
                                      </p:tavLst>
                                    </p:anim>
                                    <p:anim calcmode="lin" valueType="num">
                                      <p:cBhvr additive="base">
                                        <p:cTn id="58" dur="500" fill="hold"/>
                                        <p:tgtEl>
                                          <p:spTgt spid="16"/>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2" fill="hold" nodeType="after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additive="base">
                                        <p:cTn id="62" dur="500" fill="hold"/>
                                        <p:tgtEl>
                                          <p:spTgt spid="17"/>
                                        </p:tgtEl>
                                        <p:attrNameLst>
                                          <p:attrName>ppt_x</p:attrName>
                                        </p:attrNameLst>
                                      </p:cBhvr>
                                      <p:tavLst>
                                        <p:tav tm="0">
                                          <p:val>
                                            <p:strVal val="1+#ppt_w/2"/>
                                          </p:val>
                                        </p:tav>
                                        <p:tav tm="100000">
                                          <p:val>
                                            <p:strVal val="#ppt_x"/>
                                          </p:val>
                                        </p:tav>
                                      </p:tavLst>
                                    </p:anim>
                                    <p:anim calcmode="lin" valueType="num">
                                      <p:cBhvr additive="base">
                                        <p:cTn id="63" dur="500" fill="hold"/>
                                        <p:tgtEl>
                                          <p:spTgt spid="17"/>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2" presetClass="entr" presetSubtype="2"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1+#ppt_w/2"/>
                                          </p:val>
                                        </p:tav>
                                        <p:tav tm="100000">
                                          <p:val>
                                            <p:strVal val="#ppt_x"/>
                                          </p:val>
                                        </p:tav>
                                      </p:tavLst>
                                    </p:anim>
                                    <p:anim calcmode="lin" valueType="num">
                                      <p:cBhvr additive="base">
                                        <p:cTn id="68" dur="500" fill="hold"/>
                                        <p:tgtEl>
                                          <p:spTgt spid="18"/>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2" presetClass="entr" presetSubtype="4" fill="hold" nodeType="afterEffect">
                                  <p:stCondLst>
                                    <p:cond delay="2000"/>
                                  </p:stCondLst>
                                  <p:childTnLst>
                                    <p:set>
                                      <p:cBhvr>
                                        <p:cTn id="71" dur="1" fill="hold">
                                          <p:stCondLst>
                                            <p:cond delay="0"/>
                                          </p:stCondLst>
                                        </p:cTn>
                                        <p:tgtEl>
                                          <p:spTgt spid="5"/>
                                        </p:tgtEl>
                                        <p:attrNameLst>
                                          <p:attrName>style.visibility</p:attrName>
                                        </p:attrNameLst>
                                      </p:cBhvr>
                                      <p:to>
                                        <p:strVal val="visible"/>
                                      </p:to>
                                    </p:set>
                                    <p:anim calcmode="lin" valueType="num">
                                      <p:cBhvr additive="base">
                                        <p:cTn id="72" dur="5000" fill="hold"/>
                                        <p:tgtEl>
                                          <p:spTgt spid="5"/>
                                        </p:tgtEl>
                                        <p:attrNameLst>
                                          <p:attrName>ppt_x</p:attrName>
                                        </p:attrNameLst>
                                      </p:cBhvr>
                                      <p:tavLst>
                                        <p:tav tm="0">
                                          <p:val>
                                            <p:strVal val="#ppt_x"/>
                                          </p:val>
                                        </p:tav>
                                        <p:tav tm="100000">
                                          <p:val>
                                            <p:strVal val="#ppt_x"/>
                                          </p:val>
                                        </p:tav>
                                      </p:tavLst>
                                    </p:anim>
                                    <p:anim calcmode="lin" valueType="num">
                                      <p:cBhvr additive="base">
                                        <p:cTn id="7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46856" y="345196"/>
            <a:ext cx="8229600" cy="1571636"/>
          </a:xfrm>
        </p:spPr>
        <p:style>
          <a:lnRef idx="1">
            <a:schemeClr val="accent2"/>
          </a:lnRef>
          <a:fillRef idx="3">
            <a:schemeClr val="accent2"/>
          </a:fillRef>
          <a:effectRef idx="2">
            <a:schemeClr val="accent2"/>
          </a:effectRef>
          <a:fontRef idx="minor">
            <a:schemeClr val="lt1"/>
          </a:fontRef>
        </p:style>
        <p:txBody>
          <a:bodyPr>
            <a:noAutofit/>
          </a:bodyPr>
          <a:lstStyle/>
          <a:p>
            <a:pPr algn="ctr"/>
            <a:r>
              <a:rPr lang="ar-IQ" sz="3600" b="1" dirty="0"/>
              <a:t>دور </a:t>
            </a:r>
            <a:r>
              <a:rPr lang="ar-IQ" sz="3600" b="1" dirty="0" smtClean="0"/>
              <a:t>الإمدادات </a:t>
            </a:r>
            <a:r>
              <a:rPr lang="ar-IQ" sz="3600" b="1" dirty="0"/>
              <a:t>في الشركات المربحة</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b="1" dirty="0"/>
              <a:t>The Role of Supply in Profitable Companies</a:t>
            </a:r>
            <a:endParaRPr lang="ar-IQ"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عنصر نائب للمحتوى 2"/>
          <p:cNvSpPr>
            <a:spLocks noGrp="1"/>
          </p:cNvSpPr>
          <p:nvPr>
            <p:ph idx="1"/>
          </p:nvPr>
        </p:nvSpPr>
        <p:spPr>
          <a:xfrm>
            <a:off x="7286644" y="2314581"/>
            <a:ext cx="1400156" cy="542915"/>
          </a:xfrm>
        </p:spPr>
        <p:style>
          <a:lnRef idx="3">
            <a:schemeClr val="lt1"/>
          </a:lnRef>
          <a:fillRef idx="1">
            <a:schemeClr val="accent2"/>
          </a:fillRef>
          <a:effectRef idx="1">
            <a:schemeClr val="accent2"/>
          </a:effectRef>
          <a:fontRef idx="minor">
            <a:schemeClr val="lt1"/>
          </a:fontRef>
        </p:style>
        <p:txBody>
          <a:bodyPr>
            <a:normAutofit/>
          </a:bodyPr>
          <a:lstStyle/>
          <a:p>
            <a:pPr algn="just">
              <a:buNone/>
            </a:pPr>
            <a:r>
              <a:rPr lang="ar-SA" sz="2400" dirty="0" smtClean="0"/>
              <a:t>   مقدمة :- </a:t>
            </a:r>
          </a:p>
        </p:txBody>
      </p:sp>
      <p:sp>
        <p:nvSpPr>
          <p:cNvPr id="4" name="عنصر نائب للمحتوى 2"/>
          <p:cNvSpPr txBox="1">
            <a:spLocks/>
          </p:cNvSpPr>
          <p:nvPr/>
        </p:nvSpPr>
        <p:spPr>
          <a:xfrm>
            <a:off x="285720" y="3143248"/>
            <a:ext cx="8229600" cy="2786082"/>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1">
            <a:normAutofit fontScale="92500"/>
          </a:bodyPr>
          <a:lstStyle/>
          <a:p>
            <a:r>
              <a:rPr kumimoji="0" lang="ar-SA" sz="2400" b="0" i="0" u="none" strike="noStrike" kern="1200" cap="none" spc="0" normalizeH="0" baseline="0" noProof="0" dirty="0" smtClean="0">
                <a:ln>
                  <a:noFill/>
                </a:ln>
                <a:solidFill>
                  <a:schemeClr val="tx1"/>
                </a:solidFill>
                <a:effectLst/>
                <a:uLnTx/>
                <a:uFillTx/>
                <a:latin typeface="+mn-lt"/>
                <a:ea typeface="+mn-ea"/>
                <a:cs typeface="+mn-cs"/>
              </a:rPr>
              <a:t>    </a:t>
            </a:r>
            <a:r>
              <a:rPr lang="ar-IQ" sz="2400" dirty="0"/>
              <a:t>نـتج عـن ضغوط النمـو مـن العولمـة وزيـادة حداثـة وتطـور </a:t>
            </a:r>
            <a:r>
              <a:rPr lang="ar-IQ" sz="2400" dirty="0" smtClean="0"/>
              <a:t>الزبون </a:t>
            </a:r>
            <a:r>
              <a:rPr lang="ar-IQ" sz="2400" dirty="0"/>
              <a:t>" موجـات تحسـين</a:t>
            </a:r>
            <a:endParaRPr lang="en-US" sz="2400" dirty="0"/>
          </a:p>
          <a:p>
            <a:pPr algn="just"/>
            <a:r>
              <a:rPr lang="ar-IQ" sz="2400" dirty="0"/>
              <a:t>الأعمـال" و خـلال العقـود الأخيـرة بـدا بالإدارة بالأهـداف والنتـائج ومـرورا بمراقبـة الجـودة الكلية ثم إدارة الجودة الشاملة ثـم إعـادة هندسـة الأعمال </a:t>
            </a:r>
            <a:r>
              <a:rPr lang="ar-IQ" sz="2400" dirty="0" smtClean="0"/>
              <a:t>وأخيـرا </a:t>
            </a:r>
            <a:r>
              <a:rPr lang="ar-IQ" sz="2400" dirty="0"/>
              <a:t>سلسلة إدارة </a:t>
            </a:r>
            <a:r>
              <a:rPr lang="ar-IQ" sz="2400" dirty="0" smtClean="0"/>
              <a:t>التوريد. </a:t>
            </a:r>
          </a:p>
          <a:p>
            <a:r>
              <a:rPr lang="ar-IQ" sz="2400" dirty="0" smtClean="0"/>
              <a:t>     أن </a:t>
            </a:r>
            <a:r>
              <a:rPr lang="ar-IQ" sz="2400" dirty="0"/>
              <a:t>إدارة سلسلة التوريـد تتعلـق </a:t>
            </a:r>
            <a:r>
              <a:rPr lang="ar-IQ" sz="2400" dirty="0" smtClean="0"/>
              <a:t>بإدارة </a:t>
            </a:r>
            <a:r>
              <a:rPr lang="ar-IQ" sz="2400" dirty="0"/>
              <a:t>تدفق المعلومـات والمـواد والخـدمات والأمـوال عبـر </a:t>
            </a:r>
            <a:r>
              <a:rPr lang="ar-IQ" sz="2400" dirty="0" err="1"/>
              <a:t>أى</a:t>
            </a:r>
            <a:r>
              <a:rPr lang="ar-IQ" sz="2400" dirty="0"/>
              <a:t> نشـاط بالطريقـة </a:t>
            </a:r>
            <a:r>
              <a:rPr lang="ar-IQ" sz="2400" dirty="0" err="1"/>
              <a:t>التـى</a:t>
            </a:r>
            <a:r>
              <a:rPr lang="ar-IQ" sz="2400" dirty="0"/>
              <a:t> تعظـم فعاليـة العمليات ، </a:t>
            </a:r>
            <a:r>
              <a:rPr lang="ar-IQ" sz="2400" dirty="0" err="1" smtClean="0"/>
              <a:t>فهى</a:t>
            </a:r>
            <a:r>
              <a:rPr lang="ar-IQ" sz="2400" dirty="0" smtClean="0"/>
              <a:t> تتعلق </a:t>
            </a:r>
            <a:r>
              <a:rPr lang="ar-IQ" sz="2400" dirty="0"/>
              <a:t>بتقديم أدوات جديدة أو تغيير أو تعديل اساليب معروفـة ، حيث أن الكفاءة </a:t>
            </a:r>
            <a:r>
              <a:rPr lang="ar-IQ" sz="2400" dirty="0" err="1"/>
              <a:t>هى</a:t>
            </a:r>
            <a:r>
              <a:rPr lang="ar-IQ" sz="2400" dirty="0"/>
              <a:t> إنجاز الأشياء بصورة صحيحة ، أما الفعالية </a:t>
            </a:r>
            <a:r>
              <a:rPr lang="ar-IQ" sz="2400" dirty="0" err="1"/>
              <a:t>فهى</a:t>
            </a:r>
            <a:r>
              <a:rPr lang="ar-IQ" sz="2400" dirty="0"/>
              <a:t> إنجاز الأشياء الصحيحة</a:t>
            </a:r>
            <a:r>
              <a:rPr lang="en-US" sz="2400" dirty="0"/>
              <a:t> .</a:t>
            </a:r>
          </a:p>
          <a:p>
            <a:pPr marL="342900" lvl="0" indent="-342900" algn="just">
              <a:spcBef>
                <a:spcPct val="20000"/>
              </a:spcBef>
              <a:defRPr/>
            </a:pPr>
            <a:endParaRPr kumimoji="0" lang="ar-IQ"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2"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2000" fill="hold"/>
                                        <p:tgtEl>
                                          <p:spTgt spid="3">
                                            <p:bg/>
                                          </p:spTgt>
                                        </p:tgtEl>
                                        <p:attrNameLst>
                                          <p:attrName>ppt_x</p:attrName>
                                        </p:attrNameLst>
                                      </p:cBhvr>
                                      <p:tavLst>
                                        <p:tav tm="0">
                                          <p:val>
                                            <p:strVal val="1+#ppt_w/2"/>
                                          </p:val>
                                        </p:tav>
                                        <p:tav tm="100000">
                                          <p:val>
                                            <p:strVal val="#ppt_x"/>
                                          </p:val>
                                        </p:tav>
                                      </p:tavLst>
                                    </p:anim>
                                    <p:anim calcmode="lin" valueType="num">
                                      <p:cBhvr additive="base">
                                        <p:cTn id="13" dur="2000" fill="hold"/>
                                        <p:tgtEl>
                                          <p:spTgt spid="3">
                                            <p:bg/>
                                          </p:spTgt>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2"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4"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3000" fill="hold"/>
                                        <p:tgtEl>
                                          <p:spTgt spid="4"/>
                                        </p:tgtEl>
                                        <p:attrNameLst>
                                          <p:attrName>ppt_x</p:attrName>
                                        </p:attrNameLst>
                                      </p:cBhvr>
                                      <p:tavLst>
                                        <p:tav tm="0">
                                          <p:val>
                                            <p:strVal val="#ppt_x"/>
                                          </p:val>
                                        </p:tav>
                                        <p:tav tm="100000">
                                          <p:val>
                                            <p:strVal val="#ppt_x"/>
                                          </p:val>
                                        </p:tav>
                                      </p:tavLst>
                                    </p:anim>
                                    <p:anim calcmode="lin" valueType="num">
                                      <p:cBhvr additive="base">
                                        <p:cTn id="23"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508104" y="142852"/>
            <a:ext cx="3178696" cy="571504"/>
          </a:xfrm>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3200" b="1" dirty="0"/>
              <a:t>اولاً </a:t>
            </a:r>
            <a:r>
              <a:rPr lang="ar-IQ" sz="3200" b="1" dirty="0" smtClean="0"/>
              <a:t>:- سلسلة التوريد </a:t>
            </a:r>
            <a:endParaRPr lang="ar-IQ" sz="3200" dirty="0"/>
          </a:p>
        </p:txBody>
      </p:sp>
      <p:sp>
        <p:nvSpPr>
          <p:cNvPr id="4" name="عنصر نائب للمحتوى 2"/>
          <p:cNvSpPr txBox="1">
            <a:spLocks/>
          </p:cNvSpPr>
          <p:nvPr/>
        </p:nvSpPr>
        <p:spPr>
          <a:xfrm>
            <a:off x="785786" y="1268760"/>
            <a:ext cx="7858180" cy="107157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oAutofit/>
          </a:bodyPr>
          <a:lstStyle/>
          <a:p>
            <a:r>
              <a:rPr lang="ar-IQ" dirty="0" smtClean="0"/>
              <a:t>      </a:t>
            </a:r>
            <a:r>
              <a:rPr lang="ar-IQ" dirty="0"/>
              <a:t>يعرف (</a:t>
            </a:r>
            <a:r>
              <a:rPr lang="en-US" dirty="0"/>
              <a:t>Stevenson,2002</a:t>
            </a:r>
            <a:r>
              <a:rPr lang="ar-IQ" dirty="0"/>
              <a:t>)  </a:t>
            </a:r>
            <a:r>
              <a:rPr lang="ar-IQ" b="1" dirty="0" smtClean="0"/>
              <a:t>سلسـلة </a:t>
            </a:r>
            <a:r>
              <a:rPr lang="ar-IQ" b="1" dirty="0"/>
              <a:t>التوريـد </a:t>
            </a:r>
            <a:r>
              <a:rPr lang="ar-IQ" dirty="0"/>
              <a:t>بأنهـا تتـابع مـن المنظمـات – </a:t>
            </a:r>
            <a:r>
              <a:rPr lang="ar-IQ" dirty="0" smtClean="0"/>
              <a:t>تسهيلات</a:t>
            </a:r>
            <a:r>
              <a:rPr lang="ar-IQ" dirty="0"/>
              <a:t> </a:t>
            </a:r>
            <a:r>
              <a:rPr lang="ar-IQ" dirty="0" smtClean="0"/>
              <a:t>ووظائف </a:t>
            </a:r>
            <a:r>
              <a:rPr lang="ar-IQ" dirty="0"/>
              <a:t>وأنشطة تلك المنظمات – </a:t>
            </a:r>
            <a:r>
              <a:rPr lang="ar-IQ" dirty="0" smtClean="0"/>
              <a:t>والتي </a:t>
            </a:r>
            <a:r>
              <a:rPr lang="ar-IQ" dirty="0"/>
              <a:t>يتم تضمينها </a:t>
            </a:r>
            <a:r>
              <a:rPr lang="ar-IQ" dirty="0" smtClean="0"/>
              <a:t>في </a:t>
            </a:r>
            <a:r>
              <a:rPr lang="ar-IQ" dirty="0"/>
              <a:t>الإنتاج والتسـليم للمنـتج والخدمـة ، حيث يبدأ التتابع مع الموردين الرئيسيين للمواد الخام ويمتد نطاقه </a:t>
            </a:r>
            <a:r>
              <a:rPr lang="ar-IQ" dirty="0" smtClean="0"/>
              <a:t>في </a:t>
            </a:r>
            <a:r>
              <a:rPr lang="ar-IQ" dirty="0"/>
              <a:t>كل الطرق وحتى الزبون </a:t>
            </a:r>
            <a:r>
              <a:rPr lang="ar-IQ" dirty="0" smtClean="0"/>
              <a:t>النهائي </a:t>
            </a:r>
            <a:r>
              <a:rPr lang="en-US" dirty="0" smtClean="0"/>
              <a:t> </a:t>
            </a:r>
            <a:r>
              <a:rPr lang="en-US" dirty="0"/>
              <a:t>.</a:t>
            </a:r>
            <a:endParaRPr lang="ar-IQ" dirty="0" smtClean="0"/>
          </a:p>
          <a:p>
            <a:pPr marL="342900" lvl="0" indent="-342900">
              <a:spcBef>
                <a:spcPct val="20000"/>
              </a:spcBef>
            </a:pPr>
            <a:endParaRPr kumimoji="0" lang="ar-IQ" b="0" i="0" u="none" strike="noStrike" kern="1200" cap="none" spc="0" normalizeH="0" baseline="0" noProof="0" dirty="0">
              <a:ln>
                <a:noFill/>
              </a:ln>
              <a:solidFill>
                <a:schemeClr val="tx1"/>
              </a:solidFill>
              <a:effectLst/>
              <a:uLnTx/>
              <a:uFillTx/>
              <a:latin typeface="+mn-lt"/>
              <a:ea typeface="+mn-ea"/>
              <a:cs typeface="+mn-cs"/>
            </a:endParaRPr>
          </a:p>
        </p:txBody>
      </p:sp>
      <p:sp>
        <p:nvSpPr>
          <p:cNvPr id="5" name="عنصر نائب للمحتوى 2"/>
          <p:cNvSpPr txBox="1">
            <a:spLocks/>
          </p:cNvSpPr>
          <p:nvPr/>
        </p:nvSpPr>
        <p:spPr>
          <a:xfrm>
            <a:off x="818276" y="2706215"/>
            <a:ext cx="7858180" cy="57150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oAutofit/>
          </a:bodyPr>
          <a:lstStyle/>
          <a:p>
            <a:pPr marL="342900" lvl="0" indent="-342900">
              <a:spcBef>
                <a:spcPct val="20000"/>
              </a:spcBef>
            </a:pPr>
            <a:r>
              <a:rPr lang="en-US" dirty="0"/>
              <a:t> - </a:t>
            </a:r>
            <a:r>
              <a:rPr lang="ar-IQ" dirty="0"/>
              <a:t>تشــمل التســهيلات : المخــازن ، المصــانع ، مراكــز التشــغيل ، مراكــز التوزيــع مكاتــب التجارة والتوكيلات</a:t>
            </a:r>
            <a:r>
              <a:rPr lang="en-US" dirty="0"/>
              <a:t> </a:t>
            </a:r>
            <a:r>
              <a:rPr lang="en-US" dirty="0" smtClean="0"/>
              <a:t>.</a:t>
            </a:r>
            <a:r>
              <a:rPr lang="ar-IQ" dirty="0" smtClean="0"/>
              <a:t> </a:t>
            </a:r>
            <a:endParaRPr kumimoji="0" lang="ar-IQ" b="0" i="0" u="none" strike="noStrike" kern="1200" cap="none" spc="0" normalizeH="0" baseline="0" noProof="0" dirty="0">
              <a:ln>
                <a:noFill/>
              </a:ln>
              <a:solidFill>
                <a:schemeClr val="tx1"/>
              </a:solidFill>
              <a:effectLst/>
              <a:uLnTx/>
              <a:uFillTx/>
              <a:latin typeface="+mn-lt"/>
              <a:ea typeface="+mn-ea"/>
              <a:cs typeface="+mn-cs"/>
            </a:endParaRPr>
          </a:p>
        </p:txBody>
      </p:sp>
      <p:sp>
        <p:nvSpPr>
          <p:cNvPr id="6" name="عنصر نائب للمحتوى 2"/>
          <p:cNvSpPr txBox="1">
            <a:spLocks/>
          </p:cNvSpPr>
          <p:nvPr/>
        </p:nvSpPr>
        <p:spPr>
          <a:xfrm>
            <a:off x="714348" y="4593668"/>
            <a:ext cx="7858180" cy="9955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oAutofit/>
          </a:bodyPr>
          <a:lstStyle/>
          <a:p>
            <a:r>
              <a:rPr lang="ar-IQ" dirty="0"/>
              <a:t>كما عرفها ( 1999</a:t>
            </a:r>
            <a:r>
              <a:rPr lang="en-US" dirty="0"/>
              <a:t>, Harrison and </a:t>
            </a:r>
            <a:r>
              <a:rPr lang="en-US" dirty="0" err="1"/>
              <a:t>Gavish</a:t>
            </a:r>
            <a:r>
              <a:rPr lang="en-US" dirty="0"/>
              <a:t> ( </a:t>
            </a:r>
            <a:r>
              <a:rPr lang="ar-IQ" dirty="0"/>
              <a:t>بأنهـا شـبكة أعمـال مـن </a:t>
            </a:r>
            <a:r>
              <a:rPr lang="ar-IQ" dirty="0" smtClean="0"/>
              <a:t>التسهيلات</a:t>
            </a:r>
            <a:r>
              <a:rPr lang="ar-IQ" dirty="0"/>
              <a:t> </a:t>
            </a:r>
            <a:r>
              <a:rPr lang="ar-IQ" dirty="0" smtClean="0"/>
              <a:t>وبدائل </a:t>
            </a:r>
            <a:r>
              <a:rPr lang="ar-IQ" dirty="0"/>
              <a:t>التوزيع حيث تؤدى وظائف تجهيز المـواد وتحويـل تلـك المـواد إلـى مـواد نصـف مصـنعة  (وسيطة ) ومنتجات تامه ، وتوزيع تلك المنتجـات </a:t>
            </a:r>
            <a:r>
              <a:rPr lang="ar-IQ" dirty="0" err="1"/>
              <a:t>التامـه</a:t>
            </a:r>
            <a:r>
              <a:rPr lang="ar-IQ" dirty="0"/>
              <a:t> إلـى الزبائن</a:t>
            </a:r>
            <a:endParaRPr lang="ar-IQ" dirty="0" smtClean="0"/>
          </a:p>
        </p:txBody>
      </p:sp>
      <p:sp>
        <p:nvSpPr>
          <p:cNvPr id="8" name="عنصر نائب للمحتوى 2"/>
          <p:cNvSpPr txBox="1">
            <a:spLocks/>
          </p:cNvSpPr>
          <p:nvPr/>
        </p:nvSpPr>
        <p:spPr>
          <a:xfrm>
            <a:off x="785786" y="3501008"/>
            <a:ext cx="7858180" cy="64807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oAutofit/>
          </a:bodyPr>
          <a:lstStyle/>
          <a:p>
            <a:r>
              <a:rPr lang="ar-IQ" dirty="0"/>
              <a:t>تشمل الوظائف والأنشطة : التنبؤ ، الشراء ، إدارة المخزون ، إدارة المعلومات ، </a:t>
            </a:r>
            <a:r>
              <a:rPr lang="ar-IQ" dirty="0" smtClean="0"/>
              <a:t>تأكيد</a:t>
            </a:r>
            <a:r>
              <a:rPr lang="ar-IQ" dirty="0"/>
              <a:t> </a:t>
            </a:r>
            <a:r>
              <a:rPr lang="ar-IQ" dirty="0" smtClean="0"/>
              <a:t>الجودة </a:t>
            </a:r>
            <a:r>
              <a:rPr lang="ar-IQ" dirty="0"/>
              <a:t>، الجدولة ، الإنتاج ، التوزيع ، التسليم وأخيراً  خدمة الزبون</a:t>
            </a:r>
            <a:endParaRPr kumimoji="0" lang="ar-IQ"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000" fill="hold"/>
                                        <p:tgtEl>
                                          <p:spTgt spid="4"/>
                                        </p:tgtEl>
                                        <p:attrNameLst>
                                          <p:attrName>ppt_x</p:attrName>
                                        </p:attrNameLst>
                                      </p:cBhvr>
                                      <p:tavLst>
                                        <p:tav tm="0">
                                          <p:val>
                                            <p:strVal val="#ppt_x"/>
                                          </p:val>
                                        </p:tav>
                                        <p:tav tm="100000">
                                          <p:val>
                                            <p:strVal val="#ppt_x"/>
                                          </p:val>
                                        </p:tav>
                                      </p:tavLst>
                                    </p:anim>
                                    <p:anim calcmode="lin" valueType="num">
                                      <p:cBhvr additive="base">
                                        <p:cTn id="14" dur="20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3000" fill="hold"/>
                                        <p:tgtEl>
                                          <p:spTgt spid="5"/>
                                        </p:tgtEl>
                                        <p:attrNameLst>
                                          <p:attrName>ppt_x</p:attrName>
                                        </p:attrNameLst>
                                      </p:cBhvr>
                                      <p:tavLst>
                                        <p:tav tm="0">
                                          <p:val>
                                            <p:strVal val="#ppt_x"/>
                                          </p:val>
                                        </p:tav>
                                        <p:tav tm="100000">
                                          <p:val>
                                            <p:strVal val="#ppt_x"/>
                                          </p:val>
                                        </p:tav>
                                      </p:tavLst>
                                    </p:anim>
                                    <p:anim calcmode="lin" valueType="num">
                                      <p:cBhvr additive="base">
                                        <p:cTn id="19" dur="3000" fill="hold"/>
                                        <p:tgtEl>
                                          <p:spTgt spid="5"/>
                                        </p:tgtEl>
                                        <p:attrNameLst>
                                          <p:attrName>ppt_y</p:attrName>
                                        </p:attrNameLst>
                                      </p:cBhvr>
                                      <p:tavLst>
                                        <p:tav tm="0">
                                          <p:val>
                                            <p:strVal val="1+#ppt_h/2"/>
                                          </p:val>
                                        </p:tav>
                                        <p:tav tm="100000">
                                          <p:val>
                                            <p:strVal val="#ppt_y"/>
                                          </p:val>
                                        </p:tav>
                                      </p:tavLst>
                                    </p:anim>
                                  </p:childTnLst>
                                </p:cTn>
                              </p:par>
                            </p:childTnLst>
                          </p:cTn>
                        </p:par>
                        <p:par>
                          <p:cTn id="20" fill="hold">
                            <p:stCondLst>
                              <p:cond delay="5000"/>
                            </p:stCondLst>
                            <p:childTnLst>
                              <p:par>
                                <p:cTn id="21" presetID="2" presetClass="entr" presetSubtype="4"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3000" fill="hold"/>
                                        <p:tgtEl>
                                          <p:spTgt spid="6"/>
                                        </p:tgtEl>
                                        <p:attrNameLst>
                                          <p:attrName>ppt_x</p:attrName>
                                        </p:attrNameLst>
                                      </p:cBhvr>
                                      <p:tavLst>
                                        <p:tav tm="0">
                                          <p:val>
                                            <p:strVal val="#ppt_x"/>
                                          </p:val>
                                        </p:tav>
                                        <p:tav tm="100000">
                                          <p:val>
                                            <p:strVal val="#ppt_x"/>
                                          </p:val>
                                        </p:tav>
                                      </p:tavLst>
                                    </p:anim>
                                    <p:anim calcmode="lin" valueType="num">
                                      <p:cBhvr additive="base">
                                        <p:cTn id="24" dur="3000" fill="hold"/>
                                        <p:tgtEl>
                                          <p:spTgt spid="6"/>
                                        </p:tgtEl>
                                        <p:attrNameLst>
                                          <p:attrName>ppt_y</p:attrName>
                                        </p:attrNameLst>
                                      </p:cBhvr>
                                      <p:tavLst>
                                        <p:tav tm="0">
                                          <p:val>
                                            <p:strVal val="1+#ppt_h/2"/>
                                          </p:val>
                                        </p:tav>
                                        <p:tav tm="100000">
                                          <p:val>
                                            <p:strVal val="#ppt_y"/>
                                          </p:val>
                                        </p:tav>
                                      </p:tavLst>
                                    </p:anim>
                                  </p:childTnLst>
                                </p:cTn>
                              </p:par>
                            </p:childTnLst>
                          </p:cTn>
                        </p:par>
                        <p:par>
                          <p:cTn id="25" fill="hold">
                            <p:stCondLst>
                              <p:cond delay="8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3000" fill="hold"/>
                                        <p:tgtEl>
                                          <p:spTgt spid="8"/>
                                        </p:tgtEl>
                                        <p:attrNameLst>
                                          <p:attrName>ppt_x</p:attrName>
                                        </p:attrNameLst>
                                      </p:cBhvr>
                                      <p:tavLst>
                                        <p:tav tm="0">
                                          <p:val>
                                            <p:strVal val="#ppt_x"/>
                                          </p:val>
                                        </p:tav>
                                        <p:tav tm="100000">
                                          <p:val>
                                            <p:strVal val="#ppt_x"/>
                                          </p:val>
                                        </p:tav>
                                      </p:tavLst>
                                    </p:anim>
                                    <p:anim calcmode="lin" valueType="num">
                                      <p:cBhvr additive="base">
                                        <p:cTn id="29" dur="3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5015" y="2780928"/>
            <a:ext cx="8229600" cy="2350776"/>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ar-SA" sz="2400" dirty="0" smtClean="0">
                <a:solidFill>
                  <a:srgbClr val="FF0000"/>
                </a:solidFill>
              </a:rPr>
              <a:t>وظيفة </a:t>
            </a:r>
            <a:r>
              <a:rPr lang="ar-SA" sz="2400" dirty="0">
                <a:solidFill>
                  <a:srgbClr val="FF0000"/>
                </a:solidFill>
              </a:rPr>
              <a:t>الإمداد يجب أن تؤدي النشاطات </a:t>
            </a:r>
            <a:r>
              <a:rPr lang="ar-SA" sz="2400" dirty="0" smtClean="0">
                <a:solidFill>
                  <a:srgbClr val="FF0000"/>
                </a:solidFill>
              </a:rPr>
              <a:t>التالية</a:t>
            </a:r>
            <a:r>
              <a:rPr lang="ar-IQ" sz="2400" dirty="0" smtClean="0">
                <a:solidFill>
                  <a:srgbClr val="FF0000"/>
                </a:solidFill>
              </a:rPr>
              <a:t> </a:t>
            </a:r>
            <a:r>
              <a:rPr lang="en-US" sz="2400" dirty="0" smtClean="0">
                <a:solidFill>
                  <a:srgbClr val="FF0000"/>
                </a:solidFill>
              </a:rPr>
              <a:t>:</a:t>
            </a:r>
            <a:r>
              <a:rPr lang="ar-IQ" sz="2400" dirty="0" smtClean="0">
                <a:solidFill>
                  <a:srgbClr val="FF0000"/>
                </a:solidFill>
              </a:rPr>
              <a:t> -</a:t>
            </a:r>
            <a:endParaRPr lang="en-US" sz="2400" dirty="0">
              <a:solidFill>
                <a:srgbClr val="FF0000"/>
              </a:solidFill>
            </a:endParaRPr>
          </a:p>
          <a:p>
            <a:pPr marL="0" indent="0">
              <a:lnSpc>
                <a:spcPct val="150000"/>
              </a:lnSpc>
              <a:buNone/>
            </a:pPr>
            <a:r>
              <a:rPr lang="en-US" sz="2000" dirty="0"/>
              <a:t>- 1</a:t>
            </a:r>
            <a:r>
              <a:rPr lang="ar-SA" sz="2000" dirty="0"/>
              <a:t>توفير الاحتياجات من المواد اللازمة للعمليات الإنتاجية والبضائع اللازمة للبيع</a:t>
            </a:r>
            <a:r>
              <a:rPr lang="en-US" sz="2000" dirty="0"/>
              <a:t>.</a:t>
            </a:r>
            <a:br>
              <a:rPr lang="en-US" sz="2000" dirty="0"/>
            </a:br>
            <a:r>
              <a:rPr lang="en-US" sz="2000" dirty="0"/>
              <a:t>- 2</a:t>
            </a:r>
            <a:r>
              <a:rPr lang="ar-SA" sz="2000" dirty="0"/>
              <a:t>التوفير وفقاً للجودة المناسبة والكمية الاقتصادية وهي الكمية التي تضمن تحقيق مبدأ كفاءة الإمداد</a:t>
            </a:r>
            <a:r>
              <a:rPr lang="en-US" sz="2000" dirty="0"/>
              <a:t>.</a:t>
            </a:r>
            <a:br>
              <a:rPr lang="en-US" sz="2000" dirty="0"/>
            </a:br>
            <a:r>
              <a:rPr lang="en-US" sz="2000" dirty="0"/>
              <a:t>- 3</a:t>
            </a:r>
            <a:r>
              <a:rPr lang="ar-SA" sz="2000" dirty="0"/>
              <a:t>عدم غض النظر عن الأسعار والمصادر </a:t>
            </a:r>
            <a:r>
              <a:rPr lang="ar-SA" sz="2000" dirty="0" smtClean="0"/>
              <a:t>البيعة </a:t>
            </a:r>
            <a:r>
              <a:rPr lang="ar-SA" sz="2000" dirty="0"/>
              <a:t>المناسبة</a:t>
            </a:r>
            <a:r>
              <a:rPr lang="en-US" sz="2000" dirty="0"/>
              <a:t>.</a:t>
            </a:r>
            <a:br>
              <a:rPr lang="en-US" sz="2000" dirty="0"/>
            </a:br>
            <a:r>
              <a:rPr lang="en-US" sz="2000" dirty="0"/>
              <a:t>- 4</a:t>
            </a:r>
            <a:r>
              <a:rPr lang="ar-SA" sz="2000" dirty="0"/>
              <a:t>معالجة مسائل النقل والتأمين والاستلام </a:t>
            </a:r>
            <a:r>
              <a:rPr lang="ar-SA" sz="2000" dirty="0" smtClean="0"/>
              <a:t>والتخزين</a:t>
            </a:r>
            <a:r>
              <a:rPr lang="ar-IQ" sz="2000" dirty="0" smtClean="0"/>
              <a:t> </a:t>
            </a:r>
            <a:r>
              <a:rPr lang="en-US" sz="2000" dirty="0" smtClean="0"/>
              <a:t>.</a:t>
            </a:r>
            <a:endParaRPr lang="en-US" sz="2000" dirty="0"/>
          </a:p>
        </p:txBody>
      </p:sp>
      <p:sp>
        <p:nvSpPr>
          <p:cNvPr id="5" name="مستطيل 4"/>
          <p:cNvSpPr/>
          <p:nvPr/>
        </p:nvSpPr>
        <p:spPr>
          <a:xfrm>
            <a:off x="683568" y="908720"/>
            <a:ext cx="8072494"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buNone/>
            </a:pPr>
            <a:r>
              <a:rPr lang="ar-SA" sz="2000" b="1" dirty="0"/>
              <a:t>يمكن تعريف وظيفة الإمداد</a:t>
            </a:r>
            <a:r>
              <a:rPr lang="ar-SA" sz="2000" dirty="0"/>
              <a:t> بأنها النشاط المسؤول عن توفير الاحتياجات أو الموارد المادية اللازمة </a:t>
            </a:r>
            <a:r>
              <a:rPr lang="ar-SA" sz="2000" dirty="0" smtClean="0"/>
              <a:t>لسير</a:t>
            </a:r>
            <a:r>
              <a:rPr lang="ar-IQ" sz="2000" dirty="0" smtClean="0"/>
              <a:t> </a:t>
            </a:r>
            <a:r>
              <a:rPr lang="ar-SA" sz="2000" dirty="0" smtClean="0"/>
              <a:t>وانتظام </a:t>
            </a:r>
            <a:r>
              <a:rPr lang="ar-SA" sz="2000" dirty="0"/>
              <a:t>عمليات المنظمة من إنتاج </a:t>
            </a:r>
            <a:r>
              <a:rPr lang="ar-SA" sz="2000" dirty="0" smtClean="0"/>
              <a:t>وبيع</a:t>
            </a:r>
            <a:r>
              <a:rPr lang="ar-IQ" sz="2000" dirty="0" smtClean="0"/>
              <a:t> (</a:t>
            </a:r>
            <a:r>
              <a:rPr lang="ar-SA" sz="2000" dirty="0" smtClean="0"/>
              <a:t>المواد </a:t>
            </a:r>
            <a:r>
              <a:rPr lang="ar-SA" sz="2000" dirty="0"/>
              <a:t>الأولية، التجهيزات، المعدات، وسائل النقل، مستلزمات سلعية وخدمية، منتجات تامة وغير ذلك من </a:t>
            </a:r>
            <a:r>
              <a:rPr lang="ar-SA" sz="2000" dirty="0" smtClean="0"/>
              <a:t>المواد</a:t>
            </a:r>
            <a:r>
              <a:rPr lang="ar-IQ" sz="2000" dirty="0" smtClean="0"/>
              <a:t>)</a:t>
            </a:r>
            <a:r>
              <a:rPr lang="ar-SA" sz="2000" dirty="0" smtClean="0"/>
              <a:t> </a:t>
            </a:r>
            <a:r>
              <a:rPr lang="ar-SA" sz="2000" dirty="0"/>
              <a:t>وذلك بالكمية الاقتصادية والجودة المناسبة والسعر المناسب وشروط الإمداد والتوريد الملائمة ومن المصادر </a:t>
            </a:r>
            <a:r>
              <a:rPr lang="ar-SA" sz="2000" dirty="0" smtClean="0"/>
              <a:t>الأفضل</a:t>
            </a:r>
            <a:r>
              <a:rPr lang="ar-IQ" sz="2000" dirty="0" smtClean="0"/>
              <a:t> .</a:t>
            </a:r>
          </a:p>
        </p:txBody>
      </p:sp>
      <p:sp>
        <p:nvSpPr>
          <p:cNvPr id="6" name="عنوان 1"/>
          <p:cNvSpPr>
            <a:spLocks noGrp="1"/>
          </p:cNvSpPr>
          <p:nvPr>
            <p:ph type="title"/>
          </p:nvPr>
        </p:nvSpPr>
        <p:spPr>
          <a:xfrm>
            <a:off x="5508104" y="142852"/>
            <a:ext cx="3178696" cy="571504"/>
          </a:xfrm>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3200" b="1" dirty="0"/>
              <a:t>اولاً </a:t>
            </a:r>
            <a:r>
              <a:rPr lang="ar-IQ" sz="3200" b="1" dirty="0" smtClean="0"/>
              <a:t>:- مفهوم الامداد </a:t>
            </a:r>
            <a:endParaRPr lang="ar-IQ"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3000" fill="hold"/>
                                        <p:tgtEl>
                                          <p:spTgt spid="5"/>
                                        </p:tgtEl>
                                        <p:attrNameLst>
                                          <p:attrName>ppt_x</p:attrName>
                                        </p:attrNameLst>
                                      </p:cBhvr>
                                      <p:tavLst>
                                        <p:tav tm="0">
                                          <p:val>
                                            <p:strVal val="#ppt_x"/>
                                          </p:val>
                                        </p:tav>
                                        <p:tav tm="100000">
                                          <p:val>
                                            <p:strVal val="#ppt_x"/>
                                          </p:val>
                                        </p:tav>
                                      </p:tavLst>
                                    </p:anim>
                                    <p:anim calcmode="lin" valueType="num">
                                      <p:cBhvr additive="base">
                                        <p:cTn id="8" dur="3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30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3000" fill="hold"/>
                                        <p:tgtEl>
                                          <p:spTgt spid="3">
                                            <p:bg/>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2000" fill="hold"/>
                                        <p:tgtEl>
                                          <p:spTgt spid="6"/>
                                        </p:tgtEl>
                                        <p:attrNameLst>
                                          <p:attrName>ppt_x</p:attrName>
                                        </p:attrNameLst>
                                      </p:cBhvr>
                                      <p:tavLst>
                                        <p:tav tm="0">
                                          <p:val>
                                            <p:strVal val="1+#ppt_w/2"/>
                                          </p:val>
                                        </p:tav>
                                        <p:tav tm="100000">
                                          <p:val>
                                            <p:strVal val="#ppt_x"/>
                                          </p:val>
                                        </p:tav>
                                      </p:tavLst>
                                    </p:anim>
                                    <p:anim calcmode="lin" valueType="num">
                                      <p:cBhvr additive="base">
                                        <p:cTn id="29"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وان 1"/>
          <p:cNvSpPr>
            <a:spLocks noGrp="1"/>
          </p:cNvSpPr>
          <p:nvPr>
            <p:ph type="title"/>
          </p:nvPr>
        </p:nvSpPr>
        <p:spPr>
          <a:xfrm>
            <a:off x="3286116" y="71414"/>
            <a:ext cx="5715040" cy="571504"/>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ar-IQ" sz="3200" b="1" dirty="0" smtClean="0"/>
              <a:t>ثالثاً :- </a:t>
            </a:r>
            <a:r>
              <a:rPr lang="ar-IQ" sz="2800" b="1" dirty="0"/>
              <a:t>سلسلة التوريد وسلسلة القيمة وسلسلة الطلب</a:t>
            </a:r>
            <a:r>
              <a:rPr lang="en-US" sz="2800" b="1" dirty="0"/>
              <a:t> :</a:t>
            </a:r>
            <a:endParaRPr lang="ar-IQ" sz="3200" dirty="0"/>
          </a:p>
        </p:txBody>
      </p:sp>
      <p:sp>
        <p:nvSpPr>
          <p:cNvPr id="12" name="عنوان 1"/>
          <p:cNvSpPr txBox="1">
            <a:spLocks/>
          </p:cNvSpPr>
          <p:nvPr/>
        </p:nvSpPr>
        <p:spPr>
          <a:xfrm>
            <a:off x="285720" y="836712"/>
            <a:ext cx="8750776" cy="720080"/>
          </a:xfrm>
          <a:prstGeom prst="rect">
            <a:avLst/>
          </a:prstGeom>
        </p:spPr>
        <p:style>
          <a:lnRef idx="1">
            <a:schemeClr val="accent4"/>
          </a:lnRef>
          <a:fillRef idx="2">
            <a:schemeClr val="accent4"/>
          </a:fillRef>
          <a:effectRef idx="1">
            <a:schemeClr val="accent4"/>
          </a:effectRef>
          <a:fontRef idx="minor">
            <a:schemeClr val="dk1"/>
          </a:fontRef>
        </p:style>
        <p:txBody>
          <a:bodyPr vert="horz" lIns="0" rIns="0" bIns="0" anchor="b">
            <a:noAutofit/>
          </a:bodyPr>
          <a:lstStyle/>
          <a:p>
            <a:r>
              <a:rPr lang="ar-IQ" sz="2000" dirty="0"/>
              <a:t>يحدد (2002</a:t>
            </a:r>
            <a:r>
              <a:rPr lang="en-US" sz="2000" dirty="0"/>
              <a:t>,Stevenson (</a:t>
            </a:r>
            <a:r>
              <a:rPr lang="ar-IQ" sz="2000" dirty="0"/>
              <a:t>أن سلاسل التوريد يشـار إليهـا أحيانـا علـى أنهـا </a:t>
            </a:r>
            <a:r>
              <a:rPr lang="ar-IQ" sz="2000" dirty="0" smtClean="0"/>
              <a:t>سلاسـل</a:t>
            </a:r>
            <a:r>
              <a:rPr lang="ar-IQ" sz="2000" dirty="0"/>
              <a:t> </a:t>
            </a:r>
            <a:r>
              <a:rPr lang="ar-IQ" sz="2000" dirty="0" smtClean="0"/>
              <a:t>القيمة </a:t>
            </a:r>
            <a:r>
              <a:rPr lang="ar-IQ" sz="2000" dirty="0"/>
              <a:t>، ذلك أن المصطلح يعكس مفهوم أن القيمـة تضـاف للمنتجـات والخـدمات أثنـاء </a:t>
            </a:r>
            <a:r>
              <a:rPr lang="ar-IQ" sz="2000" dirty="0" smtClean="0"/>
              <a:t>تقـدمها</a:t>
            </a:r>
            <a:r>
              <a:rPr lang="ar-IQ" sz="2000" dirty="0"/>
              <a:t> </a:t>
            </a:r>
            <a:r>
              <a:rPr lang="ar-IQ" sz="2000" dirty="0" err="1" smtClean="0"/>
              <a:t>فى</a:t>
            </a:r>
            <a:r>
              <a:rPr lang="ar-IQ" sz="2000" dirty="0" smtClean="0"/>
              <a:t> </a:t>
            </a:r>
            <a:r>
              <a:rPr lang="ar-IQ" sz="2000" dirty="0"/>
              <a:t>أو عبر السلسلة</a:t>
            </a:r>
            <a:r>
              <a:rPr lang="en-US" sz="2000" dirty="0"/>
              <a:t> .</a:t>
            </a:r>
            <a:endParaRPr kumimoji="0" lang="ar-IQ" sz="2000" b="1" i="0" u="none" strike="noStrike" kern="1200" cap="none" spc="0" normalizeH="0" baseline="0" noProof="0" dirty="0">
              <a:ln>
                <a:noFill/>
              </a:ln>
              <a:solidFill>
                <a:schemeClr val="tx2"/>
              </a:solidFill>
              <a:effectLst/>
              <a:uLnTx/>
              <a:uFillTx/>
              <a:latin typeface="+mj-lt"/>
              <a:ea typeface="+mj-ea"/>
              <a:cs typeface="+mj-cs"/>
            </a:endParaRPr>
          </a:p>
        </p:txBody>
      </p:sp>
      <p:sp>
        <p:nvSpPr>
          <p:cNvPr id="25" name="مستطيل مستدير الزوايا 24"/>
          <p:cNvSpPr/>
          <p:nvPr/>
        </p:nvSpPr>
        <p:spPr>
          <a:xfrm>
            <a:off x="-36512" y="1828913"/>
            <a:ext cx="9144000" cy="3472295"/>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IQ" dirty="0"/>
          </a:p>
        </p:txBody>
      </p:sp>
      <p:sp>
        <p:nvSpPr>
          <p:cNvPr id="27" name="عنوان 1"/>
          <p:cNvSpPr txBox="1">
            <a:spLocks/>
          </p:cNvSpPr>
          <p:nvPr/>
        </p:nvSpPr>
        <p:spPr>
          <a:xfrm>
            <a:off x="899592" y="2636912"/>
            <a:ext cx="7645702" cy="408393"/>
          </a:xfrm>
          <a:prstGeom prst="rect">
            <a:avLst/>
          </a:prstGeom>
        </p:spPr>
        <p:txBody>
          <a:bodyPr vert="horz" lIns="0" rIns="0" bIns="0" anchor="b">
            <a:noAutofit/>
          </a:bodyPr>
          <a:lstStyle/>
          <a:p>
            <a:r>
              <a:rPr lang="en-US" sz="2000" b="1" dirty="0"/>
              <a:t>-  </a:t>
            </a:r>
            <a:r>
              <a:rPr lang="ar-IQ" sz="2000" b="1" dirty="0"/>
              <a:t>يبدأ عنصر التوريد</a:t>
            </a:r>
            <a:r>
              <a:rPr lang="ar-IQ" sz="2000" dirty="0"/>
              <a:t> مع بداية السلسلة وينتهى مع العمليات الداخلية بالمنظمة</a:t>
            </a:r>
            <a:r>
              <a:rPr lang="en-US" sz="2000" dirty="0"/>
              <a:t> </a:t>
            </a:r>
            <a:r>
              <a:rPr lang="en-US" sz="2000" dirty="0" smtClean="0"/>
              <a:t>.</a:t>
            </a:r>
            <a:endParaRPr lang="en-US" sz="2000" dirty="0"/>
          </a:p>
        </p:txBody>
      </p:sp>
      <p:sp>
        <p:nvSpPr>
          <p:cNvPr id="29" name="عنوان 1"/>
          <p:cNvSpPr txBox="1">
            <a:spLocks/>
          </p:cNvSpPr>
          <p:nvPr/>
        </p:nvSpPr>
        <p:spPr>
          <a:xfrm>
            <a:off x="467544" y="3284984"/>
            <a:ext cx="8136904" cy="702410"/>
          </a:xfrm>
          <a:prstGeom prst="rect">
            <a:avLst/>
          </a:prstGeom>
        </p:spPr>
        <p:txBody>
          <a:bodyPr vert="horz" lIns="0" rIns="0" bIns="0" anchor="b">
            <a:noAutofit/>
          </a:bodyPr>
          <a:lstStyle/>
          <a:p>
            <a:r>
              <a:rPr lang="en-US" sz="2000" b="1" dirty="0"/>
              <a:t>- </a:t>
            </a:r>
            <a:r>
              <a:rPr lang="ar-IQ" sz="2000" b="1" dirty="0"/>
              <a:t>يبـدأ عنصـر الطلـب</a:t>
            </a:r>
            <a:r>
              <a:rPr lang="ar-IQ" sz="2000" dirty="0"/>
              <a:t> </a:t>
            </a:r>
            <a:r>
              <a:rPr lang="ar-IQ" sz="2000" dirty="0" err="1"/>
              <a:t>فـى</a:t>
            </a:r>
            <a:r>
              <a:rPr lang="ar-IQ" sz="2000" dirty="0"/>
              <a:t> السلسـلة مـن النقطـة </a:t>
            </a:r>
            <a:r>
              <a:rPr lang="ar-IQ" sz="2000" dirty="0" err="1"/>
              <a:t>التـى</a:t>
            </a:r>
            <a:r>
              <a:rPr lang="ar-IQ" sz="2000" dirty="0"/>
              <a:t> يـتم فيهـا تسـليم مخرجـات </a:t>
            </a:r>
            <a:r>
              <a:rPr lang="ar-IQ" sz="2000" dirty="0" smtClean="0"/>
              <a:t>المنظمـة للزبون </a:t>
            </a:r>
            <a:r>
              <a:rPr lang="ar-IQ" sz="2000" dirty="0" err="1"/>
              <a:t>الحالى</a:t>
            </a:r>
            <a:r>
              <a:rPr lang="ar-IQ" sz="2000" dirty="0"/>
              <a:t> </a:t>
            </a:r>
            <a:r>
              <a:rPr lang="ar-IQ" sz="2000" dirty="0" smtClean="0"/>
              <a:t>وتنتهى </a:t>
            </a:r>
            <a:r>
              <a:rPr lang="ar-IQ" sz="2000" dirty="0"/>
              <a:t>مع الزبون </a:t>
            </a:r>
            <a:r>
              <a:rPr lang="ar-IQ" sz="2000" dirty="0" err="1"/>
              <a:t>النهائى</a:t>
            </a:r>
            <a:r>
              <a:rPr lang="ar-IQ" sz="2000" dirty="0"/>
              <a:t> </a:t>
            </a:r>
            <a:r>
              <a:rPr lang="ar-IQ" sz="2000" dirty="0" err="1"/>
              <a:t>فى</a:t>
            </a:r>
            <a:r>
              <a:rPr lang="ar-IQ" sz="2000" dirty="0"/>
              <a:t> السلسلة</a:t>
            </a:r>
            <a:r>
              <a:rPr lang="en-US" sz="2000" dirty="0"/>
              <a:t> .</a:t>
            </a:r>
          </a:p>
        </p:txBody>
      </p:sp>
      <p:sp>
        <p:nvSpPr>
          <p:cNvPr id="32" name="عنوان 1"/>
          <p:cNvSpPr txBox="1">
            <a:spLocks/>
          </p:cNvSpPr>
          <p:nvPr/>
        </p:nvSpPr>
        <p:spPr>
          <a:xfrm>
            <a:off x="2946026" y="1988840"/>
            <a:ext cx="5802438" cy="500066"/>
          </a:xfrm>
          <a:prstGeom prst="rect">
            <a:avLst/>
          </a:prstGeom>
        </p:spPr>
        <p:txBody>
          <a:bodyPr vert="horz" lIns="0" rIns="0" bIns="0" anchor="b">
            <a:noAutofit/>
          </a:bodyPr>
          <a:lstStyle/>
          <a:p>
            <a:pPr lvl="0">
              <a:spcBef>
                <a:spcPct val="0"/>
              </a:spcBef>
            </a:pPr>
            <a:r>
              <a:rPr lang="ar-IQ" sz="2400" dirty="0" smtClean="0">
                <a:latin typeface="Traditional Arabic (العناوين)"/>
              </a:rPr>
              <a:t>سلسلة التوريد او سلسلة القيمة تتكون من عنصرين هما :- </a:t>
            </a:r>
            <a:endParaRPr kumimoji="0" lang="ar-IQ" sz="2400" b="1" i="0" u="none" strike="noStrike" kern="1200" cap="none" spc="0" normalizeH="0" baseline="0" noProof="0" dirty="0">
              <a:ln>
                <a:noFill/>
              </a:ln>
              <a:solidFill>
                <a:schemeClr val="tx2"/>
              </a:solidFill>
              <a:effectLst/>
              <a:uLnTx/>
              <a:uFillTx/>
              <a:latin typeface="Traditional Arabic (العناوين)"/>
              <a:ea typeface="+mj-ea"/>
              <a:cs typeface="+mj-cs"/>
            </a:endParaRPr>
          </a:p>
        </p:txBody>
      </p:sp>
      <p:pic>
        <p:nvPicPr>
          <p:cNvPr id="34" name="Picture 6" descr="Star-05-june"/>
          <p:cNvPicPr>
            <a:picLocks noChangeAspect="1" noChangeArrowheads="1" noCrop="1"/>
          </p:cNvPicPr>
          <p:nvPr/>
        </p:nvPicPr>
        <p:blipFill>
          <a:blip r:embed="rId2"/>
          <a:srcRect/>
          <a:stretch>
            <a:fillRect/>
          </a:stretch>
        </p:blipFill>
        <p:spPr bwMode="auto">
          <a:xfrm>
            <a:off x="8510560" y="2564904"/>
            <a:ext cx="633440" cy="633440"/>
          </a:xfrm>
          <a:prstGeom prst="rect">
            <a:avLst/>
          </a:prstGeom>
          <a:noFill/>
        </p:spPr>
      </p:pic>
      <p:pic>
        <p:nvPicPr>
          <p:cNvPr id="37" name="Picture 6" descr="Star-05-june"/>
          <p:cNvPicPr>
            <a:picLocks noChangeAspect="1" noChangeArrowheads="1" noCrop="1"/>
          </p:cNvPicPr>
          <p:nvPr/>
        </p:nvPicPr>
        <p:blipFill>
          <a:blip r:embed="rId2"/>
          <a:srcRect/>
          <a:stretch>
            <a:fillRect/>
          </a:stretch>
        </p:blipFill>
        <p:spPr bwMode="auto">
          <a:xfrm>
            <a:off x="8510560" y="3284984"/>
            <a:ext cx="633440" cy="633440"/>
          </a:xfrm>
          <a:prstGeom prst="rect">
            <a:avLst/>
          </a:prstGeom>
          <a:noFill/>
        </p:spPr>
      </p:pic>
      <p:sp>
        <p:nvSpPr>
          <p:cNvPr id="16" name="عنوان 1"/>
          <p:cNvSpPr txBox="1">
            <a:spLocks/>
          </p:cNvSpPr>
          <p:nvPr/>
        </p:nvSpPr>
        <p:spPr>
          <a:xfrm>
            <a:off x="467544" y="4192905"/>
            <a:ext cx="8136904" cy="351205"/>
          </a:xfrm>
          <a:prstGeom prst="rect">
            <a:avLst/>
          </a:prstGeom>
        </p:spPr>
        <p:txBody>
          <a:bodyPr vert="horz" lIns="0" rIns="0" bIns="0" anchor="b">
            <a:noAutofit/>
          </a:bodyPr>
          <a:lstStyle/>
          <a:p>
            <a:r>
              <a:rPr lang="ar-IQ" sz="2000" dirty="0"/>
              <a:t>أمـــا سلســـلة الطلـــب </a:t>
            </a:r>
            <a:r>
              <a:rPr lang="ar-IQ" sz="2000" dirty="0" err="1"/>
              <a:t>فهـــى</a:t>
            </a:r>
            <a:r>
              <a:rPr lang="ar-IQ" sz="2000" dirty="0"/>
              <a:t> المبيعـــات والتوزيـــع كجـــزء مـــن سلســـلة القيمـــة . </a:t>
            </a:r>
            <a:endParaRPr lang="en-US" sz="2000" dirty="0"/>
          </a:p>
        </p:txBody>
      </p:sp>
      <p:pic>
        <p:nvPicPr>
          <p:cNvPr id="17" name="Picture 7" descr="Ball-03-june"/>
          <p:cNvPicPr>
            <a:picLocks noChangeAspect="1" noChangeArrowheads="1" noCrop="1"/>
          </p:cNvPicPr>
          <p:nvPr/>
        </p:nvPicPr>
        <p:blipFill>
          <a:blip r:embed="rId3"/>
          <a:srcRect/>
          <a:stretch>
            <a:fillRect/>
          </a:stretch>
        </p:blipFill>
        <p:spPr bwMode="auto">
          <a:xfrm>
            <a:off x="8677636" y="4174232"/>
            <a:ext cx="357190" cy="36987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1+#ppt_w/2"/>
                                          </p:val>
                                        </p:tav>
                                        <p:tav tm="100000">
                                          <p:val>
                                            <p:strVal val="#ppt_x"/>
                                          </p:val>
                                        </p:tav>
                                      </p:tavLst>
                                    </p:anim>
                                    <p:anim calcmode="lin" valueType="num">
                                      <p:cBhvr additive="base">
                                        <p:cTn id="8" dur="20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3000" fill="hold"/>
                                        <p:tgtEl>
                                          <p:spTgt spid="12"/>
                                        </p:tgtEl>
                                        <p:attrNameLst>
                                          <p:attrName>ppt_x</p:attrName>
                                        </p:attrNameLst>
                                      </p:cBhvr>
                                      <p:tavLst>
                                        <p:tav tm="0">
                                          <p:val>
                                            <p:strVal val="#ppt_x"/>
                                          </p:val>
                                        </p:tav>
                                        <p:tav tm="100000">
                                          <p:val>
                                            <p:strVal val="#ppt_x"/>
                                          </p:val>
                                        </p:tav>
                                      </p:tavLst>
                                    </p:anim>
                                    <p:anim calcmode="lin" valueType="num">
                                      <p:cBhvr additive="base">
                                        <p:cTn id="13" dur="3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2000" fill="hold"/>
                                        <p:tgtEl>
                                          <p:spTgt spid="25"/>
                                        </p:tgtEl>
                                        <p:attrNameLst>
                                          <p:attrName>ppt_x</p:attrName>
                                        </p:attrNameLst>
                                      </p:cBhvr>
                                      <p:tavLst>
                                        <p:tav tm="0">
                                          <p:val>
                                            <p:strVal val="#ppt_x"/>
                                          </p:val>
                                        </p:tav>
                                        <p:tav tm="100000">
                                          <p:val>
                                            <p:strVal val="#ppt_x"/>
                                          </p:val>
                                        </p:tav>
                                      </p:tavLst>
                                    </p:anim>
                                    <p:anim calcmode="lin" valueType="num">
                                      <p:cBhvr additive="base">
                                        <p:cTn id="19" dur="2000" fill="hold"/>
                                        <p:tgtEl>
                                          <p:spTgt spid="25"/>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additive="base">
                                        <p:cTn id="23" dur="2000" fill="hold"/>
                                        <p:tgtEl>
                                          <p:spTgt spid="32"/>
                                        </p:tgtEl>
                                        <p:attrNameLst>
                                          <p:attrName>ppt_x</p:attrName>
                                        </p:attrNameLst>
                                      </p:cBhvr>
                                      <p:tavLst>
                                        <p:tav tm="0">
                                          <p:val>
                                            <p:strVal val="#ppt_x"/>
                                          </p:val>
                                        </p:tav>
                                        <p:tav tm="100000">
                                          <p:val>
                                            <p:strVal val="#ppt_x"/>
                                          </p:val>
                                        </p:tav>
                                      </p:tavLst>
                                    </p:anim>
                                    <p:anim calcmode="lin" valueType="num">
                                      <p:cBhvr additive="base">
                                        <p:cTn id="24" dur="2000" fill="hold"/>
                                        <p:tgtEl>
                                          <p:spTgt spid="32"/>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2" fill="hold" nodeType="after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2000" fill="hold"/>
                                        <p:tgtEl>
                                          <p:spTgt spid="34"/>
                                        </p:tgtEl>
                                        <p:attrNameLst>
                                          <p:attrName>ppt_x</p:attrName>
                                        </p:attrNameLst>
                                      </p:cBhvr>
                                      <p:tavLst>
                                        <p:tav tm="0">
                                          <p:val>
                                            <p:strVal val="1+#ppt_w/2"/>
                                          </p:val>
                                        </p:tav>
                                        <p:tav tm="100000">
                                          <p:val>
                                            <p:strVal val="#ppt_x"/>
                                          </p:val>
                                        </p:tav>
                                      </p:tavLst>
                                    </p:anim>
                                    <p:anim calcmode="lin" valueType="num">
                                      <p:cBhvr additive="base">
                                        <p:cTn id="29" dur="2000" fill="hold"/>
                                        <p:tgtEl>
                                          <p:spTgt spid="34"/>
                                        </p:tgtEl>
                                        <p:attrNameLst>
                                          <p:attrName>ppt_y</p:attrName>
                                        </p:attrNameLst>
                                      </p:cBhvr>
                                      <p:tavLst>
                                        <p:tav tm="0">
                                          <p:val>
                                            <p:strVal val="#ppt_y"/>
                                          </p:val>
                                        </p:tav>
                                        <p:tav tm="100000">
                                          <p:val>
                                            <p:strVal val="#ppt_y"/>
                                          </p:val>
                                        </p:tav>
                                      </p:tavLst>
                                    </p:anim>
                                  </p:childTnLst>
                                </p:cTn>
                              </p:par>
                            </p:childTnLst>
                          </p:cTn>
                        </p:par>
                        <p:par>
                          <p:cTn id="30" fill="hold">
                            <p:stCondLst>
                              <p:cond delay="6000"/>
                            </p:stCondLst>
                            <p:childTnLst>
                              <p:par>
                                <p:cTn id="31" presetID="2" presetClass="entr" presetSubtype="4"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2000" fill="hold"/>
                                        <p:tgtEl>
                                          <p:spTgt spid="27"/>
                                        </p:tgtEl>
                                        <p:attrNameLst>
                                          <p:attrName>ppt_x</p:attrName>
                                        </p:attrNameLst>
                                      </p:cBhvr>
                                      <p:tavLst>
                                        <p:tav tm="0">
                                          <p:val>
                                            <p:strVal val="#ppt_x"/>
                                          </p:val>
                                        </p:tav>
                                        <p:tav tm="100000">
                                          <p:val>
                                            <p:strVal val="#ppt_x"/>
                                          </p:val>
                                        </p:tav>
                                      </p:tavLst>
                                    </p:anim>
                                    <p:anim calcmode="lin" valueType="num">
                                      <p:cBhvr additive="base">
                                        <p:cTn id="34" dur="2000" fill="hold"/>
                                        <p:tgtEl>
                                          <p:spTgt spid="27"/>
                                        </p:tgtEl>
                                        <p:attrNameLst>
                                          <p:attrName>ppt_y</p:attrName>
                                        </p:attrNameLst>
                                      </p:cBhvr>
                                      <p:tavLst>
                                        <p:tav tm="0">
                                          <p:val>
                                            <p:strVal val="1+#ppt_h/2"/>
                                          </p:val>
                                        </p:tav>
                                        <p:tav tm="100000">
                                          <p:val>
                                            <p:strVal val="#ppt_y"/>
                                          </p:val>
                                        </p:tav>
                                      </p:tavLst>
                                    </p:anim>
                                  </p:childTnLst>
                                </p:cTn>
                              </p:par>
                            </p:childTnLst>
                          </p:cTn>
                        </p:par>
                        <p:par>
                          <p:cTn id="35" fill="hold">
                            <p:stCondLst>
                              <p:cond delay="8000"/>
                            </p:stCondLst>
                            <p:childTnLst>
                              <p:par>
                                <p:cTn id="36" presetID="2" presetClass="entr" presetSubtype="2" fill="hold" nodeType="afterEffect">
                                  <p:stCondLst>
                                    <p:cond delay="0"/>
                                  </p:stCondLst>
                                  <p:childTnLst>
                                    <p:set>
                                      <p:cBhvr>
                                        <p:cTn id="37" dur="1" fill="hold">
                                          <p:stCondLst>
                                            <p:cond delay="0"/>
                                          </p:stCondLst>
                                        </p:cTn>
                                        <p:tgtEl>
                                          <p:spTgt spid="37"/>
                                        </p:tgtEl>
                                        <p:attrNameLst>
                                          <p:attrName>style.visibility</p:attrName>
                                        </p:attrNameLst>
                                      </p:cBhvr>
                                      <p:to>
                                        <p:strVal val="visible"/>
                                      </p:to>
                                    </p:set>
                                    <p:anim calcmode="lin" valueType="num">
                                      <p:cBhvr additive="base">
                                        <p:cTn id="38" dur="2000" fill="hold"/>
                                        <p:tgtEl>
                                          <p:spTgt spid="37"/>
                                        </p:tgtEl>
                                        <p:attrNameLst>
                                          <p:attrName>ppt_x</p:attrName>
                                        </p:attrNameLst>
                                      </p:cBhvr>
                                      <p:tavLst>
                                        <p:tav tm="0">
                                          <p:val>
                                            <p:strVal val="1+#ppt_w/2"/>
                                          </p:val>
                                        </p:tav>
                                        <p:tav tm="100000">
                                          <p:val>
                                            <p:strVal val="#ppt_x"/>
                                          </p:val>
                                        </p:tav>
                                      </p:tavLst>
                                    </p:anim>
                                    <p:anim calcmode="lin" valueType="num">
                                      <p:cBhvr additive="base">
                                        <p:cTn id="39" dur="2000" fill="hold"/>
                                        <p:tgtEl>
                                          <p:spTgt spid="37"/>
                                        </p:tgtEl>
                                        <p:attrNameLst>
                                          <p:attrName>ppt_y</p:attrName>
                                        </p:attrNameLst>
                                      </p:cBhvr>
                                      <p:tavLst>
                                        <p:tav tm="0">
                                          <p:val>
                                            <p:strVal val="#ppt_y"/>
                                          </p:val>
                                        </p:tav>
                                        <p:tav tm="100000">
                                          <p:val>
                                            <p:strVal val="#ppt_y"/>
                                          </p:val>
                                        </p:tav>
                                      </p:tavLst>
                                    </p:anim>
                                  </p:childTnLst>
                                </p:cTn>
                              </p:par>
                            </p:childTnLst>
                          </p:cTn>
                        </p:par>
                        <p:par>
                          <p:cTn id="40" fill="hold">
                            <p:stCondLst>
                              <p:cond delay="10000"/>
                            </p:stCondLst>
                            <p:childTnLst>
                              <p:par>
                                <p:cTn id="41" presetID="2" presetClass="entr" presetSubtype="4"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2000" fill="hold"/>
                                        <p:tgtEl>
                                          <p:spTgt spid="29"/>
                                        </p:tgtEl>
                                        <p:attrNameLst>
                                          <p:attrName>ppt_x</p:attrName>
                                        </p:attrNameLst>
                                      </p:cBhvr>
                                      <p:tavLst>
                                        <p:tav tm="0">
                                          <p:val>
                                            <p:strVal val="#ppt_x"/>
                                          </p:val>
                                        </p:tav>
                                        <p:tav tm="100000">
                                          <p:val>
                                            <p:strVal val="#ppt_x"/>
                                          </p:val>
                                        </p:tav>
                                      </p:tavLst>
                                    </p:anim>
                                    <p:anim calcmode="lin" valueType="num">
                                      <p:cBhvr additive="base">
                                        <p:cTn id="44" dur="2000" fill="hold"/>
                                        <p:tgtEl>
                                          <p:spTgt spid="29"/>
                                        </p:tgtEl>
                                        <p:attrNameLst>
                                          <p:attrName>ppt_y</p:attrName>
                                        </p:attrNameLst>
                                      </p:cBhvr>
                                      <p:tavLst>
                                        <p:tav tm="0">
                                          <p:val>
                                            <p:strVal val="1+#ppt_h/2"/>
                                          </p:val>
                                        </p:tav>
                                        <p:tav tm="100000">
                                          <p:val>
                                            <p:strVal val="#ppt_y"/>
                                          </p:val>
                                        </p:tav>
                                      </p:tavLst>
                                    </p:anim>
                                  </p:childTnLst>
                                </p:cTn>
                              </p:par>
                            </p:childTnLst>
                          </p:cTn>
                        </p:par>
                        <p:par>
                          <p:cTn id="45" fill="hold">
                            <p:stCondLst>
                              <p:cond delay="12000"/>
                            </p:stCondLst>
                            <p:childTnLst>
                              <p:par>
                                <p:cTn id="46" presetID="2" presetClass="entr" presetSubtype="4"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2000" fill="hold"/>
                                        <p:tgtEl>
                                          <p:spTgt spid="16"/>
                                        </p:tgtEl>
                                        <p:attrNameLst>
                                          <p:attrName>ppt_x</p:attrName>
                                        </p:attrNameLst>
                                      </p:cBhvr>
                                      <p:tavLst>
                                        <p:tav tm="0">
                                          <p:val>
                                            <p:strVal val="#ppt_x"/>
                                          </p:val>
                                        </p:tav>
                                        <p:tav tm="100000">
                                          <p:val>
                                            <p:strVal val="#ppt_x"/>
                                          </p:val>
                                        </p:tav>
                                      </p:tavLst>
                                    </p:anim>
                                    <p:anim calcmode="lin" valueType="num">
                                      <p:cBhvr additive="base">
                                        <p:cTn id="49" dur="2000" fill="hold"/>
                                        <p:tgtEl>
                                          <p:spTgt spid="16"/>
                                        </p:tgtEl>
                                        <p:attrNameLst>
                                          <p:attrName>ppt_y</p:attrName>
                                        </p:attrNameLst>
                                      </p:cBhvr>
                                      <p:tavLst>
                                        <p:tav tm="0">
                                          <p:val>
                                            <p:strVal val="1+#ppt_h/2"/>
                                          </p:val>
                                        </p:tav>
                                        <p:tav tm="100000">
                                          <p:val>
                                            <p:strVal val="#ppt_y"/>
                                          </p:val>
                                        </p:tav>
                                      </p:tavLst>
                                    </p:anim>
                                  </p:childTnLst>
                                </p:cTn>
                              </p:par>
                            </p:childTnLst>
                          </p:cTn>
                        </p:par>
                        <p:par>
                          <p:cTn id="50" fill="hold">
                            <p:stCondLst>
                              <p:cond delay="14000"/>
                            </p:stCondLst>
                            <p:childTnLst>
                              <p:par>
                                <p:cTn id="51" presetID="2" presetClass="entr" presetSubtype="2" fill="hold"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2000" fill="hold"/>
                                        <p:tgtEl>
                                          <p:spTgt spid="17"/>
                                        </p:tgtEl>
                                        <p:attrNameLst>
                                          <p:attrName>ppt_x</p:attrName>
                                        </p:attrNameLst>
                                      </p:cBhvr>
                                      <p:tavLst>
                                        <p:tav tm="0">
                                          <p:val>
                                            <p:strVal val="1+#ppt_w/2"/>
                                          </p:val>
                                        </p:tav>
                                        <p:tav tm="100000">
                                          <p:val>
                                            <p:strVal val="#ppt_x"/>
                                          </p:val>
                                        </p:tav>
                                      </p:tavLst>
                                    </p:anim>
                                    <p:anim calcmode="lin" valueType="num">
                                      <p:cBhvr additive="base">
                                        <p:cTn id="54" dur="20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25" grpId="0" animBg="1"/>
      <p:bldP spid="27" grpId="0"/>
      <p:bldP spid="29" grpId="0"/>
      <p:bldP spid="32"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2571736" y="142852"/>
            <a:ext cx="6229336" cy="642942"/>
          </a:xfrm>
          <a:prstGeom prst="rect">
            <a:avLst/>
          </a:prstGeom>
        </p:spPr>
        <p:style>
          <a:lnRef idx="1">
            <a:schemeClr val="accent4"/>
          </a:lnRef>
          <a:fillRef idx="2">
            <a:schemeClr val="accent4"/>
          </a:fillRef>
          <a:effectRef idx="1">
            <a:schemeClr val="accent4"/>
          </a:effectRef>
          <a:fontRef idx="minor">
            <a:schemeClr val="dk1"/>
          </a:fontRef>
        </p:style>
        <p:txBody>
          <a:bodyPr vert="horz" lIns="0" rIns="0" bIns="0" anchor="b">
            <a:noAutofit/>
          </a:bodyPr>
          <a:lstStyle/>
          <a:p>
            <a:pPr lvl="0">
              <a:spcBef>
                <a:spcPct val="0"/>
              </a:spcBef>
            </a:pPr>
            <a:r>
              <a:rPr kumimoji="0" lang="ar-IQ" sz="2800" b="1" i="0" u="none" strike="noStrike" kern="1200" cap="none" spc="0" normalizeH="0" baseline="0" noProof="0" dirty="0" smtClean="0">
                <a:ln>
                  <a:noFill/>
                </a:ln>
                <a:solidFill>
                  <a:schemeClr val="tx2"/>
                </a:solidFill>
                <a:effectLst/>
                <a:uLnTx/>
                <a:uFillTx/>
                <a:latin typeface="+mj-lt"/>
                <a:ea typeface="+mj-ea"/>
                <a:cs typeface="+mj-cs"/>
              </a:rPr>
              <a:t>رابعاً</a:t>
            </a:r>
            <a:r>
              <a:rPr kumimoji="0" lang="ar-IQ" sz="2800" b="1" i="0" u="none" strike="noStrike" kern="1200" cap="none" spc="0" normalizeH="0" noProof="0" dirty="0" smtClean="0">
                <a:ln>
                  <a:noFill/>
                </a:ln>
                <a:solidFill>
                  <a:schemeClr val="tx2"/>
                </a:solidFill>
                <a:effectLst/>
                <a:uLnTx/>
                <a:uFillTx/>
                <a:latin typeface="+mj-lt"/>
                <a:ea typeface="+mj-ea"/>
                <a:cs typeface="+mj-cs"/>
              </a:rPr>
              <a:t> :- </a:t>
            </a:r>
            <a:r>
              <a:rPr lang="ar-IQ" sz="2800" b="1" dirty="0"/>
              <a:t>مفهوم تحليل سلسلة القيمة </a:t>
            </a:r>
            <a:endParaRPr kumimoji="0" lang="ar-IQ" sz="2800" b="1" i="0" u="none" strike="noStrike" kern="1200" cap="none" spc="0" normalizeH="0" baseline="0" noProof="0" dirty="0">
              <a:ln>
                <a:noFill/>
              </a:ln>
              <a:solidFill>
                <a:schemeClr val="tx2"/>
              </a:solidFill>
              <a:effectLst/>
              <a:uLnTx/>
              <a:uFillTx/>
              <a:latin typeface="+mj-lt"/>
              <a:ea typeface="+mj-ea"/>
              <a:cs typeface="+mj-cs"/>
            </a:endParaRPr>
          </a:p>
        </p:txBody>
      </p:sp>
      <p:sp>
        <p:nvSpPr>
          <p:cNvPr id="5" name="مستطيل مستدير الزوايا 4"/>
          <p:cNvSpPr/>
          <p:nvPr/>
        </p:nvSpPr>
        <p:spPr>
          <a:xfrm>
            <a:off x="-28604" y="1071546"/>
            <a:ext cx="9144000" cy="5786454"/>
          </a:xfrm>
          <a:prstGeom prst="round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dirty="0"/>
          </a:p>
        </p:txBody>
      </p:sp>
      <p:sp>
        <p:nvSpPr>
          <p:cNvPr id="6" name="عنوان 1"/>
          <p:cNvSpPr txBox="1">
            <a:spLocks/>
          </p:cNvSpPr>
          <p:nvPr/>
        </p:nvSpPr>
        <p:spPr>
          <a:xfrm>
            <a:off x="395536" y="1644760"/>
            <a:ext cx="8140703" cy="1208176"/>
          </a:xfrm>
          <a:prstGeom prst="rect">
            <a:avLst/>
          </a:prstGeom>
        </p:spPr>
        <p:txBody>
          <a:bodyPr vert="horz" lIns="0" rIns="0" bIns="0" anchor="b">
            <a:normAutofit fontScale="92500" lnSpcReduction="20000"/>
          </a:bodyPr>
          <a:lstStyle/>
          <a:p>
            <a:pPr lvl="0" algn="just"/>
            <a:r>
              <a:rPr lang="ar-IQ" sz="2400" dirty="0"/>
              <a:t> "يعد نموذج سلسلة القيمة الذي قدمهُ </a:t>
            </a:r>
            <a:r>
              <a:rPr lang="ar-IQ" sz="2400" dirty="0" err="1"/>
              <a:t>بورتر</a:t>
            </a:r>
            <a:r>
              <a:rPr lang="ar-IQ" sz="2400" dirty="0"/>
              <a:t> (1985) في كتابه الشهير الميزة التنافسية . أحد الأساليب الحديثة في الإدارة </a:t>
            </a:r>
            <a:r>
              <a:rPr lang="ar-IQ" sz="2400" dirty="0" err="1"/>
              <a:t>الإستراتيجية</a:t>
            </a:r>
            <a:r>
              <a:rPr lang="ar-IQ" sz="2400" dirty="0"/>
              <a:t> لتحليل العوامل الداخلية للمنظمة". لقد استخدم تحليل سلسلة القيمة بشكل أوسع كوسيلة لوصف نشاطات المنظمة, وربطها بتقسيم القوة التنافسية للمنظمة."( </a:t>
            </a:r>
            <a:r>
              <a:rPr lang="en-US" sz="2400" dirty="0" err="1"/>
              <a:t>Hitt</a:t>
            </a:r>
            <a:r>
              <a:rPr lang="en-US" sz="2400" dirty="0"/>
              <a:t>, 2001 : 9</a:t>
            </a:r>
            <a:r>
              <a:rPr lang="ar-IQ" sz="2400" dirty="0"/>
              <a:t>)</a:t>
            </a:r>
            <a:r>
              <a:rPr lang="ar-IQ" sz="2400" dirty="0" smtClean="0"/>
              <a:t>.</a:t>
            </a:r>
            <a:endParaRPr lang="en-US" sz="2400" dirty="0" smtClean="0"/>
          </a:p>
        </p:txBody>
      </p:sp>
      <p:sp>
        <p:nvSpPr>
          <p:cNvPr id="8" name="عنوان 1"/>
          <p:cNvSpPr txBox="1">
            <a:spLocks/>
          </p:cNvSpPr>
          <p:nvPr/>
        </p:nvSpPr>
        <p:spPr>
          <a:xfrm>
            <a:off x="179512" y="3068960"/>
            <a:ext cx="8356727" cy="715235"/>
          </a:xfrm>
          <a:prstGeom prst="rect">
            <a:avLst/>
          </a:prstGeom>
        </p:spPr>
        <p:txBody>
          <a:bodyPr vert="horz" lIns="0" rIns="0" bIns="0" anchor="b">
            <a:noAutofit/>
          </a:bodyPr>
          <a:lstStyle/>
          <a:p>
            <a:pPr lvl="0"/>
            <a:r>
              <a:rPr lang="ar-IQ" sz="2200" dirty="0"/>
              <a:t>يساعد على بيان نقاط القوة ونقاط الضعف في فعاليات العمل, وفي تحديد قوة العمل ضمن القطاع الذي يعمل فيه عموماً.</a:t>
            </a:r>
            <a:endParaRPr lang="en-US" sz="2200" dirty="0"/>
          </a:p>
        </p:txBody>
      </p:sp>
      <p:sp>
        <p:nvSpPr>
          <p:cNvPr id="11" name="عنوان 1"/>
          <p:cNvSpPr txBox="1">
            <a:spLocks/>
          </p:cNvSpPr>
          <p:nvPr/>
        </p:nvSpPr>
        <p:spPr>
          <a:xfrm>
            <a:off x="179512" y="3929066"/>
            <a:ext cx="8356727" cy="857256"/>
          </a:xfrm>
          <a:prstGeom prst="rect">
            <a:avLst/>
          </a:prstGeom>
        </p:spPr>
        <p:txBody>
          <a:bodyPr vert="horz" lIns="0" rIns="0" bIns="0" anchor="b">
            <a:noAutofit/>
          </a:bodyPr>
          <a:lstStyle/>
          <a:p>
            <a:pPr lvl="0"/>
            <a:r>
              <a:rPr lang="ar-IQ" sz="2200" b="1" dirty="0" smtClean="0"/>
              <a:t>يمثل ضروري </a:t>
            </a:r>
            <a:r>
              <a:rPr lang="ar-IQ" sz="2200" b="1" dirty="0"/>
              <a:t>في التحليل </a:t>
            </a:r>
            <a:r>
              <a:rPr lang="ar-IQ" sz="2200" b="1" dirty="0" smtClean="0"/>
              <a:t>المنظمي , </a:t>
            </a:r>
            <a:r>
              <a:rPr lang="ar-IQ" sz="2200" dirty="0"/>
              <a:t>وإن تباين الميزة التنافسية للمنظمات يتمثل في اختلاف سلاسلها في تحقيق القيمة</a:t>
            </a:r>
            <a:r>
              <a:rPr lang="ar-IQ" sz="2200" b="1" dirty="0"/>
              <a:t>  .</a:t>
            </a:r>
            <a:endParaRPr lang="en-US" sz="2200" dirty="0"/>
          </a:p>
        </p:txBody>
      </p:sp>
      <p:pic>
        <p:nvPicPr>
          <p:cNvPr id="17" name="Picture 7" descr="Ball-03-june"/>
          <p:cNvPicPr>
            <a:picLocks noChangeAspect="1" noChangeArrowheads="1" noCrop="1"/>
          </p:cNvPicPr>
          <p:nvPr/>
        </p:nvPicPr>
        <p:blipFill>
          <a:blip r:embed="rId2"/>
          <a:srcRect/>
          <a:stretch>
            <a:fillRect/>
          </a:stretch>
        </p:blipFill>
        <p:spPr bwMode="auto">
          <a:xfrm>
            <a:off x="8641054" y="1762978"/>
            <a:ext cx="357190" cy="369878"/>
          </a:xfrm>
          <a:prstGeom prst="rect">
            <a:avLst/>
          </a:prstGeom>
          <a:noFill/>
        </p:spPr>
      </p:pic>
      <p:pic>
        <p:nvPicPr>
          <p:cNvPr id="18" name="Picture 7" descr="Ball-03-june"/>
          <p:cNvPicPr>
            <a:picLocks noChangeAspect="1" noChangeArrowheads="1" noCrop="1"/>
          </p:cNvPicPr>
          <p:nvPr/>
        </p:nvPicPr>
        <p:blipFill>
          <a:blip r:embed="rId2"/>
          <a:srcRect/>
          <a:stretch>
            <a:fillRect/>
          </a:stretch>
        </p:blipFill>
        <p:spPr bwMode="auto">
          <a:xfrm>
            <a:off x="8679306" y="3241638"/>
            <a:ext cx="357190" cy="369878"/>
          </a:xfrm>
          <a:prstGeom prst="rect">
            <a:avLst/>
          </a:prstGeom>
          <a:noFill/>
        </p:spPr>
      </p:pic>
      <p:pic>
        <p:nvPicPr>
          <p:cNvPr id="20" name="Picture 7" descr="Ball-03-june"/>
          <p:cNvPicPr>
            <a:picLocks noChangeAspect="1" noChangeArrowheads="1" noCrop="1"/>
          </p:cNvPicPr>
          <p:nvPr/>
        </p:nvPicPr>
        <p:blipFill>
          <a:blip r:embed="rId2"/>
          <a:srcRect/>
          <a:stretch>
            <a:fillRect/>
          </a:stretch>
        </p:blipFill>
        <p:spPr bwMode="auto">
          <a:xfrm>
            <a:off x="8679306" y="4172755"/>
            <a:ext cx="357190" cy="369878"/>
          </a:xfrm>
          <a:prstGeom prst="rect">
            <a:avLst/>
          </a:prstGeom>
          <a:noFill/>
        </p:spPr>
      </p:pic>
      <p:sp>
        <p:nvSpPr>
          <p:cNvPr id="21" name="عنوان 1"/>
          <p:cNvSpPr txBox="1">
            <a:spLocks/>
          </p:cNvSpPr>
          <p:nvPr/>
        </p:nvSpPr>
        <p:spPr>
          <a:xfrm>
            <a:off x="322579" y="4786322"/>
            <a:ext cx="8356727" cy="857256"/>
          </a:xfrm>
          <a:prstGeom prst="rect">
            <a:avLst/>
          </a:prstGeom>
        </p:spPr>
        <p:txBody>
          <a:bodyPr vert="horz" lIns="0" rIns="0" bIns="0" anchor="b">
            <a:noAutofit/>
          </a:bodyPr>
          <a:lstStyle/>
          <a:p>
            <a:pPr lvl="0"/>
            <a:r>
              <a:rPr lang="ar-IQ" sz="2200" dirty="0" smtClean="0"/>
              <a:t>تحدد </a:t>
            </a:r>
            <a:r>
              <a:rPr lang="ar-IQ" sz="2200" dirty="0"/>
              <a:t>فعاليات المنظمة استراتيجياً خمسة منها أساسية وأربعة فعاليات مساندة تقوم بخلق القيمة والكلفة في شركة معينة </a:t>
            </a:r>
            <a:endParaRPr lang="en-US" sz="2200" dirty="0"/>
          </a:p>
        </p:txBody>
      </p:sp>
      <p:pic>
        <p:nvPicPr>
          <p:cNvPr id="22" name="Picture 7" descr="Ball-03-june"/>
          <p:cNvPicPr>
            <a:picLocks noChangeAspect="1" noChangeArrowheads="1" noCrop="1"/>
          </p:cNvPicPr>
          <p:nvPr/>
        </p:nvPicPr>
        <p:blipFill>
          <a:blip r:embed="rId2"/>
          <a:srcRect/>
          <a:stretch>
            <a:fillRect/>
          </a:stretch>
        </p:blipFill>
        <p:spPr bwMode="auto">
          <a:xfrm>
            <a:off x="8676456" y="5030011"/>
            <a:ext cx="357190" cy="36987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3000" fill="hold"/>
                                        <p:tgtEl>
                                          <p:spTgt spid="5"/>
                                        </p:tgtEl>
                                        <p:attrNameLst>
                                          <p:attrName>ppt_x</p:attrName>
                                        </p:attrNameLst>
                                      </p:cBhvr>
                                      <p:tavLst>
                                        <p:tav tm="0">
                                          <p:val>
                                            <p:strVal val="#ppt_x"/>
                                          </p:val>
                                        </p:tav>
                                        <p:tav tm="100000">
                                          <p:val>
                                            <p:strVal val="#ppt_x"/>
                                          </p:val>
                                        </p:tav>
                                      </p:tavLst>
                                    </p:anim>
                                    <p:anim calcmode="lin" valueType="num">
                                      <p:cBhvr additive="base">
                                        <p:cTn id="14" dur="3000" fill="hold"/>
                                        <p:tgtEl>
                                          <p:spTgt spid="5"/>
                                        </p:tgtEl>
                                        <p:attrNameLst>
                                          <p:attrName>ppt_y</p:attrName>
                                        </p:attrNameLst>
                                      </p:cBhvr>
                                      <p:tavLst>
                                        <p:tav tm="0">
                                          <p:val>
                                            <p:strVal val="1+#ppt_h/2"/>
                                          </p:val>
                                        </p:tav>
                                        <p:tav tm="100000">
                                          <p:val>
                                            <p:strVal val="#ppt_y"/>
                                          </p:val>
                                        </p:tav>
                                      </p:tavLst>
                                    </p:anim>
                                  </p:childTnLst>
                                </p:cTn>
                              </p:par>
                            </p:childTnLst>
                          </p:cTn>
                        </p:par>
                        <p:par>
                          <p:cTn id="15" fill="hold">
                            <p:stCondLst>
                              <p:cond delay="3000"/>
                            </p:stCondLst>
                            <p:childTnLst>
                              <p:par>
                                <p:cTn id="16" presetID="2" presetClass="entr" presetSubtype="4"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000" fill="hold"/>
                                        <p:tgtEl>
                                          <p:spTgt spid="6"/>
                                        </p:tgtEl>
                                        <p:attrNameLst>
                                          <p:attrName>ppt_x</p:attrName>
                                        </p:attrNameLst>
                                      </p:cBhvr>
                                      <p:tavLst>
                                        <p:tav tm="0">
                                          <p:val>
                                            <p:strVal val="#ppt_x"/>
                                          </p:val>
                                        </p:tav>
                                        <p:tav tm="100000">
                                          <p:val>
                                            <p:strVal val="#ppt_x"/>
                                          </p:val>
                                        </p:tav>
                                      </p:tavLst>
                                    </p:anim>
                                    <p:anim calcmode="lin" valueType="num">
                                      <p:cBhvr additive="base">
                                        <p:cTn id="19" dur="2000" fill="hold"/>
                                        <p:tgtEl>
                                          <p:spTgt spid="6"/>
                                        </p:tgtEl>
                                        <p:attrNameLst>
                                          <p:attrName>ppt_y</p:attrName>
                                        </p:attrNameLst>
                                      </p:cBhvr>
                                      <p:tavLst>
                                        <p:tav tm="0">
                                          <p:val>
                                            <p:strVal val="1+#ppt_h/2"/>
                                          </p:val>
                                        </p:tav>
                                        <p:tav tm="100000">
                                          <p:val>
                                            <p:strVal val="#ppt_y"/>
                                          </p:val>
                                        </p:tav>
                                      </p:tavLst>
                                    </p:anim>
                                  </p:childTnLst>
                                </p:cTn>
                              </p:par>
                            </p:childTnLst>
                          </p:cTn>
                        </p:par>
                        <p:par>
                          <p:cTn id="20" fill="hold">
                            <p:stCondLst>
                              <p:cond delay="5000"/>
                            </p:stCondLst>
                            <p:childTnLst>
                              <p:par>
                                <p:cTn id="21" presetID="2" presetClass="entr" presetSubtype="2"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2000" fill="hold"/>
                                        <p:tgtEl>
                                          <p:spTgt spid="17"/>
                                        </p:tgtEl>
                                        <p:attrNameLst>
                                          <p:attrName>ppt_x</p:attrName>
                                        </p:attrNameLst>
                                      </p:cBhvr>
                                      <p:tavLst>
                                        <p:tav tm="0">
                                          <p:val>
                                            <p:strVal val="1+#ppt_w/2"/>
                                          </p:val>
                                        </p:tav>
                                        <p:tav tm="100000">
                                          <p:val>
                                            <p:strVal val="#ppt_x"/>
                                          </p:val>
                                        </p:tav>
                                      </p:tavLst>
                                    </p:anim>
                                    <p:anim calcmode="lin" valueType="num">
                                      <p:cBhvr additive="base">
                                        <p:cTn id="24" dur="2000" fill="hold"/>
                                        <p:tgtEl>
                                          <p:spTgt spid="17"/>
                                        </p:tgtEl>
                                        <p:attrNameLst>
                                          <p:attrName>ppt_y</p:attrName>
                                        </p:attrNameLst>
                                      </p:cBhvr>
                                      <p:tavLst>
                                        <p:tav tm="0">
                                          <p:val>
                                            <p:strVal val="#ppt_y"/>
                                          </p:val>
                                        </p:tav>
                                        <p:tav tm="100000">
                                          <p:val>
                                            <p:strVal val="#ppt_y"/>
                                          </p:val>
                                        </p:tav>
                                      </p:tavLst>
                                    </p:anim>
                                  </p:childTnLst>
                                </p:cTn>
                              </p:par>
                            </p:childTnLst>
                          </p:cTn>
                        </p:par>
                        <p:par>
                          <p:cTn id="25" fill="hold">
                            <p:stCondLst>
                              <p:cond delay="7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2000" fill="hold"/>
                                        <p:tgtEl>
                                          <p:spTgt spid="8"/>
                                        </p:tgtEl>
                                        <p:attrNameLst>
                                          <p:attrName>ppt_x</p:attrName>
                                        </p:attrNameLst>
                                      </p:cBhvr>
                                      <p:tavLst>
                                        <p:tav tm="0">
                                          <p:val>
                                            <p:strVal val="#ppt_x"/>
                                          </p:val>
                                        </p:tav>
                                        <p:tav tm="100000">
                                          <p:val>
                                            <p:strVal val="#ppt_x"/>
                                          </p:val>
                                        </p:tav>
                                      </p:tavLst>
                                    </p:anim>
                                    <p:anim calcmode="lin" valueType="num">
                                      <p:cBhvr additive="base">
                                        <p:cTn id="29" dur="20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9000"/>
                            </p:stCondLst>
                            <p:childTnLst>
                              <p:par>
                                <p:cTn id="31" presetID="2" presetClass="entr" presetSubtype="2"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2000" fill="hold"/>
                                        <p:tgtEl>
                                          <p:spTgt spid="18"/>
                                        </p:tgtEl>
                                        <p:attrNameLst>
                                          <p:attrName>ppt_x</p:attrName>
                                        </p:attrNameLst>
                                      </p:cBhvr>
                                      <p:tavLst>
                                        <p:tav tm="0">
                                          <p:val>
                                            <p:strVal val="1+#ppt_w/2"/>
                                          </p:val>
                                        </p:tav>
                                        <p:tav tm="100000">
                                          <p:val>
                                            <p:strVal val="#ppt_x"/>
                                          </p:val>
                                        </p:tav>
                                      </p:tavLst>
                                    </p:anim>
                                    <p:anim calcmode="lin" valueType="num">
                                      <p:cBhvr additive="base">
                                        <p:cTn id="34" dur="20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110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2000" fill="hold"/>
                                        <p:tgtEl>
                                          <p:spTgt spid="11"/>
                                        </p:tgtEl>
                                        <p:attrNameLst>
                                          <p:attrName>ppt_x</p:attrName>
                                        </p:attrNameLst>
                                      </p:cBhvr>
                                      <p:tavLst>
                                        <p:tav tm="0">
                                          <p:val>
                                            <p:strVal val="#ppt_x"/>
                                          </p:val>
                                        </p:tav>
                                        <p:tav tm="100000">
                                          <p:val>
                                            <p:strVal val="#ppt_x"/>
                                          </p:val>
                                        </p:tav>
                                      </p:tavLst>
                                    </p:anim>
                                    <p:anim calcmode="lin" valueType="num">
                                      <p:cBhvr additive="base">
                                        <p:cTn id="39" dur="2000" fill="hold"/>
                                        <p:tgtEl>
                                          <p:spTgt spid="11"/>
                                        </p:tgtEl>
                                        <p:attrNameLst>
                                          <p:attrName>ppt_y</p:attrName>
                                        </p:attrNameLst>
                                      </p:cBhvr>
                                      <p:tavLst>
                                        <p:tav tm="0">
                                          <p:val>
                                            <p:strVal val="1+#ppt_h/2"/>
                                          </p:val>
                                        </p:tav>
                                        <p:tav tm="100000">
                                          <p:val>
                                            <p:strVal val="#ppt_y"/>
                                          </p:val>
                                        </p:tav>
                                      </p:tavLst>
                                    </p:anim>
                                  </p:childTnLst>
                                </p:cTn>
                              </p:par>
                            </p:childTnLst>
                          </p:cTn>
                        </p:par>
                        <p:par>
                          <p:cTn id="40" fill="hold">
                            <p:stCondLst>
                              <p:cond delay="13000"/>
                            </p:stCondLst>
                            <p:childTnLst>
                              <p:par>
                                <p:cTn id="41" presetID="2" presetClass="entr" presetSubtype="2" fill="hold"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2000" fill="hold"/>
                                        <p:tgtEl>
                                          <p:spTgt spid="20"/>
                                        </p:tgtEl>
                                        <p:attrNameLst>
                                          <p:attrName>ppt_x</p:attrName>
                                        </p:attrNameLst>
                                      </p:cBhvr>
                                      <p:tavLst>
                                        <p:tav tm="0">
                                          <p:val>
                                            <p:strVal val="1+#ppt_w/2"/>
                                          </p:val>
                                        </p:tav>
                                        <p:tav tm="100000">
                                          <p:val>
                                            <p:strVal val="#ppt_x"/>
                                          </p:val>
                                        </p:tav>
                                      </p:tavLst>
                                    </p:anim>
                                    <p:anim calcmode="lin" valueType="num">
                                      <p:cBhvr additive="base">
                                        <p:cTn id="44" dur="2000" fill="hold"/>
                                        <p:tgtEl>
                                          <p:spTgt spid="20"/>
                                        </p:tgtEl>
                                        <p:attrNameLst>
                                          <p:attrName>ppt_y</p:attrName>
                                        </p:attrNameLst>
                                      </p:cBhvr>
                                      <p:tavLst>
                                        <p:tav tm="0">
                                          <p:val>
                                            <p:strVal val="#ppt_y"/>
                                          </p:val>
                                        </p:tav>
                                        <p:tav tm="100000">
                                          <p:val>
                                            <p:strVal val="#ppt_y"/>
                                          </p:val>
                                        </p:tav>
                                      </p:tavLst>
                                    </p:anim>
                                  </p:childTnLst>
                                </p:cTn>
                              </p:par>
                            </p:childTnLst>
                          </p:cTn>
                        </p:par>
                        <p:par>
                          <p:cTn id="45" fill="hold">
                            <p:stCondLst>
                              <p:cond delay="15000"/>
                            </p:stCondLst>
                            <p:childTnLst>
                              <p:par>
                                <p:cTn id="46" presetID="2" presetClass="entr" presetSubtype="4"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additive="base">
                                        <p:cTn id="48" dur="2000" fill="hold"/>
                                        <p:tgtEl>
                                          <p:spTgt spid="21"/>
                                        </p:tgtEl>
                                        <p:attrNameLst>
                                          <p:attrName>ppt_x</p:attrName>
                                        </p:attrNameLst>
                                      </p:cBhvr>
                                      <p:tavLst>
                                        <p:tav tm="0">
                                          <p:val>
                                            <p:strVal val="#ppt_x"/>
                                          </p:val>
                                        </p:tav>
                                        <p:tav tm="100000">
                                          <p:val>
                                            <p:strVal val="#ppt_x"/>
                                          </p:val>
                                        </p:tav>
                                      </p:tavLst>
                                    </p:anim>
                                    <p:anim calcmode="lin" valueType="num">
                                      <p:cBhvr additive="base">
                                        <p:cTn id="49" dur="2000" fill="hold"/>
                                        <p:tgtEl>
                                          <p:spTgt spid="21"/>
                                        </p:tgtEl>
                                        <p:attrNameLst>
                                          <p:attrName>ppt_y</p:attrName>
                                        </p:attrNameLst>
                                      </p:cBhvr>
                                      <p:tavLst>
                                        <p:tav tm="0">
                                          <p:val>
                                            <p:strVal val="1+#ppt_h/2"/>
                                          </p:val>
                                        </p:tav>
                                        <p:tav tm="100000">
                                          <p:val>
                                            <p:strVal val="#ppt_y"/>
                                          </p:val>
                                        </p:tav>
                                      </p:tavLst>
                                    </p:anim>
                                  </p:childTnLst>
                                </p:cTn>
                              </p:par>
                            </p:childTnLst>
                          </p:cTn>
                        </p:par>
                        <p:par>
                          <p:cTn id="50" fill="hold">
                            <p:stCondLst>
                              <p:cond delay="17000"/>
                            </p:stCondLst>
                            <p:childTnLst>
                              <p:par>
                                <p:cTn id="51" presetID="2" presetClass="entr" presetSubtype="2"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2000" fill="hold"/>
                                        <p:tgtEl>
                                          <p:spTgt spid="22"/>
                                        </p:tgtEl>
                                        <p:attrNameLst>
                                          <p:attrName>ppt_x</p:attrName>
                                        </p:attrNameLst>
                                      </p:cBhvr>
                                      <p:tavLst>
                                        <p:tav tm="0">
                                          <p:val>
                                            <p:strVal val="1+#ppt_w/2"/>
                                          </p:val>
                                        </p:tav>
                                        <p:tav tm="100000">
                                          <p:val>
                                            <p:strVal val="#ppt_x"/>
                                          </p:val>
                                        </p:tav>
                                      </p:tavLst>
                                    </p:anim>
                                    <p:anim calcmode="lin" valueType="num">
                                      <p:cBhvr additive="base">
                                        <p:cTn id="54" dur="2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8" grpId="0"/>
      <p:bldP spid="11"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4211960" y="285728"/>
            <a:ext cx="4716016" cy="500066"/>
          </a:xfrm>
          <a:prstGeom prst="rect">
            <a:avLst/>
          </a:prstGeom>
        </p:spPr>
        <p:style>
          <a:lnRef idx="1">
            <a:schemeClr val="accent4"/>
          </a:lnRef>
          <a:fillRef idx="2">
            <a:schemeClr val="accent4"/>
          </a:fillRef>
          <a:effectRef idx="1">
            <a:schemeClr val="accent4"/>
          </a:effectRef>
          <a:fontRef idx="minor">
            <a:schemeClr val="dk1"/>
          </a:fontRef>
        </p:style>
        <p:txBody>
          <a:bodyPr vert="horz" lIns="0" rIns="0" bIns="0" anchor="b">
            <a:noAutofit/>
          </a:bodyPr>
          <a:lstStyle/>
          <a:p>
            <a:pPr lvl="0">
              <a:spcBef>
                <a:spcPct val="0"/>
              </a:spcBef>
            </a:pPr>
            <a:r>
              <a:rPr lang="ar-IQ" sz="2800" dirty="0" smtClean="0"/>
              <a:t>خامساً :- </a:t>
            </a:r>
            <a:r>
              <a:rPr lang="ar-IQ" sz="2800" b="1" dirty="0" err="1"/>
              <a:t>إنموذج</a:t>
            </a:r>
            <a:r>
              <a:rPr lang="ar-IQ" sz="2800" b="1" dirty="0"/>
              <a:t> سلسلة القيمة </a:t>
            </a:r>
            <a:r>
              <a:rPr lang="ar-IQ" sz="2800" b="1" dirty="0" err="1"/>
              <a:t>لبورتر</a:t>
            </a:r>
            <a:endParaRPr lang="ar-IQ" sz="2800" dirty="0" smtClean="0"/>
          </a:p>
        </p:txBody>
      </p:sp>
      <p:pic>
        <p:nvPicPr>
          <p:cNvPr id="31" name="صورة 30"/>
          <p:cNvPicPr/>
          <p:nvPr/>
        </p:nvPicPr>
        <p:blipFill>
          <a:blip r:embed="rId2">
            <a:extLst>
              <a:ext uri="{28A0092B-C50C-407E-A947-70E740481C1C}">
                <a14:useLocalDpi xmlns:a14="http://schemas.microsoft.com/office/drawing/2010/main" val="0"/>
              </a:ext>
            </a:extLst>
          </a:blip>
          <a:srcRect/>
          <a:stretch>
            <a:fillRect/>
          </a:stretch>
        </p:blipFill>
        <p:spPr bwMode="auto">
          <a:xfrm>
            <a:off x="395536" y="2564904"/>
            <a:ext cx="8280920" cy="4141966"/>
          </a:xfrm>
          <a:prstGeom prst="rect">
            <a:avLst/>
          </a:prstGeom>
          <a:noFill/>
          <a:ln>
            <a:noFill/>
          </a:ln>
        </p:spPr>
      </p:pic>
      <p:sp>
        <p:nvSpPr>
          <p:cNvPr id="2" name="مستطيل 1"/>
          <p:cNvSpPr/>
          <p:nvPr/>
        </p:nvSpPr>
        <p:spPr>
          <a:xfrm>
            <a:off x="179512" y="908720"/>
            <a:ext cx="8748464" cy="1569660"/>
          </a:xfrm>
          <a:prstGeom prst="rect">
            <a:avLst/>
          </a:prstGeom>
        </p:spPr>
        <p:txBody>
          <a:bodyPr wrap="square">
            <a:spAutoFit/>
          </a:bodyPr>
          <a:lstStyle/>
          <a:p>
            <a:pPr algn="just"/>
            <a:r>
              <a:rPr lang="ar-IQ" sz="2400" dirty="0"/>
              <a:t>سلسلة القيمة </a:t>
            </a:r>
            <a:r>
              <a:rPr lang="ar-IQ" sz="2400" dirty="0" err="1"/>
              <a:t>لبورتر</a:t>
            </a:r>
            <a:r>
              <a:rPr lang="ar-IQ" sz="2400" dirty="0"/>
              <a:t> قسمت الأنشطة الرئيسية للمنظمة إلى مجموعتين رئيسيتين </a:t>
            </a:r>
            <a:r>
              <a:rPr lang="ar-IQ" sz="2400" dirty="0" smtClean="0"/>
              <a:t>هما ، الأنشطة الرئيسية (نظم إمدادات داخلية</a:t>
            </a:r>
            <a:r>
              <a:rPr lang="ar-IQ" sz="2400" dirty="0"/>
              <a:t>, </a:t>
            </a:r>
            <a:r>
              <a:rPr lang="ar-IQ" sz="2400" dirty="0" smtClean="0"/>
              <a:t>العمليات</a:t>
            </a:r>
            <a:r>
              <a:rPr lang="ar-IQ" sz="2400" dirty="0"/>
              <a:t>, </a:t>
            </a:r>
            <a:r>
              <a:rPr lang="ar-IQ" sz="2400" dirty="0" smtClean="0"/>
              <a:t>نظم الإمدادات الخارجية</a:t>
            </a:r>
            <a:r>
              <a:rPr lang="ar-IQ" sz="2400" dirty="0"/>
              <a:t>, التسويق والمبيعات </a:t>
            </a:r>
            <a:r>
              <a:rPr lang="ar-IQ" sz="2400" dirty="0" smtClean="0"/>
              <a:t>وخدمات ) </a:t>
            </a:r>
            <a:r>
              <a:rPr lang="ar-IQ" sz="2400" dirty="0"/>
              <a:t>الأنشطة الداعمة (البنية التحتية, إدارة الموارد البشرية, تطوير تكنولوجي, </a:t>
            </a:r>
            <a:r>
              <a:rPr lang="ar-IQ" sz="2400" dirty="0" smtClean="0"/>
              <a:t>المشتريات) كما موضح في الشكل التالي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1+#ppt_w/2"/>
                                          </p:val>
                                        </p:tav>
                                        <p:tav tm="100000">
                                          <p:val>
                                            <p:strVal val="#ppt_x"/>
                                          </p:val>
                                        </p:tav>
                                      </p:tavLst>
                                    </p:anim>
                                    <p:anim calcmode="lin" valueType="num">
                                      <p:cBhvr additive="base">
                                        <p:cTn id="8" dur="3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3491880" y="71414"/>
            <a:ext cx="5509276" cy="500066"/>
          </a:xfrm>
          <a:prstGeom prst="rect">
            <a:avLst/>
          </a:prstGeom>
        </p:spPr>
        <p:style>
          <a:lnRef idx="1">
            <a:schemeClr val="accent5"/>
          </a:lnRef>
          <a:fillRef idx="2">
            <a:schemeClr val="accent5"/>
          </a:fillRef>
          <a:effectRef idx="1">
            <a:schemeClr val="accent5"/>
          </a:effectRef>
          <a:fontRef idx="minor">
            <a:schemeClr val="dk1"/>
          </a:fontRef>
        </p:style>
        <p:txBody>
          <a:bodyPr vert="horz" lIns="0" rIns="0" bIns="0" anchor="b">
            <a:normAutofit fontScale="97500"/>
          </a:bodyPr>
          <a:lstStyle>
            <a:lvl1pPr algn="l" rtl="1" eaLnBrk="1" latinLnBrk="0" hangingPunct="1">
              <a:spcBef>
                <a:spcPct val="0"/>
              </a:spcBef>
              <a:buNone/>
              <a:defRPr kumimoji="0" sz="5000" b="0" kern="1200">
                <a:ln>
                  <a:noFill/>
                </a:ln>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IQ" sz="2800" b="1" dirty="0" smtClean="0"/>
              <a:t>سادساً :- دور </a:t>
            </a:r>
            <a:r>
              <a:rPr lang="ar-IQ" sz="2800" b="1" dirty="0"/>
              <a:t>الامدادات في الشركات المربحة</a:t>
            </a:r>
            <a:r>
              <a:rPr lang="ar-IQ" sz="2800" dirty="0"/>
              <a:t> </a:t>
            </a:r>
            <a:endParaRPr lang="ar-IQ" sz="3200" dirty="0"/>
          </a:p>
        </p:txBody>
      </p:sp>
      <p:sp>
        <p:nvSpPr>
          <p:cNvPr id="5" name="مستطيل 4"/>
          <p:cNvSpPr/>
          <p:nvPr/>
        </p:nvSpPr>
        <p:spPr>
          <a:xfrm>
            <a:off x="323528" y="764704"/>
            <a:ext cx="8064896" cy="1323439"/>
          </a:xfrm>
          <a:prstGeom prst="rect">
            <a:avLst/>
          </a:prstGeom>
        </p:spPr>
        <p:txBody>
          <a:bodyPr wrap="square">
            <a:spAutoFit/>
          </a:bodyPr>
          <a:lstStyle/>
          <a:p>
            <a:pPr algn="just"/>
            <a:r>
              <a:rPr lang="ar-IQ" sz="2000" dirty="0"/>
              <a:t>وتدعم  المنظمة ميزتها التنافسية من خلال كفاءتها في إدارة أنشطتها لتحافظ على هذه الميزة .  إن المنظمة الناجحة التي تريد أن تحقق ميزة تنافسية لا بد لها أن تعمل بكل ما تملك من إمكانيات في تقديم سلعة أو خدمة ذات جودة عالية وبسعر منافس حتى تتمكن من تحقيق رضا المستهلك   (</a:t>
            </a:r>
            <a:r>
              <a:rPr lang="en-US" sz="2000" dirty="0" err="1"/>
              <a:t>Kotler</a:t>
            </a:r>
            <a:r>
              <a:rPr lang="en-US" sz="2000" dirty="0"/>
              <a:t>, 2012 : 272</a:t>
            </a:r>
            <a:r>
              <a:rPr lang="ar-IQ" sz="2000" dirty="0"/>
              <a:t>) . </a:t>
            </a:r>
            <a:endParaRPr lang="en-US" sz="2000" dirty="0"/>
          </a:p>
        </p:txBody>
      </p:sp>
      <p:sp>
        <p:nvSpPr>
          <p:cNvPr id="6" name="مستطيل 5"/>
          <p:cNvSpPr/>
          <p:nvPr/>
        </p:nvSpPr>
        <p:spPr>
          <a:xfrm>
            <a:off x="395536" y="2989764"/>
            <a:ext cx="8136904" cy="707886"/>
          </a:xfrm>
          <a:prstGeom prst="rect">
            <a:avLst/>
          </a:prstGeom>
        </p:spPr>
        <p:txBody>
          <a:bodyPr wrap="square">
            <a:spAutoFit/>
          </a:bodyPr>
          <a:lstStyle/>
          <a:p>
            <a:pPr algn="just"/>
            <a:r>
              <a:rPr lang="ar-IQ" sz="2000" dirty="0"/>
              <a:t>وأشار (</a:t>
            </a:r>
            <a:r>
              <a:rPr lang="en-US" sz="2000" dirty="0"/>
              <a:t>Barney, 2011 : 16</a:t>
            </a:r>
            <a:r>
              <a:rPr lang="ar-IQ" sz="2000" dirty="0"/>
              <a:t>) عندما تكون لدى المنظمة القدرة على توليد وإيجاد المزيد من القيمة الاقتصادية لمنظمتها مقارنة بالمنظمات المنافسة في نفس قطاع الصناعة </a:t>
            </a:r>
          </a:p>
        </p:txBody>
      </p:sp>
      <p:sp>
        <p:nvSpPr>
          <p:cNvPr id="7" name="مستطيل 6"/>
          <p:cNvSpPr/>
          <p:nvPr/>
        </p:nvSpPr>
        <p:spPr>
          <a:xfrm>
            <a:off x="395536" y="2217058"/>
            <a:ext cx="8136904" cy="707886"/>
          </a:xfrm>
          <a:prstGeom prst="rect">
            <a:avLst/>
          </a:prstGeom>
        </p:spPr>
        <p:txBody>
          <a:bodyPr wrap="square">
            <a:spAutoFit/>
          </a:bodyPr>
          <a:lstStyle/>
          <a:p>
            <a:r>
              <a:rPr lang="ar-IQ" sz="2000" dirty="0"/>
              <a:t>الميزة التنافسية في نهاية الأمر تتحقق من خلال نجاح المنظمة في تجهيزها لكفاءاتها الأساسية وقدراتها المميزة المترابطة بإحكام" (القطب, 2012 : 78) </a:t>
            </a:r>
            <a:endParaRPr lang="en-US" sz="2000" dirty="0"/>
          </a:p>
        </p:txBody>
      </p:sp>
      <p:pic>
        <p:nvPicPr>
          <p:cNvPr id="9" name="Picture 6" descr="Bullet-08-june"/>
          <p:cNvPicPr>
            <a:picLocks noChangeAspect="1" noChangeArrowheads="1" noCrop="1"/>
          </p:cNvPicPr>
          <p:nvPr/>
        </p:nvPicPr>
        <p:blipFill>
          <a:blip r:embed="rId2"/>
          <a:srcRect/>
          <a:stretch>
            <a:fillRect/>
          </a:stretch>
        </p:blipFill>
        <p:spPr bwMode="auto">
          <a:xfrm>
            <a:off x="8617669" y="3074421"/>
            <a:ext cx="299336" cy="315045"/>
          </a:xfrm>
          <a:prstGeom prst="rect">
            <a:avLst/>
          </a:prstGeom>
          <a:noFill/>
        </p:spPr>
      </p:pic>
      <p:pic>
        <p:nvPicPr>
          <p:cNvPr id="10" name="Picture 6" descr="Bullet-08-june"/>
          <p:cNvPicPr>
            <a:picLocks noChangeAspect="1" noChangeArrowheads="1" noCrop="1"/>
          </p:cNvPicPr>
          <p:nvPr/>
        </p:nvPicPr>
        <p:blipFill>
          <a:blip r:embed="rId2"/>
          <a:srcRect/>
          <a:stretch>
            <a:fillRect/>
          </a:stretch>
        </p:blipFill>
        <p:spPr bwMode="auto">
          <a:xfrm>
            <a:off x="8572636" y="2413478"/>
            <a:ext cx="299336" cy="315045"/>
          </a:xfrm>
          <a:prstGeom prst="rect">
            <a:avLst/>
          </a:prstGeom>
          <a:noFill/>
        </p:spPr>
      </p:pic>
      <p:pic>
        <p:nvPicPr>
          <p:cNvPr id="11" name="Picture 6" descr="Bullet-08-june"/>
          <p:cNvPicPr>
            <a:picLocks noChangeAspect="1" noChangeArrowheads="1" noCrop="1"/>
          </p:cNvPicPr>
          <p:nvPr/>
        </p:nvPicPr>
        <p:blipFill>
          <a:blip r:embed="rId2"/>
          <a:srcRect/>
          <a:stretch>
            <a:fillRect/>
          </a:stretch>
        </p:blipFill>
        <p:spPr bwMode="auto">
          <a:xfrm>
            <a:off x="8532440" y="908720"/>
            <a:ext cx="299336" cy="315045"/>
          </a:xfrm>
          <a:prstGeom prst="rect">
            <a:avLst/>
          </a:prstGeom>
          <a:noFill/>
        </p:spPr>
      </p:pic>
      <p:pic>
        <p:nvPicPr>
          <p:cNvPr id="12" name="Picture 6" descr="Bullet-08-june"/>
          <p:cNvPicPr>
            <a:picLocks noChangeAspect="1" noChangeArrowheads="1" noCrop="1"/>
          </p:cNvPicPr>
          <p:nvPr/>
        </p:nvPicPr>
        <p:blipFill>
          <a:blip r:embed="rId2"/>
          <a:srcRect/>
          <a:stretch>
            <a:fillRect/>
          </a:stretch>
        </p:blipFill>
        <p:spPr bwMode="auto">
          <a:xfrm>
            <a:off x="8617524" y="3900160"/>
            <a:ext cx="299336" cy="315045"/>
          </a:xfrm>
          <a:prstGeom prst="rect">
            <a:avLst/>
          </a:prstGeom>
          <a:noFill/>
        </p:spPr>
      </p:pic>
      <p:sp>
        <p:nvSpPr>
          <p:cNvPr id="13" name="مستطيل 12"/>
          <p:cNvSpPr/>
          <p:nvPr/>
        </p:nvSpPr>
        <p:spPr>
          <a:xfrm>
            <a:off x="611560" y="3861048"/>
            <a:ext cx="7920880" cy="2246769"/>
          </a:xfrm>
          <a:prstGeom prst="rect">
            <a:avLst/>
          </a:prstGeom>
        </p:spPr>
        <p:txBody>
          <a:bodyPr wrap="square">
            <a:spAutoFit/>
          </a:bodyPr>
          <a:lstStyle/>
          <a:p>
            <a:pPr algn="just"/>
            <a:r>
              <a:rPr lang="ar-IQ" sz="2000" b="1" dirty="0"/>
              <a:t>سلسلة القيمة تتألف من ثلاث مراحل</a:t>
            </a:r>
            <a:endParaRPr lang="en-US" sz="2000" dirty="0"/>
          </a:p>
          <a:p>
            <a:pPr algn="just"/>
            <a:r>
              <a:rPr lang="ar-IQ" sz="2000" b="1" dirty="0" smtClean="0"/>
              <a:t>الاولى :- </a:t>
            </a:r>
            <a:r>
              <a:rPr lang="ar-IQ" sz="2000" dirty="0" smtClean="0"/>
              <a:t>الإمداد </a:t>
            </a:r>
            <a:r>
              <a:rPr lang="ar-IQ" sz="2000" dirty="0"/>
              <a:t>بالمدخلات وتتضمن الجوانب المرتبطة باستلام السلع والخدمات </a:t>
            </a:r>
            <a:r>
              <a:rPr lang="ar-IQ" sz="2000" dirty="0" err="1"/>
              <a:t>المشتراة</a:t>
            </a:r>
            <a:r>
              <a:rPr lang="ar-IQ" sz="2000" dirty="0"/>
              <a:t> من المجهزين أو موزعيها ,</a:t>
            </a:r>
            <a:endParaRPr lang="en-US" sz="2000" dirty="0"/>
          </a:p>
          <a:p>
            <a:pPr algn="just"/>
            <a:r>
              <a:rPr lang="ar-IQ" sz="2000" b="1" dirty="0"/>
              <a:t> </a:t>
            </a:r>
            <a:r>
              <a:rPr lang="ar-IQ" sz="2000" b="1" dirty="0" smtClean="0"/>
              <a:t>الثانية :- </a:t>
            </a:r>
            <a:r>
              <a:rPr lang="ar-IQ" sz="2000" dirty="0" smtClean="0"/>
              <a:t> </a:t>
            </a:r>
            <a:r>
              <a:rPr lang="ar-IQ" sz="2000" dirty="0"/>
              <a:t>المصنعون الذين يحاولون تحقيق عملية إضافة القيمة التي تتضمن تحويل المدخلات من المواد </a:t>
            </a:r>
            <a:r>
              <a:rPr lang="ar-IQ" sz="2000" dirty="0" err="1"/>
              <a:t>المشتراة</a:t>
            </a:r>
            <a:r>
              <a:rPr lang="ar-IQ" sz="2000" dirty="0"/>
              <a:t> إلى مخرجات تتمثل بالمنتجات النهائية ,</a:t>
            </a:r>
            <a:endParaRPr lang="en-US" sz="2000" dirty="0"/>
          </a:p>
          <a:p>
            <a:pPr algn="just"/>
            <a:r>
              <a:rPr lang="ar-IQ" sz="2000" b="1" dirty="0"/>
              <a:t> </a:t>
            </a:r>
            <a:r>
              <a:rPr lang="ar-IQ" sz="2000" b="1" dirty="0" smtClean="0"/>
              <a:t>الثالثة :-</a:t>
            </a:r>
            <a:r>
              <a:rPr lang="ar-IQ" sz="2000" dirty="0" smtClean="0"/>
              <a:t> </a:t>
            </a:r>
            <a:r>
              <a:rPr lang="ar-IQ" sz="2000" dirty="0"/>
              <a:t>الإمداد بالمخرجات إذ تحاول الشركة أن تضمن تسليم المنتجات النهائية إلى وكلاء الشركة أو موزعيها وزبائنها </a:t>
            </a:r>
            <a:r>
              <a:rPr lang="ar-IQ" sz="2000" dirty="0" smtClean="0"/>
              <a:t>.</a:t>
            </a:r>
            <a:endParaRPr lang="en-US" sz="2000" dirty="0"/>
          </a:p>
        </p:txBody>
      </p:sp>
    </p:spTree>
    <p:extLst>
      <p:ext uri="{BB962C8B-B14F-4D97-AF65-F5344CB8AC3E}">
        <p14:creationId xmlns:p14="http://schemas.microsoft.com/office/powerpoint/2010/main" val="11431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2"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2000" fill="hold"/>
                                        <p:tgtEl>
                                          <p:spTgt spid="9"/>
                                        </p:tgtEl>
                                        <p:attrNameLst>
                                          <p:attrName>ppt_x</p:attrName>
                                        </p:attrNameLst>
                                      </p:cBhvr>
                                      <p:tavLst>
                                        <p:tav tm="0">
                                          <p:val>
                                            <p:strVal val="1+#ppt_w/2"/>
                                          </p:val>
                                        </p:tav>
                                        <p:tav tm="100000">
                                          <p:val>
                                            <p:strVal val="#ppt_x"/>
                                          </p:val>
                                        </p:tav>
                                      </p:tavLst>
                                    </p:anim>
                                    <p:anim calcmode="lin" valueType="num">
                                      <p:cBhvr additive="base">
                                        <p:cTn id="18" dur="2000" fill="hold"/>
                                        <p:tgtEl>
                                          <p:spTgt spid="9"/>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2"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2000" fill="hold"/>
                                        <p:tgtEl>
                                          <p:spTgt spid="10"/>
                                        </p:tgtEl>
                                        <p:attrNameLst>
                                          <p:attrName>ppt_x</p:attrName>
                                        </p:attrNameLst>
                                      </p:cBhvr>
                                      <p:tavLst>
                                        <p:tav tm="0">
                                          <p:val>
                                            <p:strVal val="1+#ppt_w/2"/>
                                          </p:val>
                                        </p:tav>
                                        <p:tav tm="100000">
                                          <p:val>
                                            <p:strVal val="#ppt_x"/>
                                          </p:val>
                                        </p:tav>
                                      </p:tavLst>
                                    </p:anim>
                                    <p:anim calcmode="lin" valueType="num">
                                      <p:cBhvr additive="base">
                                        <p:cTn id="23" dur="2000" fill="hold"/>
                                        <p:tgtEl>
                                          <p:spTgt spid="10"/>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2"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2000" fill="hold"/>
                                        <p:tgtEl>
                                          <p:spTgt spid="11"/>
                                        </p:tgtEl>
                                        <p:attrNameLst>
                                          <p:attrName>ppt_x</p:attrName>
                                        </p:attrNameLst>
                                      </p:cBhvr>
                                      <p:tavLst>
                                        <p:tav tm="0">
                                          <p:val>
                                            <p:strVal val="1+#ppt_w/2"/>
                                          </p:val>
                                        </p:tav>
                                        <p:tav tm="100000">
                                          <p:val>
                                            <p:strVal val="#ppt_x"/>
                                          </p:val>
                                        </p:tav>
                                      </p:tavLst>
                                    </p:anim>
                                    <p:anim calcmode="lin" valueType="num">
                                      <p:cBhvr additive="base">
                                        <p:cTn id="28" dur="2000" fill="hold"/>
                                        <p:tgtEl>
                                          <p:spTgt spid="11"/>
                                        </p:tgtEl>
                                        <p:attrNameLst>
                                          <p:attrName>ppt_y</p:attrName>
                                        </p:attrNameLst>
                                      </p:cBhvr>
                                      <p:tavLst>
                                        <p:tav tm="0">
                                          <p:val>
                                            <p:strVal val="#ppt_y"/>
                                          </p:val>
                                        </p:tav>
                                        <p:tav tm="100000">
                                          <p:val>
                                            <p:strVal val="#ppt_y"/>
                                          </p:val>
                                        </p:tav>
                                      </p:tavLst>
                                    </p:anim>
                                  </p:childTnLst>
                                </p:cTn>
                              </p:par>
                            </p:childTnLst>
                          </p:cTn>
                        </p:par>
                        <p:par>
                          <p:cTn id="29" fill="hold">
                            <p:stCondLst>
                              <p:cond delay="10000"/>
                            </p:stCondLst>
                            <p:childTnLst>
                              <p:par>
                                <p:cTn id="30" presetID="2" presetClass="entr" presetSubtype="2"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2000" fill="hold"/>
                                        <p:tgtEl>
                                          <p:spTgt spid="12"/>
                                        </p:tgtEl>
                                        <p:attrNameLst>
                                          <p:attrName>ppt_x</p:attrName>
                                        </p:attrNameLst>
                                      </p:cBhvr>
                                      <p:tavLst>
                                        <p:tav tm="0">
                                          <p:val>
                                            <p:strVal val="1+#ppt_w/2"/>
                                          </p:val>
                                        </p:tav>
                                        <p:tav tm="100000">
                                          <p:val>
                                            <p:strVal val="#ppt_x"/>
                                          </p:val>
                                        </p:tav>
                                      </p:tavLst>
                                    </p:anim>
                                    <p:anim calcmode="lin" valueType="num">
                                      <p:cBhvr additive="base">
                                        <p:cTn id="33"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p:cNvSpPr>
            <a:spLocks noChangeArrowheads="1"/>
          </p:cNvSpPr>
          <p:nvPr/>
        </p:nvSpPr>
        <p:spPr bwMode="auto">
          <a:xfrm>
            <a:off x="4860032" y="69155"/>
            <a:ext cx="4141092" cy="46166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r>
              <a:rPr lang="ar-IQ" sz="2400" b="1" dirty="0"/>
              <a:t>ا</a:t>
            </a:r>
            <a:r>
              <a:rPr lang="ar-SA" sz="2400" b="1" dirty="0"/>
              <a:t>لمبادئ السبعة لإدارة سلسلة التوريد</a:t>
            </a:r>
            <a:endParaRPr lang="en-US" sz="2400" dirty="0"/>
          </a:p>
        </p:txBody>
      </p:sp>
      <p:sp>
        <p:nvSpPr>
          <p:cNvPr id="5" name="مستطيل 4"/>
          <p:cNvSpPr/>
          <p:nvPr/>
        </p:nvSpPr>
        <p:spPr>
          <a:xfrm>
            <a:off x="857224" y="1285860"/>
            <a:ext cx="764386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SA" b="1" dirty="0"/>
              <a:t>المبدأ الأول: قسم الزبائن</a:t>
            </a:r>
            <a:r>
              <a:rPr lang="ar-SA" dirty="0"/>
              <a:t> على أساس الخدمة الخاصة بمجموعات متميزة واستخدم سلسلة التوريد لخدمة الزبائن بطريقة مربحة. </a:t>
            </a:r>
            <a:endParaRPr lang="ar-IQ" dirty="0"/>
          </a:p>
        </p:txBody>
      </p:sp>
      <p:sp>
        <p:nvSpPr>
          <p:cNvPr id="10" name="مستطيل 9"/>
          <p:cNvSpPr/>
          <p:nvPr/>
        </p:nvSpPr>
        <p:spPr>
          <a:xfrm>
            <a:off x="857224" y="1996851"/>
            <a:ext cx="764386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SA" b="1" dirty="0"/>
              <a:t>المبدأ الثاني: بناء شبكة الإمدادات لمتطلبات الخدمة وربحية قطاعات الزبائن.</a:t>
            </a:r>
            <a:endParaRPr lang="ar-IQ" dirty="0"/>
          </a:p>
        </p:txBody>
      </p:sp>
      <p:sp>
        <p:nvSpPr>
          <p:cNvPr id="11" name="مستطيل 10"/>
          <p:cNvSpPr/>
          <p:nvPr/>
        </p:nvSpPr>
        <p:spPr>
          <a:xfrm>
            <a:off x="857224" y="2492896"/>
            <a:ext cx="764386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b="1" dirty="0"/>
              <a:t>المبدأ الثالث:</a:t>
            </a:r>
            <a:r>
              <a:rPr lang="ar-SA" dirty="0"/>
              <a:t> استمع إلى إشارات السوق ونسق تخطيط الطلب تبعاً لذلك فسلسلة التوريد تؤكد على التنبؤات المتوافقة والتخصيص المثالي للموارد.</a:t>
            </a:r>
            <a:endParaRPr lang="en-US" dirty="0"/>
          </a:p>
        </p:txBody>
      </p:sp>
      <p:sp>
        <p:nvSpPr>
          <p:cNvPr id="12" name="مستطيل 11"/>
          <p:cNvSpPr/>
          <p:nvPr/>
        </p:nvSpPr>
        <p:spPr>
          <a:xfrm>
            <a:off x="857224" y="3284984"/>
            <a:ext cx="764386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b="1" dirty="0"/>
              <a:t>المبدأ الرابع:</a:t>
            </a:r>
            <a:r>
              <a:rPr lang="ar-SA" dirty="0"/>
              <a:t> نوِّع المنتج الأقرب للزبون وأسرع من التحول في سلسلة التوريد.</a:t>
            </a:r>
            <a:endParaRPr lang="ar-IQ" dirty="0"/>
          </a:p>
        </p:txBody>
      </p:sp>
      <p:pic>
        <p:nvPicPr>
          <p:cNvPr id="15" name="Picture 13" descr="Set-04a-june"/>
          <p:cNvPicPr>
            <a:picLocks noChangeAspect="1" noChangeArrowheads="1" noCrop="1"/>
          </p:cNvPicPr>
          <p:nvPr/>
        </p:nvPicPr>
        <p:blipFill>
          <a:blip r:embed="rId2"/>
          <a:srcRect/>
          <a:stretch>
            <a:fillRect/>
          </a:stretch>
        </p:blipFill>
        <p:spPr bwMode="auto">
          <a:xfrm>
            <a:off x="8501090" y="1438264"/>
            <a:ext cx="390525" cy="419100"/>
          </a:xfrm>
          <a:prstGeom prst="rect">
            <a:avLst/>
          </a:prstGeom>
          <a:noFill/>
        </p:spPr>
      </p:pic>
      <p:pic>
        <p:nvPicPr>
          <p:cNvPr id="16" name="Picture 13" descr="Set-04a-june"/>
          <p:cNvPicPr>
            <a:picLocks noChangeAspect="1" noChangeArrowheads="1" noCrop="1"/>
          </p:cNvPicPr>
          <p:nvPr/>
        </p:nvPicPr>
        <p:blipFill>
          <a:blip r:embed="rId2"/>
          <a:srcRect/>
          <a:stretch>
            <a:fillRect/>
          </a:stretch>
        </p:blipFill>
        <p:spPr bwMode="auto">
          <a:xfrm>
            <a:off x="8501090" y="1988840"/>
            <a:ext cx="390525" cy="419100"/>
          </a:xfrm>
          <a:prstGeom prst="rect">
            <a:avLst/>
          </a:prstGeom>
          <a:noFill/>
        </p:spPr>
      </p:pic>
      <p:pic>
        <p:nvPicPr>
          <p:cNvPr id="17" name="Picture 13" descr="Set-04a-june"/>
          <p:cNvPicPr>
            <a:picLocks noChangeAspect="1" noChangeArrowheads="1" noCrop="1"/>
          </p:cNvPicPr>
          <p:nvPr/>
        </p:nvPicPr>
        <p:blipFill>
          <a:blip r:embed="rId2"/>
          <a:srcRect/>
          <a:stretch>
            <a:fillRect/>
          </a:stretch>
        </p:blipFill>
        <p:spPr bwMode="auto">
          <a:xfrm>
            <a:off x="8532440" y="2564904"/>
            <a:ext cx="390525" cy="419100"/>
          </a:xfrm>
          <a:prstGeom prst="rect">
            <a:avLst/>
          </a:prstGeom>
          <a:noFill/>
        </p:spPr>
      </p:pic>
      <p:pic>
        <p:nvPicPr>
          <p:cNvPr id="18" name="Picture 13" descr="Set-04a-june"/>
          <p:cNvPicPr>
            <a:picLocks noChangeAspect="1" noChangeArrowheads="1" noCrop="1"/>
          </p:cNvPicPr>
          <p:nvPr/>
        </p:nvPicPr>
        <p:blipFill>
          <a:blip r:embed="rId2"/>
          <a:srcRect/>
          <a:stretch>
            <a:fillRect/>
          </a:stretch>
        </p:blipFill>
        <p:spPr bwMode="auto">
          <a:xfrm>
            <a:off x="8501090" y="3284984"/>
            <a:ext cx="390525" cy="419100"/>
          </a:xfrm>
          <a:prstGeom prst="rect">
            <a:avLst/>
          </a:prstGeom>
          <a:noFill/>
        </p:spPr>
      </p:pic>
      <p:sp>
        <p:nvSpPr>
          <p:cNvPr id="20" name="مستطيل 19"/>
          <p:cNvSpPr/>
          <p:nvPr/>
        </p:nvSpPr>
        <p:spPr>
          <a:xfrm>
            <a:off x="848168" y="3861048"/>
            <a:ext cx="764386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b="1" dirty="0"/>
              <a:t>المبدأ الخامس:</a:t>
            </a:r>
            <a:r>
              <a:rPr lang="ar-SA" dirty="0"/>
              <a:t> قم بإدارة موارد التوريد بصورة </a:t>
            </a:r>
            <a:r>
              <a:rPr lang="ar-SA" dirty="0" err="1"/>
              <a:t>إستراتيجية</a:t>
            </a:r>
            <a:r>
              <a:rPr lang="ar-SA" dirty="0"/>
              <a:t> لتقليل تكلفة امتلاك المواد والخدمات.</a:t>
            </a:r>
            <a:endParaRPr lang="en-US" dirty="0"/>
          </a:p>
        </p:txBody>
      </p:sp>
      <p:pic>
        <p:nvPicPr>
          <p:cNvPr id="21" name="Picture 13" descr="Set-04a-june"/>
          <p:cNvPicPr>
            <a:picLocks noChangeAspect="1" noChangeArrowheads="1" noCrop="1"/>
          </p:cNvPicPr>
          <p:nvPr/>
        </p:nvPicPr>
        <p:blipFill>
          <a:blip r:embed="rId2"/>
          <a:srcRect/>
          <a:stretch>
            <a:fillRect/>
          </a:stretch>
        </p:blipFill>
        <p:spPr bwMode="auto">
          <a:xfrm>
            <a:off x="8492034" y="3861048"/>
            <a:ext cx="390525" cy="419100"/>
          </a:xfrm>
          <a:prstGeom prst="rect">
            <a:avLst/>
          </a:prstGeom>
          <a:noFill/>
        </p:spPr>
      </p:pic>
      <p:sp>
        <p:nvSpPr>
          <p:cNvPr id="22" name="مستطيل 21"/>
          <p:cNvSpPr/>
          <p:nvPr/>
        </p:nvSpPr>
        <p:spPr>
          <a:xfrm>
            <a:off x="848168" y="4437112"/>
            <a:ext cx="764386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b="1" dirty="0"/>
              <a:t>المبدأ السادس:</a:t>
            </a:r>
            <a:r>
              <a:rPr lang="ar-SA" dirty="0"/>
              <a:t> طور </a:t>
            </a:r>
            <a:r>
              <a:rPr lang="ar-SA" dirty="0" err="1"/>
              <a:t>إستراتيجية</a:t>
            </a:r>
            <a:r>
              <a:rPr lang="ar-SA" dirty="0"/>
              <a:t> تكنولوجية على طول شبكة التوريد تدعم المستويات المتعددة لاتخاذ القرار وتعطي صورة واضحة لتدفق المنتجات والخدمات والمعلومات. </a:t>
            </a:r>
            <a:endParaRPr lang="en-US" dirty="0"/>
          </a:p>
        </p:txBody>
      </p:sp>
      <p:pic>
        <p:nvPicPr>
          <p:cNvPr id="23" name="Picture 13" descr="Set-04a-june"/>
          <p:cNvPicPr>
            <a:picLocks noChangeAspect="1" noChangeArrowheads="1" noCrop="1"/>
          </p:cNvPicPr>
          <p:nvPr/>
        </p:nvPicPr>
        <p:blipFill>
          <a:blip r:embed="rId2"/>
          <a:srcRect/>
          <a:stretch>
            <a:fillRect/>
          </a:stretch>
        </p:blipFill>
        <p:spPr bwMode="auto">
          <a:xfrm>
            <a:off x="8492034" y="4594076"/>
            <a:ext cx="390525" cy="419100"/>
          </a:xfrm>
          <a:prstGeom prst="rect">
            <a:avLst/>
          </a:prstGeom>
          <a:noFill/>
        </p:spPr>
      </p:pic>
      <p:sp>
        <p:nvSpPr>
          <p:cNvPr id="24" name="مستطيل 23"/>
          <p:cNvSpPr/>
          <p:nvPr/>
        </p:nvSpPr>
        <p:spPr>
          <a:xfrm>
            <a:off x="830820" y="5229200"/>
            <a:ext cx="764386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SA" b="1" dirty="0"/>
              <a:t>المبدأ السابع:</a:t>
            </a:r>
            <a:r>
              <a:rPr lang="ar-SA" dirty="0"/>
              <a:t> اتبع قياسات أداء فترة أو نطاق القناة لقياس الأداء للنجاح التكاملي في الوصول إلى المستخدم الأخير بكفاءة وفاعلية.</a:t>
            </a:r>
            <a:endParaRPr lang="en-US" dirty="0"/>
          </a:p>
        </p:txBody>
      </p:sp>
      <p:pic>
        <p:nvPicPr>
          <p:cNvPr id="25" name="Picture 13" descr="Set-04a-june"/>
          <p:cNvPicPr>
            <a:picLocks noChangeAspect="1" noChangeArrowheads="1" noCrop="1"/>
          </p:cNvPicPr>
          <p:nvPr/>
        </p:nvPicPr>
        <p:blipFill>
          <a:blip r:embed="rId2"/>
          <a:srcRect/>
          <a:stretch>
            <a:fillRect/>
          </a:stretch>
        </p:blipFill>
        <p:spPr bwMode="auto">
          <a:xfrm>
            <a:off x="8460432" y="5242148"/>
            <a:ext cx="390525" cy="419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2000" fill="hold"/>
                                        <p:tgtEl>
                                          <p:spTgt spid="15"/>
                                        </p:tgtEl>
                                        <p:attrNameLst>
                                          <p:attrName>ppt_x</p:attrName>
                                        </p:attrNameLst>
                                      </p:cBhvr>
                                      <p:tavLst>
                                        <p:tav tm="0">
                                          <p:val>
                                            <p:strVal val="1+#ppt_w/2"/>
                                          </p:val>
                                        </p:tav>
                                        <p:tav tm="100000">
                                          <p:val>
                                            <p:strVal val="#ppt_x"/>
                                          </p:val>
                                        </p:tav>
                                      </p:tavLst>
                                    </p:anim>
                                    <p:anim calcmode="lin" valueType="num">
                                      <p:cBhvr additive="base">
                                        <p:cTn id="13" dur="2000" fill="hold"/>
                                        <p:tgtEl>
                                          <p:spTgt spid="15"/>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000" fill="hold"/>
                                        <p:tgtEl>
                                          <p:spTgt spid="5"/>
                                        </p:tgtEl>
                                        <p:attrNameLst>
                                          <p:attrName>ppt_x</p:attrName>
                                        </p:attrNameLst>
                                      </p:cBhvr>
                                      <p:tavLst>
                                        <p:tav tm="0">
                                          <p:val>
                                            <p:strVal val="0-#ppt_w/2"/>
                                          </p:val>
                                        </p:tav>
                                        <p:tav tm="100000">
                                          <p:val>
                                            <p:strVal val="#ppt_x"/>
                                          </p:val>
                                        </p:tav>
                                      </p:tavLst>
                                    </p:anim>
                                    <p:anim calcmode="lin" valueType="num">
                                      <p:cBhvr additive="base">
                                        <p:cTn id="18" dur="20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2" fill="hold"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3000" fill="hold"/>
                                        <p:tgtEl>
                                          <p:spTgt spid="16"/>
                                        </p:tgtEl>
                                        <p:attrNameLst>
                                          <p:attrName>ppt_x</p:attrName>
                                        </p:attrNameLst>
                                      </p:cBhvr>
                                      <p:tavLst>
                                        <p:tav tm="0">
                                          <p:val>
                                            <p:strVal val="1+#ppt_w/2"/>
                                          </p:val>
                                        </p:tav>
                                        <p:tav tm="100000">
                                          <p:val>
                                            <p:strVal val="#ppt_x"/>
                                          </p:val>
                                        </p:tav>
                                      </p:tavLst>
                                    </p:anim>
                                    <p:anim calcmode="lin" valueType="num">
                                      <p:cBhvr additive="base">
                                        <p:cTn id="23" dur="3000" fill="hold"/>
                                        <p:tgtEl>
                                          <p:spTgt spid="16"/>
                                        </p:tgtEl>
                                        <p:attrNameLst>
                                          <p:attrName>ppt_y</p:attrName>
                                        </p:attrNameLst>
                                      </p:cBhvr>
                                      <p:tavLst>
                                        <p:tav tm="0">
                                          <p:val>
                                            <p:strVal val="#ppt_y"/>
                                          </p:val>
                                        </p:tav>
                                        <p:tav tm="100000">
                                          <p:val>
                                            <p:strVal val="#ppt_y"/>
                                          </p:val>
                                        </p:tav>
                                      </p:tavLst>
                                    </p:anim>
                                  </p:childTnLst>
                                </p:cTn>
                              </p:par>
                            </p:childTnLst>
                          </p:cTn>
                        </p:par>
                        <p:par>
                          <p:cTn id="24" fill="hold">
                            <p:stCondLst>
                              <p:cond delay="9000"/>
                            </p:stCondLst>
                            <p:childTnLst>
                              <p:par>
                                <p:cTn id="25" presetID="2" presetClass="entr" presetSubtype="8"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3000" fill="hold"/>
                                        <p:tgtEl>
                                          <p:spTgt spid="10"/>
                                        </p:tgtEl>
                                        <p:attrNameLst>
                                          <p:attrName>ppt_x</p:attrName>
                                        </p:attrNameLst>
                                      </p:cBhvr>
                                      <p:tavLst>
                                        <p:tav tm="0">
                                          <p:val>
                                            <p:strVal val="0-#ppt_w/2"/>
                                          </p:val>
                                        </p:tav>
                                        <p:tav tm="100000">
                                          <p:val>
                                            <p:strVal val="#ppt_x"/>
                                          </p:val>
                                        </p:tav>
                                      </p:tavLst>
                                    </p:anim>
                                    <p:anim calcmode="lin" valueType="num">
                                      <p:cBhvr additive="base">
                                        <p:cTn id="28" dur="3000" fill="hold"/>
                                        <p:tgtEl>
                                          <p:spTgt spid="10"/>
                                        </p:tgtEl>
                                        <p:attrNameLst>
                                          <p:attrName>ppt_y</p:attrName>
                                        </p:attrNameLst>
                                      </p:cBhvr>
                                      <p:tavLst>
                                        <p:tav tm="0">
                                          <p:val>
                                            <p:strVal val="#ppt_y"/>
                                          </p:val>
                                        </p:tav>
                                        <p:tav tm="100000">
                                          <p:val>
                                            <p:strVal val="#ppt_y"/>
                                          </p:val>
                                        </p:tav>
                                      </p:tavLst>
                                    </p:anim>
                                  </p:childTnLst>
                                </p:cTn>
                              </p:par>
                            </p:childTnLst>
                          </p:cTn>
                        </p:par>
                        <p:par>
                          <p:cTn id="29" fill="hold">
                            <p:stCondLst>
                              <p:cond delay="12000"/>
                            </p:stCondLst>
                            <p:childTnLst>
                              <p:par>
                                <p:cTn id="30" presetID="2" presetClass="entr" presetSubtype="2"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3000" fill="hold"/>
                                        <p:tgtEl>
                                          <p:spTgt spid="17"/>
                                        </p:tgtEl>
                                        <p:attrNameLst>
                                          <p:attrName>ppt_x</p:attrName>
                                        </p:attrNameLst>
                                      </p:cBhvr>
                                      <p:tavLst>
                                        <p:tav tm="0">
                                          <p:val>
                                            <p:strVal val="1+#ppt_w/2"/>
                                          </p:val>
                                        </p:tav>
                                        <p:tav tm="100000">
                                          <p:val>
                                            <p:strVal val="#ppt_x"/>
                                          </p:val>
                                        </p:tav>
                                      </p:tavLst>
                                    </p:anim>
                                    <p:anim calcmode="lin" valueType="num">
                                      <p:cBhvr additive="base">
                                        <p:cTn id="33" dur="30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15000"/>
                            </p:stCondLst>
                            <p:childTnLst>
                              <p:par>
                                <p:cTn id="35" presetID="2" presetClass="entr" presetSubtype="8"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3000" fill="hold"/>
                                        <p:tgtEl>
                                          <p:spTgt spid="11"/>
                                        </p:tgtEl>
                                        <p:attrNameLst>
                                          <p:attrName>ppt_x</p:attrName>
                                        </p:attrNameLst>
                                      </p:cBhvr>
                                      <p:tavLst>
                                        <p:tav tm="0">
                                          <p:val>
                                            <p:strVal val="0-#ppt_w/2"/>
                                          </p:val>
                                        </p:tav>
                                        <p:tav tm="100000">
                                          <p:val>
                                            <p:strVal val="#ppt_x"/>
                                          </p:val>
                                        </p:tav>
                                      </p:tavLst>
                                    </p:anim>
                                    <p:anim calcmode="lin" valueType="num">
                                      <p:cBhvr additive="base">
                                        <p:cTn id="38" dur="3000" fill="hold"/>
                                        <p:tgtEl>
                                          <p:spTgt spid="11"/>
                                        </p:tgtEl>
                                        <p:attrNameLst>
                                          <p:attrName>ppt_y</p:attrName>
                                        </p:attrNameLst>
                                      </p:cBhvr>
                                      <p:tavLst>
                                        <p:tav tm="0">
                                          <p:val>
                                            <p:strVal val="#ppt_y"/>
                                          </p:val>
                                        </p:tav>
                                        <p:tav tm="100000">
                                          <p:val>
                                            <p:strVal val="#ppt_y"/>
                                          </p:val>
                                        </p:tav>
                                      </p:tavLst>
                                    </p:anim>
                                  </p:childTnLst>
                                </p:cTn>
                              </p:par>
                            </p:childTnLst>
                          </p:cTn>
                        </p:par>
                        <p:par>
                          <p:cTn id="39" fill="hold">
                            <p:stCondLst>
                              <p:cond delay="18000"/>
                            </p:stCondLst>
                            <p:childTnLst>
                              <p:par>
                                <p:cTn id="40" presetID="2" presetClass="entr" presetSubtype="2"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3000" fill="hold"/>
                                        <p:tgtEl>
                                          <p:spTgt spid="18"/>
                                        </p:tgtEl>
                                        <p:attrNameLst>
                                          <p:attrName>ppt_x</p:attrName>
                                        </p:attrNameLst>
                                      </p:cBhvr>
                                      <p:tavLst>
                                        <p:tav tm="0">
                                          <p:val>
                                            <p:strVal val="1+#ppt_w/2"/>
                                          </p:val>
                                        </p:tav>
                                        <p:tav tm="100000">
                                          <p:val>
                                            <p:strVal val="#ppt_x"/>
                                          </p:val>
                                        </p:tav>
                                      </p:tavLst>
                                    </p:anim>
                                    <p:anim calcmode="lin" valueType="num">
                                      <p:cBhvr additive="base">
                                        <p:cTn id="43" dur="3000" fill="hold"/>
                                        <p:tgtEl>
                                          <p:spTgt spid="18"/>
                                        </p:tgtEl>
                                        <p:attrNameLst>
                                          <p:attrName>ppt_y</p:attrName>
                                        </p:attrNameLst>
                                      </p:cBhvr>
                                      <p:tavLst>
                                        <p:tav tm="0">
                                          <p:val>
                                            <p:strVal val="#ppt_y"/>
                                          </p:val>
                                        </p:tav>
                                        <p:tav tm="100000">
                                          <p:val>
                                            <p:strVal val="#ppt_y"/>
                                          </p:val>
                                        </p:tav>
                                      </p:tavLst>
                                    </p:anim>
                                  </p:childTnLst>
                                </p:cTn>
                              </p:par>
                            </p:childTnLst>
                          </p:cTn>
                        </p:par>
                        <p:par>
                          <p:cTn id="44" fill="hold">
                            <p:stCondLst>
                              <p:cond delay="21000"/>
                            </p:stCondLst>
                            <p:childTnLst>
                              <p:par>
                                <p:cTn id="45" presetID="2" presetClass="entr" presetSubtype="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3000" fill="hold"/>
                                        <p:tgtEl>
                                          <p:spTgt spid="12"/>
                                        </p:tgtEl>
                                        <p:attrNameLst>
                                          <p:attrName>ppt_x</p:attrName>
                                        </p:attrNameLst>
                                      </p:cBhvr>
                                      <p:tavLst>
                                        <p:tav tm="0">
                                          <p:val>
                                            <p:strVal val="0-#ppt_w/2"/>
                                          </p:val>
                                        </p:tav>
                                        <p:tav tm="100000">
                                          <p:val>
                                            <p:strVal val="#ppt_x"/>
                                          </p:val>
                                        </p:tav>
                                      </p:tavLst>
                                    </p:anim>
                                    <p:anim calcmode="lin" valueType="num">
                                      <p:cBhvr additive="base">
                                        <p:cTn id="48" dur="3000" fill="hold"/>
                                        <p:tgtEl>
                                          <p:spTgt spid="12"/>
                                        </p:tgtEl>
                                        <p:attrNameLst>
                                          <p:attrName>ppt_y</p:attrName>
                                        </p:attrNameLst>
                                      </p:cBhvr>
                                      <p:tavLst>
                                        <p:tav tm="0">
                                          <p:val>
                                            <p:strVal val="#ppt_y"/>
                                          </p:val>
                                        </p:tav>
                                        <p:tav tm="100000">
                                          <p:val>
                                            <p:strVal val="#ppt_y"/>
                                          </p:val>
                                        </p:tav>
                                      </p:tavLst>
                                    </p:anim>
                                  </p:childTnLst>
                                </p:cTn>
                              </p:par>
                            </p:childTnLst>
                          </p:cTn>
                        </p:par>
                        <p:par>
                          <p:cTn id="49" fill="hold">
                            <p:stCondLst>
                              <p:cond delay="24000"/>
                            </p:stCondLst>
                            <p:childTnLst>
                              <p:par>
                                <p:cTn id="50" presetID="2" presetClass="entr" presetSubtype="2" fill="hold" nodeType="after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3000" fill="hold"/>
                                        <p:tgtEl>
                                          <p:spTgt spid="21"/>
                                        </p:tgtEl>
                                        <p:attrNameLst>
                                          <p:attrName>ppt_x</p:attrName>
                                        </p:attrNameLst>
                                      </p:cBhvr>
                                      <p:tavLst>
                                        <p:tav tm="0">
                                          <p:val>
                                            <p:strVal val="1+#ppt_w/2"/>
                                          </p:val>
                                        </p:tav>
                                        <p:tav tm="100000">
                                          <p:val>
                                            <p:strVal val="#ppt_x"/>
                                          </p:val>
                                        </p:tav>
                                      </p:tavLst>
                                    </p:anim>
                                    <p:anim calcmode="lin" valueType="num">
                                      <p:cBhvr additive="base">
                                        <p:cTn id="53" dur="3000" fill="hold"/>
                                        <p:tgtEl>
                                          <p:spTgt spid="21"/>
                                        </p:tgtEl>
                                        <p:attrNameLst>
                                          <p:attrName>ppt_y</p:attrName>
                                        </p:attrNameLst>
                                      </p:cBhvr>
                                      <p:tavLst>
                                        <p:tav tm="0">
                                          <p:val>
                                            <p:strVal val="#ppt_y"/>
                                          </p:val>
                                        </p:tav>
                                        <p:tav tm="100000">
                                          <p:val>
                                            <p:strVal val="#ppt_y"/>
                                          </p:val>
                                        </p:tav>
                                      </p:tavLst>
                                    </p:anim>
                                  </p:childTnLst>
                                </p:cTn>
                              </p:par>
                            </p:childTnLst>
                          </p:cTn>
                        </p:par>
                        <p:par>
                          <p:cTn id="54" fill="hold">
                            <p:stCondLst>
                              <p:cond delay="27000"/>
                            </p:stCondLst>
                            <p:childTnLst>
                              <p:par>
                                <p:cTn id="55" presetID="2" presetClass="entr" presetSubtype="8"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3000" fill="hold"/>
                                        <p:tgtEl>
                                          <p:spTgt spid="20"/>
                                        </p:tgtEl>
                                        <p:attrNameLst>
                                          <p:attrName>ppt_x</p:attrName>
                                        </p:attrNameLst>
                                      </p:cBhvr>
                                      <p:tavLst>
                                        <p:tav tm="0">
                                          <p:val>
                                            <p:strVal val="0-#ppt_w/2"/>
                                          </p:val>
                                        </p:tav>
                                        <p:tav tm="100000">
                                          <p:val>
                                            <p:strVal val="#ppt_x"/>
                                          </p:val>
                                        </p:tav>
                                      </p:tavLst>
                                    </p:anim>
                                    <p:anim calcmode="lin" valueType="num">
                                      <p:cBhvr additive="base">
                                        <p:cTn id="58" dur="3000" fill="hold"/>
                                        <p:tgtEl>
                                          <p:spTgt spid="20"/>
                                        </p:tgtEl>
                                        <p:attrNameLst>
                                          <p:attrName>ppt_y</p:attrName>
                                        </p:attrNameLst>
                                      </p:cBhvr>
                                      <p:tavLst>
                                        <p:tav tm="0">
                                          <p:val>
                                            <p:strVal val="#ppt_y"/>
                                          </p:val>
                                        </p:tav>
                                        <p:tav tm="100000">
                                          <p:val>
                                            <p:strVal val="#ppt_y"/>
                                          </p:val>
                                        </p:tav>
                                      </p:tavLst>
                                    </p:anim>
                                  </p:childTnLst>
                                </p:cTn>
                              </p:par>
                            </p:childTnLst>
                          </p:cTn>
                        </p:par>
                        <p:par>
                          <p:cTn id="59" fill="hold">
                            <p:stCondLst>
                              <p:cond delay="30000"/>
                            </p:stCondLst>
                            <p:childTnLst>
                              <p:par>
                                <p:cTn id="60" presetID="2" presetClass="entr" presetSubtype="2" fill="hold" nodeType="afterEffect">
                                  <p:stCondLst>
                                    <p:cond delay="0"/>
                                  </p:stCondLst>
                                  <p:childTnLst>
                                    <p:set>
                                      <p:cBhvr>
                                        <p:cTn id="61" dur="1" fill="hold">
                                          <p:stCondLst>
                                            <p:cond delay="0"/>
                                          </p:stCondLst>
                                        </p:cTn>
                                        <p:tgtEl>
                                          <p:spTgt spid="23"/>
                                        </p:tgtEl>
                                        <p:attrNameLst>
                                          <p:attrName>style.visibility</p:attrName>
                                        </p:attrNameLst>
                                      </p:cBhvr>
                                      <p:to>
                                        <p:strVal val="visible"/>
                                      </p:to>
                                    </p:set>
                                    <p:anim calcmode="lin" valueType="num">
                                      <p:cBhvr additive="base">
                                        <p:cTn id="62" dur="3000" fill="hold"/>
                                        <p:tgtEl>
                                          <p:spTgt spid="23"/>
                                        </p:tgtEl>
                                        <p:attrNameLst>
                                          <p:attrName>ppt_x</p:attrName>
                                        </p:attrNameLst>
                                      </p:cBhvr>
                                      <p:tavLst>
                                        <p:tav tm="0">
                                          <p:val>
                                            <p:strVal val="1+#ppt_w/2"/>
                                          </p:val>
                                        </p:tav>
                                        <p:tav tm="100000">
                                          <p:val>
                                            <p:strVal val="#ppt_x"/>
                                          </p:val>
                                        </p:tav>
                                      </p:tavLst>
                                    </p:anim>
                                    <p:anim calcmode="lin" valueType="num">
                                      <p:cBhvr additive="base">
                                        <p:cTn id="63" dur="3000" fill="hold"/>
                                        <p:tgtEl>
                                          <p:spTgt spid="23"/>
                                        </p:tgtEl>
                                        <p:attrNameLst>
                                          <p:attrName>ppt_y</p:attrName>
                                        </p:attrNameLst>
                                      </p:cBhvr>
                                      <p:tavLst>
                                        <p:tav tm="0">
                                          <p:val>
                                            <p:strVal val="#ppt_y"/>
                                          </p:val>
                                        </p:tav>
                                        <p:tav tm="100000">
                                          <p:val>
                                            <p:strVal val="#ppt_y"/>
                                          </p:val>
                                        </p:tav>
                                      </p:tavLst>
                                    </p:anim>
                                  </p:childTnLst>
                                </p:cTn>
                              </p:par>
                            </p:childTnLst>
                          </p:cTn>
                        </p:par>
                        <p:par>
                          <p:cTn id="64" fill="hold">
                            <p:stCondLst>
                              <p:cond delay="33000"/>
                            </p:stCondLst>
                            <p:childTnLst>
                              <p:par>
                                <p:cTn id="65" presetID="2" presetClass="entr" presetSubtype="8"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3000" fill="hold"/>
                                        <p:tgtEl>
                                          <p:spTgt spid="22"/>
                                        </p:tgtEl>
                                        <p:attrNameLst>
                                          <p:attrName>ppt_x</p:attrName>
                                        </p:attrNameLst>
                                      </p:cBhvr>
                                      <p:tavLst>
                                        <p:tav tm="0">
                                          <p:val>
                                            <p:strVal val="0-#ppt_w/2"/>
                                          </p:val>
                                        </p:tav>
                                        <p:tav tm="100000">
                                          <p:val>
                                            <p:strVal val="#ppt_x"/>
                                          </p:val>
                                        </p:tav>
                                      </p:tavLst>
                                    </p:anim>
                                    <p:anim calcmode="lin" valueType="num">
                                      <p:cBhvr additive="base">
                                        <p:cTn id="68" dur="3000" fill="hold"/>
                                        <p:tgtEl>
                                          <p:spTgt spid="22"/>
                                        </p:tgtEl>
                                        <p:attrNameLst>
                                          <p:attrName>ppt_y</p:attrName>
                                        </p:attrNameLst>
                                      </p:cBhvr>
                                      <p:tavLst>
                                        <p:tav tm="0">
                                          <p:val>
                                            <p:strVal val="#ppt_y"/>
                                          </p:val>
                                        </p:tav>
                                        <p:tav tm="100000">
                                          <p:val>
                                            <p:strVal val="#ppt_y"/>
                                          </p:val>
                                        </p:tav>
                                      </p:tavLst>
                                    </p:anim>
                                  </p:childTnLst>
                                </p:cTn>
                              </p:par>
                            </p:childTnLst>
                          </p:cTn>
                        </p:par>
                        <p:par>
                          <p:cTn id="69" fill="hold">
                            <p:stCondLst>
                              <p:cond delay="36000"/>
                            </p:stCondLst>
                            <p:childTnLst>
                              <p:par>
                                <p:cTn id="70" presetID="2" presetClass="entr" presetSubtype="2" fill="hold" nodeType="after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additive="base">
                                        <p:cTn id="72" dur="3000" fill="hold"/>
                                        <p:tgtEl>
                                          <p:spTgt spid="25"/>
                                        </p:tgtEl>
                                        <p:attrNameLst>
                                          <p:attrName>ppt_x</p:attrName>
                                        </p:attrNameLst>
                                      </p:cBhvr>
                                      <p:tavLst>
                                        <p:tav tm="0">
                                          <p:val>
                                            <p:strVal val="1+#ppt_w/2"/>
                                          </p:val>
                                        </p:tav>
                                        <p:tav tm="100000">
                                          <p:val>
                                            <p:strVal val="#ppt_x"/>
                                          </p:val>
                                        </p:tav>
                                      </p:tavLst>
                                    </p:anim>
                                    <p:anim calcmode="lin" valueType="num">
                                      <p:cBhvr additive="base">
                                        <p:cTn id="73" dur="3000" fill="hold"/>
                                        <p:tgtEl>
                                          <p:spTgt spid="25"/>
                                        </p:tgtEl>
                                        <p:attrNameLst>
                                          <p:attrName>ppt_y</p:attrName>
                                        </p:attrNameLst>
                                      </p:cBhvr>
                                      <p:tavLst>
                                        <p:tav tm="0">
                                          <p:val>
                                            <p:strVal val="#ppt_y"/>
                                          </p:val>
                                        </p:tav>
                                        <p:tav tm="100000">
                                          <p:val>
                                            <p:strVal val="#ppt_y"/>
                                          </p:val>
                                        </p:tav>
                                      </p:tavLst>
                                    </p:anim>
                                  </p:childTnLst>
                                </p:cTn>
                              </p:par>
                            </p:childTnLst>
                          </p:cTn>
                        </p:par>
                        <p:par>
                          <p:cTn id="74" fill="hold">
                            <p:stCondLst>
                              <p:cond delay="39000"/>
                            </p:stCondLst>
                            <p:childTnLst>
                              <p:par>
                                <p:cTn id="75" presetID="2" presetClass="entr" presetSubtype="8"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3000" fill="hold"/>
                                        <p:tgtEl>
                                          <p:spTgt spid="24"/>
                                        </p:tgtEl>
                                        <p:attrNameLst>
                                          <p:attrName>ppt_x</p:attrName>
                                        </p:attrNameLst>
                                      </p:cBhvr>
                                      <p:tavLst>
                                        <p:tav tm="0">
                                          <p:val>
                                            <p:strVal val="0-#ppt_w/2"/>
                                          </p:val>
                                        </p:tav>
                                        <p:tav tm="100000">
                                          <p:val>
                                            <p:strVal val="#ppt_x"/>
                                          </p:val>
                                        </p:tav>
                                      </p:tavLst>
                                    </p:anim>
                                    <p:anim calcmode="lin" valueType="num">
                                      <p:cBhvr additive="base">
                                        <p:cTn id="78" dur="30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10" grpId="0" animBg="1"/>
      <p:bldP spid="11" grpId="0" animBg="1"/>
      <p:bldP spid="12" grpId="0" animBg="1"/>
      <p:bldP spid="20" grpId="0" animBg="1"/>
      <p:bldP spid="22" grpId="0" animBg="1"/>
      <p:bldP spid="2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3|5.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1200</TotalTime>
  <Words>1208</Words>
  <Application>Microsoft Office PowerPoint</Application>
  <PresentationFormat>On-screen Show (4:3)</PresentationFormat>
  <Paragraphs>62</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Black</vt:lpstr>
      <vt:lpstr>Calibri</vt:lpstr>
      <vt:lpstr>Constantia</vt:lpstr>
      <vt:lpstr>Majalla UI</vt:lpstr>
      <vt:lpstr>Traditional Arabic</vt:lpstr>
      <vt:lpstr>Traditional Arabic (العناوين)</vt:lpstr>
      <vt:lpstr>Wingdings 2</vt:lpstr>
      <vt:lpstr>تدفق</vt:lpstr>
      <vt:lpstr>PowerPoint Presentation</vt:lpstr>
      <vt:lpstr>دور الإمدادات في الشركات المربحة The Role of Supply in Profitable Companies</vt:lpstr>
      <vt:lpstr>اولاً :- سلسلة التوريد </vt:lpstr>
      <vt:lpstr>اولاً :- مفهوم الامداد </vt:lpstr>
      <vt:lpstr>ثالثاً :- سلسلة التوريد وسلسلة القيمة وسلسلة الطلب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MAHA ALAZAWI</cp:lastModifiedBy>
  <cp:revision>136</cp:revision>
  <dcterms:created xsi:type="dcterms:W3CDTF">2017-10-13T10:40:46Z</dcterms:created>
  <dcterms:modified xsi:type="dcterms:W3CDTF">2018-06-16T11:24:44Z</dcterms:modified>
</cp:coreProperties>
</file>