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735763" cy="9869488"/>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BFA45EB5-FE9D-4A62-AE32-236C4E30A654}" type="datetimeFigureOut">
              <a:rPr lang="ar-IQ" smtClean="0"/>
              <a:pPr/>
              <a:t>09/08/1439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8FF4706-C9BF-4419-83D4-AAFE2F1F85AF}"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BFA45EB5-FE9D-4A62-AE32-236C4E30A654}" type="datetimeFigureOut">
              <a:rPr lang="ar-IQ" smtClean="0"/>
              <a:pPr/>
              <a:t>09/08/1439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8FF4706-C9BF-4419-83D4-AAFE2F1F85AF}"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BFA45EB5-FE9D-4A62-AE32-236C4E30A654}" type="datetimeFigureOut">
              <a:rPr lang="ar-IQ" smtClean="0"/>
              <a:pPr/>
              <a:t>09/08/1439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8FF4706-C9BF-4419-83D4-AAFE2F1F85AF}"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BFA45EB5-FE9D-4A62-AE32-236C4E30A654}" type="datetimeFigureOut">
              <a:rPr lang="ar-IQ" smtClean="0"/>
              <a:pPr/>
              <a:t>09/08/1439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8FF4706-C9BF-4419-83D4-AAFE2F1F85AF}"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A45EB5-FE9D-4A62-AE32-236C4E30A654}" type="datetimeFigureOut">
              <a:rPr lang="ar-IQ" smtClean="0"/>
              <a:pPr/>
              <a:t>09/08/1439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8FF4706-C9BF-4419-83D4-AAFE2F1F85AF}"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BFA45EB5-FE9D-4A62-AE32-236C4E30A654}" type="datetimeFigureOut">
              <a:rPr lang="ar-IQ" smtClean="0"/>
              <a:pPr/>
              <a:t>09/08/1439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8FF4706-C9BF-4419-83D4-AAFE2F1F85AF}"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BFA45EB5-FE9D-4A62-AE32-236C4E30A654}" type="datetimeFigureOut">
              <a:rPr lang="ar-IQ" smtClean="0"/>
              <a:pPr/>
              <a:t>09/08/1439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78FF4706-C9BF-4419-83D4-AAFE2F1F85AF}"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BFA45EB5-FE9D-4A62-AE32-236C4E30A654}" type="datetimeFigureOut">
              <a:rPr lang="ar-IQ" smtClean="0"/>
              <a:pPr/>
              <a:t>09/08/1439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78FF4706-C9BF-4419-83D4-AAFE2F1F85AF}"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A45EB5-FE9D-4A62-AE32-236C4E30A654}" type="datetimeFigureOut">
              <a:rPr lang="ar-IQ" smtClean="0"/>
              <a:pPr/>
              <a:t>09/08/1439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78FF4706-C9BF-4419-83D4-AAFE2F1F85AF}"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A45EB5-FE9D-4A62-AE32-236C4E30A654}" type="datetimeFigureOut">
              <a:rPr lang="ar-IQ" smtClean="0"/>
              <a:pPr/>
              <a:t>09/08/1439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8FF4706-C9BF-4419-83D4-AAFE2F1F85AF}"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A45EB5-FE9D-4A62-AE32-236C4E30A654}" type="datetimeFigureOut">
              <a:rPr lang="ar-IQ" smtClean="0"/>
              <a:pPr/>
              <a:t>09/08/1439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8FF4706-C9BF-4419-83D4-AAFE2F1F85AF}"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FA45EB5-FE9D-4A62-AE32-236C4E30A654}" type="datetimeFigureOut">
              <a:rPr lang="ar-IQ" smtClean="0"/>
              <a:pPr/>
              <a:t>09/08/1439</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8FF4706-C9BF-4419-83D4-AAFE2F1F85AF}"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IQ" sz="5400" b="1" dirty="0" smtClean="0">
                <a:effectLst>
                  <a:outerShdw blurRad="38100" dist="38100" dir="2700000" algn="tl">
                    <a:srgbClr val="000000">
                      <a:alpha val="43137"/>
                    </a:srgbClr>
                  </a:outerShdw>
                </a:effectLst>
                <a:latin typeface="Simplified Arabic" pitchFamily="18" charset="-78"/>
                <a:cs typeface="Simplified Arabic" pitchFamily="18" charset="-78"/>
              </a:rPr>
              <a:t> الاستلال اللالكتروني</a:t>
            </a:r>
            <a:endParaRPr lang="ar-IQ" sz="5400" b="1" dirty="0">
              <a:effectLst>
                <a:outerShdw blurRad="38100" dist="38100" dir="2700000" algn="tl">
                  <a:srgbClr val="000000">
                    <a:alpha val="43137"/>
                  </a:srgbClr>
                </a:outerShdw>
              </a:effectLst>
              <a:latin typeface="Simplified Arabic" pitchFamily="18" charset="-78"/>
              <a:cs typeface="Simplified Arabic" pitchFamily="18" charset="-78"/>
            </a:endParaRPr>
          </a:p>
        </p:txBody>
      </p:sp>
      <p:sp>
        <p:nvSpPr>
          <p:cNvPr id="3" name="Subtitle 2"/>
          <p:cNvSpPr>
            <a:spLocks noGrp="1"/>
          </p:cNvSpPr>
          <p:nvPr>
            <p:ph type="subTitle" idx="1"/>
          </p:nvPr>
        </p:nvSpPr>
        <p:spPr>
          <a:xfrm>
            <a:off x="1371600" y="3886200"/>
            <a:ext cx="6400800" cy="2114568"/>
          </a:xfrm>
        </p:spPr>
        <p:txBody>
          <a:bodyPr>
            <a:noAutofit/>
          </a:bodyPr>
          <a:lstStyle/>
          <a:p>
            <a:pPr algn="r"/>
            <a:r>
              <a:rPr lang="ar-IQ" sz="3600" b="1" dirty="0" smtClean="0">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rPr>
              <a:t>المحاضرة تتضمن محورين: </a:t>
            </a:r>
          </a:p>
          <a:p>
            <a:pPr algn="r"/>
            <a:r>
              <a:rPr lang="ar-IQ" sz="3600" b="1" dirty="0" smtClean="0">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rPr>
              <a:t>الاول: الانتحال و</a:t>
            </a:r>
            <a:r>
              <a:rPr lang="ar-IQ" sz="3600" b="1" dirty="0" smtClean="0">
                <a:solidFill>
                  <a:schemeClr val="tx1"/>
                </a:solidFill>
                <a:effectLst>
                  <a:outerShdw blurRad="38100" dist="38100" dir="2700000" algn="tl">
                    <a:srgbClr val="000000">
                      <a:alpha val="43137"/>
                    </a:srgbClr>
                  </a:outerShdw>
                </a:effectLst>
              </a:rPr>
              <a:t>الاستلال</a:t>
            </a:r>
          </a:p>
          <a:p>
            <a:pPr algn="r"/>
            <a:r>
              <a:rPr lang="ar-IQ" sz="3600" b="1" dirty="0" smtClean="0">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rPr>
              <a:t>الثاني: الاستلال اللالكتروني</a:t>
            </a:r>
            <a:endParaRPr lang="ar-IQ" sz="3600" dirty="0">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b="1" dirty="0" smtClean="0">
                <a:effectLst>
                  <a:outerShdw blurRad="38100" dist="38100" dir="2700000" algn="tl">
                    <a:srgbClr val="000000">
                      <a:alpha val="43137"/>
                    </a:srgbClr>
                  </a:outerShdw>
                </a:effectLst>
                <a:latin typeface="Simplified Arabic" pitchFamily="18" charset="-78"/>
                <a:cs typeface="Simplified Arabic" pitchFamily="18" charset="-78"/>
              </a:rPr>
              <a:t>نظام </a:t>
            </a:r>
            <a:r>
              <a:rPr lang="en-US" b="1" dirty="0" err="1" smtClean="0">
                <a:effectLst>
                  <a:outerShdw blurRad="38100" dist="38100" dir="2700000" algn="tl">
                    <a:srgbClr val="000000">
                      <a:alpha val="43137"/>
                    </a:srgbClr>
                  </a:outerShdw>
                </a:effectLst>
                <a:latin typeface="Simplified Arabic" pitchFamily="18" charset="-78"/>
                <a:cs typeface="Simplified Arabic" pitchFamily="18" charset="-78"/>
              </a:rPr>
              <a:t>Turnitin</a:t>
            </a:r>
            <a:r>
              <a:rPr lang="ar-IQ" b="1" dirty="0" smtClean="0">
                <a:effectLst>
                  <a:outerShdw blurRad="38100" dist="38100" dir="2700000" algn="tl">
                    <a:srgbClr val="000000">
                      <a:alpha val="43137"/>
                    </a:srgbClr>
                  </a:outerShdw>
                </a:effectLst>
                <a:latin typeface="Simplified Arabic" pitchFamily="18" charset="-78"/>
                <a:cs typeface="Simplified Arabic" pitchFamily="18" charset="-78"/>
              </a:rPr>
              <a:t> لفحص الاستلال اللاكتروني</a:t>
            </a:r>
            <a:endParaRPr lang="ar-IQ" b="1" dirty="0">
              <a:effectLst>
                <a:outerShdw blurRad="38100" dist="38100" dir="2700000" algn="tl">
                  <a:srgbClr val="000000">
                    <a:alpha val="43137"/>
                  </a:srgbClr>
                </a:outerShdw>
              </a:effectLst>
              <a:latin typeface="Simplified Arabic" pitchFamily="18" charset="-78"/>
              <a:cs typeface="Simplified Arabic" pitchFamily="18" charset="-78"/>
            </a:endParaRPr>
          </a:p>
        </p:txBody>
      </p:sp>
      <p:sp>
        <p:nvSpPr>
          <p:cNvPr id="3" name="Content Placeholder 2"/>
          <p:cNvSpPr>
            <a:spLocks noGrp="1"/>
          </p:cNvSpPr>
          <p:nvPr>
            <p:ph idx="1"/>
          </p:nvPr>
        </p:nvSpPr>
        <p:spPr/>
        <p:txBody>
          <a:bodyPr>
            <a:normAutofit fontScale="85000" lnSpcReduction="10000"/>
          </a:bodyPr>
          <a:lstStyle/>
          <a:p>
            <a:pPr algn="just"/>
            <a:r>
              <a:rPr lang="ar-IQ" b="1" dirty="0" smtClean="0">
                <a:latin typeface="Simplified Arabic" pitchFamily="18" charset="-78"/>
                <a:cs typeface="Simplified Arabic" pitchFamily="18" charset="-78"/>
              </a:rPr>
              <a:t>هو نظام الكتروني يعمل على شبكة اللانترنت للكشف عن الانتحال وسرقة النصوص العلمية, تم انتاجه من قبل شركة </a:t>
            </a:r>
            <a:r>
              <a:rPr lang="en-US" b="1" dirty="0" err="1" smtClean="0">
                <a:latin typeface="Simplified Arabic" pitchFamily="18" charset="-78"/>
                <a:cs typeface="Simplified Arabic" pitchFamily="18" charset="-78"/>
              </a:rPr>
              <a:t>Iparadigms</a:t>
            </a:r>
            <a:r>
              <a:rPr lang="ar-IQ" b="1" dirty="0" smtClean="0">
                <a:latin typeface="Simplified Arabic" pitchFamily="18" charset="-78"/>
                <a:cs typeface="Simplified Arabic" pitchFamily="18" charset="-78"/>
              </a:rPr>
              <a:t> , تشتري المؤسسات التعليمية رخصة هذا النظام للكشف والتأكد من مصداقية البحوث ورسائل الماجستير واطاريح الدكتوراه.</a:t>
            </a:r>
          </a:p>
          <a:p>
            <a:pPr algn="just"/>
            <a:r>
              <a:rPr lang="ar-IQ" b="1" dirty="0" smtClean="0">
                <a:latin typeface="Simplified Arabic" pitchFamily="18" charset="-78"/>
                <a:cs typeface="Simplified Arabic" pitchFamily="18" charset="-78"/>
              </a:rPr>
              <a:t>النظام يتعامل مع </a:t>
            </a:r>
            <a:r>
              <a:rPr lang="en-US" b="1" dirty="0" smtClean="0">
                <a:latin typeface="Simplified Arabic" pitchFamily="18" charset="-78"/>
                <a:cs typeface="Simplified Arabic" pitchFamily="18" charset="-78"/>
              </a:rPr>
              <a:t>31</a:t>
            </a:r>
            <a:r>
              <a:rPr lang="ar-IQ" b="1" dirty="0" smtClean="0">
                <a:latin typeface="Simplified Arabic" pitchFamily="18" charset="-78"/>
                <a:cs typeface="Simplified Arabic" pitchFamily="18" charset="-78"/>
              </a:rPr>
              <a:t> لغة غير الانكليزية من ضمنها اللغة العربية.</a:t>
            </a:r>
          </a:p>
          <a:p>
            <a:pPr algn="just"/>
            <a:r>
              <a:rPr lang="ar-IQ" b="1" dirty="0" smtClean="0">
                <a:latin typeface="Simplified Arabic" pitchFamily="18" charset="-78"/>
                <a:cs typeface="Simplified Arabic" pitchFamily="18" charset="-78"/>
              </a:rPr>
              <a:t>الاستفادة من هذا النظام ليست فقط من جهة المؤسسات التعليمية بل يمكن للباحثين والطلبة الاستفادة منه في تدقيق البحوث والتأكد من عدم تجاوز نسب الاستلال المسموح </a:t>
            </a:r>
            <a:r>
              <a:rPr lang="ar-IQ" b="1" dirty="0" smtClean="0">
                <a:latin typeface="Simplified Arabic" pitchFamily="18" charset="-78"/>
                <a:cs typeface="Simplified Arabic" pitchFamily="18" charset="-78"/>
              </a:rPr>
              <a:t>بها قبل </a:t>
            </a:r>
            <a:r>
              <a:rPr lang="ar-IQ" b="1" dirty="0" smtClean="0">
                <a:latin typeface="Simplified Arabic" pitchFamily="18" charset="-78"/>
                <a:cs typeface="Simplified Arabic" pitchFamily="18" charset="-78"/>
              </a:rPr>
              <a:t>تسليم البحث.</a:t>
            </a:r>
          </a:p>
          <a:p>
            <a:pPr algn="just"/>
            <a:r>
              <a:rPr lang="ar-IQ" b="1" dirty="0" smtClean="0">
                <a:latin typeface="Simplified Arabic" pitchFamily="18" charset="-78"/>
                <a:cs typeface="Simplified Arabic" pitchFamily="18" charset="-78"/>
              </a:rPr>
              <a:t>يستخدم النظام أكثر من </a:t>
            </a:r>
            <a:r>
              <a:rPr lang="en-US" b="1" dirty="0" smtClean="0">
                <a:latin typeface="Simplified Arabic" pitchFamily="18" charset="-78"/>
                <a:cs typeface="Simplified Arabic" pitchFamily="18" charset="-78"/>
              </a:rPr>
              <a:t>10000</a:t>
            </a:r>
            <a:r>
              <a:rPr lang="ar-IQ" b="1" dirty="0" smtClean="0">
                <a:latin typeface="Simplified Arabic" pitchFamily="18" charset="-78"/>
                <a:cs typeface="Simplified Arabic" pitchFamily="18" charset="-78"/>
              </a:rPr>
              <a:t> مؤسسة تعليمة وأكثر من مليون مدرس وأكاديمي بالاضافة الى أكثر من </a:t>
            </a:r>
            <a:r>
              <a:rPr lang="en-US" b="1" dirty="0" smtClean="0">
                <a:latin typeface="Simplified Arabic" pitchFamily="18" charset="-78"/>
                <a:cs typeface="Simplified Arabic" pitchFamily="18" charset="-78"/>
              </a:rPr>
              <a:t>20</a:t>
            </a:r>
            <a:r>
              <a:rPr lang="ar-IQ" b="1" dirty="0" smtClean="0">
                <a:latin typeface="Simplified Arabic" pitchFamily="18" charset="-78"/>
                <a:cs typeface="Simplified Arabic" pitchFamily="18" charset="-78"/>
              </a:rPr>
              <a:t> مليون طالب, هذا الاستخدام الواسع يوسع قاعدة البيانات لهذا النظام. </a:t>
            </a:r>
            <a:endParaRPr lang="ar-IQ" b="1" dirty="0">
              <a:latin typeface="Simplified Arabic" pitchFamily="18" charset="-78"/>
              <a:cs typeface="Simplified Arabic" pitchFamily="18"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IQ" b="1" dirty="0" smtClean="0">
                <a:effectLst>
                  <a:outerShdw blurRad="38100" dist="38100" dir="2700000" algn="tl">
                    <a:srgbClr val="000000">
                      <a:alpha val="43137"/>
                    </a:srgbClr>
                  </a:outerShdw>
                </a:effectLst>
                <a:latin typeface="Simplified Arabic" pitchFamily="18" charset="-78"/>
                <a:cs typeface="Simplified Arabic" pitchFamily="18" charset="-78"/>
              </a:rPr>
              <a:t>قاعدة بيانات نظام </a:t>
            </a:r>
            <a:r>
              <a:rPr lang="en-US" b="1" dirty="0" err="1" smtClean="0">
                <a:effectLst>
                  <a:outerShdw blurRad="38100" dist="38100" dir="2700000" algn="tl">
                    <a:srgbClr val="000000">
                      <a:alpha val="43137"/>
                    </a:srgbClr>
                  </a:outerShdw>
                </a:effectLst>
              </a:rPr>
              <a:t>Turnitin</a:t>
            </a:r>
            <a:endParaRPr lang="ar-IQ"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algn="just"/>
            <a:r>
              <a:rPr lang="ar-IQ" b="1" dirty="0" smtClean="0">
                <a:latin typeface="Simplified Arabic" pitchFamily="18" charset="-78"/>
                <a:cs typeface="Simplified Arabic" pitchFamily="18" charset="-78"/>
              </a:rPr>
              <a:t>تضم قاعدة بيانات هذ النظام على:</a:t>
            </a:r>
          </a:p>
          <a:p>
            <a:pPr marL="514350" indent="-514350" algn="just">
              <a:buFont typeface="+mj-lt"/>
              <a:buAutoNum type="arabicPeriod"/>
            </a:pPr>
            <a:r>
              <a:rPr lang="ar-IQ" b="1" dirty="0" smtClean="0">
                <a:latin typeface="Simplified Arabic" pitchFamily="18" charset="-78"/>
                <a:cs typeface="Simplified Arabic" pitchFamily="18" charset="-78"/>
              </a:rPr>
              <a:t>أكثر من </a:t>
            </a:r>
            <a:r>
              <a:rPr lang="en-US" b="1" dirty="0" smtClean="0">
                <a:latin typeface="Simplified Arabic" pitchFamily="18" charset="-78"/>
                <a:cs typeface="Simplified Arabic" pitchFamily="18" charset="-78"/>
              </a:rPr>
              <a:t>20</a:t>
            </a:r>
            <a:r>
              <a:rPr lang="ar-IQ" b="1" dirty="0" smtClean="0">
                <a:latin typeface="Simplified Arabic" pitchFamily="18" charset="-78"/>
                <a:cs typeface="Simplified Arabic" pitchFamily="18" charset="-78"/>
              </a:rPr>
              <a:t> مليار صفحة انترنت.</a:t>
            </a:r>
          </a:p>
          <a:p>
            <a:pPr marL="514350" indent="-514350" algn="just">
              <a:buFont typeface="+mj-lt"/>
              <a:buAutoNum type="arabicPeriod"/>
            </a:pPr>
            <a:r>
              <a:rPr lang="ar-IQ" b="1" dirty="0" smtClean="0">
                <a:latin typeface="Simplified Arabic" pitchFamily="18" charset="-78"/>
                <a:cs typeface="Simplified Arabic" pitchFamily="18" charset="-78"/>
              </a:rPr>
              <a:t>أكثر من </a:t>
            </a:r>
            <a:r>
              <a:rPr lang="en-US" b="1" dirty="0" smtClean="0">
                <a:latin typeface="Simplified Arabic" pitchFamily="18" charset="-78"/>
                <a:cs typeface="Simplified Arabic" pitchFamily="18" charset="-78"/>
              </a:rPr>
              <a:t>220</a:t>
            </a:r>
            <a:r>
              <a:rPr lang="ar-IQ" b="1" dirty="0" smtClean="0">
                <a:latin typeface="Simplified Arabic" pitchFamily="18" charset="-78"/>
                <a:cs typeface="Simplified Arabic" pitchFamily="18" charset="-78"/>
              </a:rPr>
              <a:t> مليون بحث , وما يزيد عن </a:t>
            </a:r>
            <a:r>
              <a:rPr lang="en-US" b="1" dirty="0" smtClean="0">
                <a:latin typeface="Simplified Arabic" pitchFamily="18" charset="-78"/>
                <a:cs typeface="Simplified Arabic" pitchFamily="18" charset="-78"/>
              </a:rPr>
              <a:t>150</a:t>
            </a:r>
            <a:r>
              <a:rPr lang="ar-IQ" b="1" dirty="0" smtClean="0">
                <a:latin typeface="Simplified Arabic" pitchFamily="18" charset="-78"/>
                <a:cs typeface="Simplified Arabic" pitchFamily="18" charset="-78"/>
              </a:rPr>
              <a:t> الف ورقة عمل.</a:t>
            </a:r>
          </a:p>
          <a:p>
            <a:pPr marL="514350" indent="-514350" algn="just">
              <a:buFont typeface="+mj-lt"/>
              <a:buAutoNum type="arabicPeriod"/>
            </a:pPr>
            <a:r>
              <a:rPr lang="ar-IQ" b="1" dirty="0" smtClean="0">
                <a:latin typeface="Simplified Arabic" pitchFamily="18" charset="-78"/>
                <a:cs typeface="Simplified Arabic" pitchFamily="18" charset="-78"/>
              </a:rPr>
              <a:t>للنظام شراكة مع مكتبات الكترونية عالمية تحتوي على كتب ومجلات ومقالات وهذا الاشتراك يساهم بمقدار </a:t>
            </a:r>
            <a:r>
              <a:rPr lang="en-US" b="1" dirty="0" smtClean="0">
                <a:latin typeface="Simplified Arabic" pitchFamily="18" charset="-78"/>
                <a:cs typeface="Simplified Arabic" pitchFamily="18" charset="-78"/>
              </a:rPr>
              <a:t>100</a:t>
            </a:r>
            <a:r>
              <a:rPr lang="ar-IQ" b="1" dirty="0" smtClean="0">
                <a:latin typeface="Simplified Arabic" pitchFamily="18" charset="-78"/>
                <a:cs typeface="Simplified Arabic" pitchFamily="18" charset="-78"/>
              </a:rPr>
              <a:t> مليون بحث ومقالة اضافية غير الموجودة في قاعدة بيانات النظام.</a:t>
            </a:r>
          </a:p>
          <a:p>
            <a:pPr marL="514350" indent="-514350" algn="just">
              <a:buNone/>
            </a:pPr>
            <a:r>
              <a:rPr lang="ar-IQ" b="1" dirty="0" smtClean="0">
                <a:latin typeface="Simplified Arabic" pitchFamily="18" charset="-78"/>
                <a:cs typeface="Simplified Arabic" pitchFamily="18" charset="-78"/>
              </a:rPr>
              <a:t>أن محتوى قاعدة البيانات للنظام هو محتوى تراكمي أي يزداد مع تقدم الزمن ولا ينقص.</a:t>
            </a:r>
          </a:p>
          <a:p>
            <a:pPr marL="514350" indent="-514350">
              <a:buFont typeface="+mj-lt"/>
              <a:buAutoNum type="arabicPeriod"/>
            </a:pPr>
            <a:endParaRPr lang="ar-IQ" dirty="0" smtClean="0"/>
          </a:p>
          <a:p>
            <a:pPr marL="514350" indent="-514350">
              <a:buFont typeface="+mj-lt"/>
              <a:buAutoNum type="arabicPeriod"/>
            </a:pPr>
            <a:endParaRPr lang="ar-IQ"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IQ" b="1" dirty="0" smtClean="0"/>
              <a:t>طريقة عمل نظام </a:t>
            </a:r>
            <a:r>
              <a:rPr lang="en-US" b="1" dirty="0" err="1" smtClean="0"/>
              <a:t>Turnitin</a:t>
            </a:r>
            <a:endParaRPr lang="ar-IQ" b="1" dirty="0"/>
          </a:p>
        </p:txBody>
      </p:sp>
      <p:sp>
        <p:nvSpPr>
          <p:cNvPr id="3" name="Content Placeholder 2"/>
          <p:cNvSpPr>
            <a:spLocks noGrp="1"/>
          </p:cNvSpPr>
          <p:nvPr>
            <p:ph idx="1"/>
          </p:nvPr>
        </p:nvSpPr>
        <p:spPr/>
        <p:txBody>
          <a:bodyPr>
            <a:normAutofit lnSpcReduction="10000"/>
          </a:bodyPr>
          <a:lstStyle/>
          <a:p>
            <a:pPr algn="just"/>
            <a:r>
              <a:rPr lang="ar-IQ" b="1" dirty="0" smtClean="0"/>
              <a:t>بما أن النظام يعمل على شبكة الانترنت ( أي هو ليس برنامج الكتروني يتم تنصيبه على جهاز الحاسوب ) فقد تم تصميم هذا النظام ليتم ربطه بسهولة من ادارة التعليم.</a:t>
            </a:r>
          </a:p>
          <a:p>
            <a:pPr algn="just"/>
            <a:r>
              <a:rPr lang="ar-IQ" b="1" dirty="0" smtClean="0"/>
              <a:t>تبدأ عملية تدقيق البحث بعد تسليمه من قبل ادارة التعليم ويقوم نظام </a:t>
            </a:r>
            <a:r>
              <a:rPr lang="en-US" b="1" dirty="0" err="1" smtClean="0"/>
              <a:t>Turnitin</a:t>
            </a:r>
            <a:r>
              <a:rPr lang="ar-IQ" b="1" dirty="0" smtClean="0"/>
              <a:t> بالعمليات التالية:</a:t>
            </a:r>
          </a:p>
          <a:p>
            <a:pPr marL="514350" indent="-514350" algn="just">
              <a:buFont typeface="+mj-lt"/>
              <a:buAutoNum type="arabicPeriod"/>
            </a:pPr>
            <a:r>
              <a:rPr lang="ar-IQ" b="1" dirty="0" smtClean="0"/>
              <a:t>تخزين البحث في قاعدة البيانات المركزية للنظام.</a:t>
            </a:r>
          </a:p>
          <a:p>
            <a:pPr marL="514350" indent="-514350" algn="just">
              <a:buFont typeface="+mj-lt"/>
              <a:buAutoNum type="arabicPeriod"/>
            </a:pPr>
            <a:r>
              <a:rPr lang="ar-IQ" b="1" dirty="0" smtClean="0"/>
              <a:t>مقارنة ما تم تسليمه مع محتويات قاعدة البيانات.</a:t>
            </a:r>
          </a:p>
          <a:p>
            <a:pPr marL="514350" indent="-514350" algn="just">
              <a:buFont typeface="+mj-lt"/>
              <a:buAutoNum type="arabicPeriod"/>
            </a:pPr>
            <a:r>
              <a:rPr lang="ar-IQ" b="1" dirty="0" smtClean="0"/>
              <a:t>تقديم تقرير يمكن للمدرس والطالب قرأته ومراجعته في أي وقت.   </a:t>
            </a:r>
            <a:r>
              <a:rPr lang="en-US" b="1" dirty="0" smtClean="0"/>
              <a:t> </a:t>
            </a:r>
            <a:endParaRPr lang="ar-IQ"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IQ" b="1" dirty="0" smtClean="0">
                <a:effectLst>
                  <a:outerShdw blurRad="38100" dist="38100" dir="2700000" algn="tl">
                    <a:srgbClr val="000000">
                      <a:alpha val="43137"/>
                    </a:srgbClr>
                  </a:outerShdw>
                </a:effectLst>
              </a:rPr>
              <a:t>الدخول لنظام </a:t>
            </a:r>
            <a:r>
              <a:rPr lang="en-US" b="1" dirty="0" err="1" smtClean="0">
                <a:effectLst>
                  <a:outerShdw blurRad="38100" dist="38100" dir="2700000" algn="tl">
                    <a:srgbClr val="000000">
                      <a:alpha val="43137"/>
                    </a:srgbClr>
                  </a:outerShdw>
                </a:effectLst>
              </a:rPr>
              <a:t>Turnitin</a:t>
            </a:r>
            <a:endParaRPr lang="ar-IQ"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57298"/>
            <a:ext cx="8229600" cy="5214974"/>
          </a:xfrm>
        </p:spPr>
        <p:txBody>
          <a:bodyPr/>
          <a:lstStyle/>
          <a:p>
            <a:r>
              <a:rPr lang="ar-IQ" b="1" dirty="0" smtClean="0">
                <a:latin typeface="Simplified Arabic" pitchFamily="18" charset="-78"/>
                <a:cs typeface="Simplified Arabic" pitchFamily="18" charset="-78"/>
              </a:rPr>
              <a:t>من متصفح الكوكل يتم الدخول للصفحة الرئيسية لنظام </a:t>
            </a:r>
            <a:r>
              <a:rPr lang="en-US" b="1" dirty="0" err="1" smtClean="0"/>
              <a:t>Turnitin</a:t>
            </a:r>
            <a:endParaRPr lang="ar-IQ" b="1" dirty="0" smtClean="0"/>
          </a:p>
          <a:p>
            <a:pPr>
              <a:buNone/>
            </a:pPr>
            <a:endParaRPr lang="ar-IQ" dirty="0"/>
          </a:p>
        </p:txBody>
      </p:sp>
      <p:pic>
        <p:nvPicPr>
          <p:cNvPr id="4" name="Picture 3"/>
          <p:cNvPicPr/>
          <p:nvPr/>
        </p:nvPicPr>
        <p:blipFill>
          <a:blip r:embed="rId2"/>
          <a:srcRect/>
          <a:stretch>
            <a:fillRect/>
          </a:stretch>
        </p:blipFill>
        <p:spPr bwMode="auto">
          <a:xfrm>
            <a:off x="1071538" y="2428868"/>
            <a:ext cx="6858048" cy="392909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286544"/>
          </a:xfrm>
        </p:spPr>
        <p:txBody>
          <a:bodyPr/>
          <a:lstStyle/>
          <a:p>
            <a:r>
              <a:rPr lang="ar-IQ" b="1" dirty="0" smtClean="0"/>
              <a:t>وبالنقر على تسجيل الدخول تفتح صفحة تسجيل الدخول يتم ادخال البريد الالكتروني المخصص من قبل الجامعة وكلمة المرور ( </a:t>
            </a:r>
            <a:r>
              <a:rPr lang="en-US" b="1" dirty="0" smtClean="0"/>
              <a:t>pass word</a:t>
            </a:r>
            <a:r>
              <a:rPr lang="ar-IQ" b="1" dirty="0" smtClean="0"/>
              <a:t> )</a:t>
            </a:r>
          </a:p>
          <a:p>
            <a:pPr>
              <a:buNone/>
            </a:pPr>
            <a:endParaRPr lang="ar-IQ" dirty="0" smtClean="0"/>
          </a:p>
          <a:p>
            <a:endParaRPr lang="ar-IQ" dirty="0"/>
          </a:p>
        </p:txBody>
      </p:sp>
      <p:pic>
        <p:nvPicPr>
          <p:cNvPr id="4" name="Picture 3"/>
          <p:cNvPicPr/>
          <p:nvPr/>
        </p:nvPicPr>
        <p:blipFill>
          <a:blip r:embed="rId2"/>
          <a:srcRect/>
          <a:stretch>
            <a:fillRect/>
          </a:stretch>
        </p:blipFill>
        <p:spPr bwMode="auto">
          <a:xfrm>
            <a:off x="714348" y="1928802"/>
            <a:ext cx="6143668" cy="448307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429420"/>
          </a:xfrm>
        </p:spPr>
        <p:txBody>
          <a:bodyPr/>
          <a:lstStyle/>
          <a:p>
            <a:r>
              <a:rPr lang="ar-IQ" b="1" dirty="0" smtClean="0"/>
              <a:t>بعدها يتم الدخول للصفحة الرئيسية للنظام ومنها يتم اختيار اضافة درس .</a:t>
            </a:r>
          </a:p>
          <a:p>
            <a:pPr>
              <a:buNone/>
            </a:pPr>
            <a:endParaRPr lang="ar-IQ" dirty="0"/>
          </a:p>
        </p:txBody>
      </p:sp>
      <p:pic>
        <p:nvPicPr>
          <p:cNvPr id="4" name="Picture 3"/>
          <p:cNvPicPr/>
          <p:nvPr/>
        </p:nvPicPr>
        <p:blipFill>
          <a:blip r:embed="rId2"/>
          <a:srcRect/>
          <a:stretch>
            <a:fillRect/>
          </a:stretch>
        </p:blipFill>
        <p:spPr bwMode="auto">
          <a:xfrm>
            <a:off x="857224" y="1285860"/>
            <a:ext cx="7429552" cy="492922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15106"/>
          </a:xfrm>
        </p:spPr>
        <p:txBody>
          <a:bodyPr/>
          <a:lstStyle/>
          <a:p>
            <a:r>
              <a:rPr lang="ar-IQ" b="1" dirty="0" smtClean="0"/>
              <a:t>بعد النقر على اضافة الدرس تفتح صفحة أنشاء درس جديد يتم فيها أدخال المعلومات المتعلقة بالبحث المراد فحصه.</a:t>
            </a:r>
            <a:endParaRPr lang="ar-IQ" b="1" dirty="0"/>
          </a:p>
        </p:txBody>
      </p:sp>
      <p:pic>
        <p:nvPicPr>
          <p:cNvPr id="5" name="Picture 4"/>
          <p:cNvPicPr/>
          <p:nvPr/>
        </p:nvPicPr>
        <p:blipFill>
          <a:blip r:embed="rId2"/>
          <a:srcRect/>
          <a:stretch>
            <a:fillRect/>
          </a:stretch>
        </p:blipFill>
        <p:spPr bwMode="auto">
          <a:xfrm>
            <a:off x="928662" y="1714488"/>
            <a:ext cx="7072362" cy="450059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457200" y="1044117"/>
            <a:ext cx="8229600" cy="502808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457200" y="642919"/>
            <a:ext cx="8229600" cy="550072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072230"/>
          </a:xfrm>
        </p:spPr>
        <p:txBody>
          <a:bodyPr/>
          <a:lstStyle/>
          <a:p>
            <a:r>
              <a:rPr lang="ar-IQ" b="1" dirty="0" smtClean="0"/>
              <a:t>بعد أكمال ادخال المعلومات المتعلقة بالدرس (البحث المراد فحصه) ننقر على ارسال ليتم ارسال تلك المعلومات </a:t>
            </a:r>
          </a:p>
          <a:p>
            <a:pPr>
              <a:buNone/>
            </a:pPr>
            <a:endParaRPr lang="ar-IQ" dirty="0"/>
          </a:p>
        </p:txBody>
      </p:sp>
      <p:pic>
        <p:nvPicPr>
          <p:cNvPr id="4" name="Picture 3"/>
          <p:cNvPicPr/>
          <p:nvPr/>
        </p:nvPicPr>
        <p:blipFill>
          <a:blip r:embed="rId2"/>
          <a:srcRect/>
          <a:stretch>
            <a:fillRect/>
          </a:stretch>
        </p:blipFill>
        <p:spPr bwMode="auto">
          <a:xfrm>
            <a:off x="1071538" y="1643050"/>
            <a:ext cx="6929485" cy="471490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4422"/>
          </a:xfrm>
        </p:spPr>
        <p:txBody>
          <a:bodyPr>
            <a:normAutofit fontScale="90000"/>
          </a:bodyPr>
          <a:lstStyle/>
          <a:p>
            <a:pPr algn="r"/>
            <a:r>
              <a:rPr lang="ar-IQ" b="1" dirty="0" smtClean="0">
                <a:effectLst>
                  <a:outerShdw blurRad="38100" dist="38100" dir="2700000" algn="tl">
                    <a:srgbClr val="000000">
                      <a:alpha val="43137"/>
                    </a:srgbClr>
                  </a:outerShdw>
                </a:effectLst>
              </a:rPr>
              <a:t>المحور الاول: </a:t>
            </a:r>
            <a:br>
              <a:rPr lang="ar-IQ" b="1" dirty="0" smtClean="0">
                <a:effectLst>
                  <a:outerShdw blurRad="38100" dist="38100" dir="2700000" algn="tl">
                    <a:srgbClr val="000000">
                      <a:alpha val="43137"/>
                    </a:srgbClr>
                  </a:outerShdw>
                </a:effectLst>
              </a:rPr>
            </a:br>
            <a:r>
              <a:rPr lang="ar-IQ" b="1" dirty="0" smtClean="0">
                <a:effectLst>
                  <a:outerShdw blurRad="38100" dist="38100" dir="2700000" algn="tl">
                    <a:srgbClr val="000000">
                      <a:alpha val="43137"/>
                    </a:srgbClr>
                  </a:outerShdw>
                </a:effectLst>
              </a:rPr>
              <a:t>                السرقة العلمية , الاستلال , الانتحال </a:t>
            </a:r>
            <a:endParaRPr lang="ar-IQ"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214422"/>
            <a:ext cx="9144000" cy="5643578"/>
          </a:xfrm>
        </p:spPr>
        <p:txBody>
          <a:bodyPr>
            <a:normAutofit lnSpcReduction="10000"/>
          </a:bodyPr>
          <a:lstStyle/>
          <a:p>
            <a:pPr algn="just"/>
            <a:r>
              <a:rPr lang="ar-SA" sz="2800" b="1" dirty="0" smtClean="0">
                <a:latin typeface="Simplified Arabic" pitchFamily="18" charset="-78"/>
                <a:cs typeface="Simplified Arabic" pitchFamily="18" charset="-78"/>
              </a:rPr>
              <a:t>تعد السرقات العلمية جريمة أخلاقية قبل أن تكون علمية</a:t>
            </a:r>
            <a:r>
              <a:rPr lang="ar-IQ" sz="2800" b="1" dirty="0" smtClean="0">
                <a:latin typeface="Simplified Arabic" pitchFamily="18" charset="-78"/>
                <a:cs typeface="Simplified Arabic" pitchFamily="18" charset="-78"/>
              </a:rPr>
              <a:t>.</a:t>
            </a:r>
            <a:r>
              <a:rPr lang="ar-IQ" sz="2800" b="1" dirty="0">
                <a:latin typeface="Simplified Arabic" pitchFamily="18" charset="-78"/>
                <a:cs typeface="Simplified Arabic" pitchFamily="18" charset="-78"/>
              </a:rPr>
              <a:t> السبب في تجريم السرقات الادبية والعلمية هو ان الابحاث والرسائل العلمية والافكار والنصوص وما على شاكلتها من براءات الاختراع لها حقوق ملكية تنظمه قوانين الملكية الفكرية في كل </a:t>
            </a:r>
            <a:r>
              <a:rPr lang="ar-IQ" sz="2800" b="1" dirty="0" smtClean="0">
                <a:latin typeface="Simplified Arabic" pitchFamily="18" charset="-78"/>
                <a:cs typeface="Simplified Arabic" pitchFamily="18" charset="-78"/>
              </a:rPr>
              <a:t>دول </a:t>
            </a:r>
            <a:r>
              <a:rPr lang="ar-IQ" sz="2800" b="1" dirty="0">
                <a:latin typeface="Simplified Arabic" pitchFamily="18" charset="-78"/>
                <a:cs typeface="Simplified Arabic" pitchFamily="18" charset="-78"/>
              </a:rPr>
              <a:t>العالم</a:t>
            </a:r>
            <a:r>
              <a:rPr lang="ar-IQ" sz="2800" b="1" dirty="0" smtClean="0">
                <a:latin typeface="Simplified Arabic" pitchFamily="18" charset="-78"/>
                <a:cs typeface="Simplified Arabic" pitchFamily="18" charset="-78"/>
              </a:rPr>
              <a:t>. </a:t>
            </a:r>
          </a:p>
          <a:p>
            <a:pPr algn="just"/>
            <a:r>
              <a:rPr lang="ar-IQ" sz="2800" b="1" dirty="0" smtClean="0">
                <a:latin typeface="Simplified Arabic" pitchFamily="18" charset="-78"/>
                <a:cs typeface="Simplified Arabic" pitchFamily="18" charset="-78"/>
              </a:rPr>
              <a:t>قد </a:t>
            </a:r>
            <a:r>
              <a:rPr lang="ar-IQ" sz="2800" b="1" dirty="0">
                <a:latin typeface="Simplified Arabic" pitchFamily="18" charset="-78"/>
                <a:cs typeface="Simplified Arabic" pitchFamily="18" charset="-78"/>
              </a:rPr>
              <a:t>يقع الباحث العلمي </a:t>
            </a:r>
            <a:r>
              <a:rPr lang="ar-IQ" sz="2800" b="1" dirty="0" smtClean="0">
                <a:latin typeface="Simplified Arabic" pitchFamily="18" charset="-78"/>
                <a:cs typeface="Simplified Arabic" pitchFamily="18" charset="-78"/>
              </a:rPr>
              <a:t>– دون </a:t>
            </a:r>
            <a:r>
              <a:rPr lang="ar-IQ" sz="2800" b="1" dirty="0">
                <a:latin typeface="Simplified Arabic" pitchFamily="18" charset="-78"/>
                <a:cs typeface="Simplified Arabic" pitchFamily="18" charset="-78"/>
              </a:rPr>
              <a:t>ان يدري او بحسن </a:t>
            </a:r>
            <a:r>
              <a:rPr lang="ar-IQ" sz="2800" b="1" dirty="0" smtClean="0">
                <a:latin typeface="Simplified Arabic" pitchFamily="18" charset="-78"/>
                <a:cs typeface="Simplified Arabic" pitchFamily="18" charset="-78"/>
              </a:rPr>
              <a:t>نية - </a:t>
            </a:r>
            <a:r>
              <a:rPr lang="ar-IQ" sz="2800" b="1" dirty="0">
                <a:latin typeface="Simplified Arabic" pitchFamily="18" charset="-78"/>
                <a:cs typeface="Simplified Arabic" pitchFamily="18" charset="-78"/>
              </a:rPr>
              <a:t>في </a:t>
            </a:r>
            <a:r>
              <a:rPr lang="ar-IQ" sz="2800" b="1" dirty="0" smtClean="0">
                <a:latin typeface="Simplified Arabic" pitchFamily="18" charset="-78"/>
                <a:cs typeface="Simplified Arabic" pitchFamily="18" charset="-78"/>
              </a:rPr>
              <a:t>السرقة العلمية, </a:t>
            </a:r>
            <a:r>
              <a:rPr lang="ar-SA" sz="2800" b="1" dirty="0" smtClean="0">
                <a:latin typeface="Simplified Arabic" pitchFamily="18" charset="-78"/>
                <a:cs typeface="Simplified Arabic" pitchFamily="18" charset="-78"/>
              </a:rPr>
              <a:t>وهذا ما يحدث مع كثير من الطلاب والباحثين الذين يظنون أنهم يحسنون صنعًا وهم </a:t>
            </a:r>
            <a:r>
              <a:rPr lang="ar-SA" sz="2800" b="1" dirty="0" smtClean="0">
                <a:latin typeface="Simplified Arabic" pitchFamily="18" charset="-78"/>
                <a:cs typeface="Simplified Arabic" pitchFamily="18" charset="-78"/>
              </a:rPr>
              <a:t>يجمع</a:t>
            </a:r>
            <a:r>
              <a:rPr lang="ar-IQ" sz="2800" b="1" dirty="0" smtClean="0">
                <a:latin typeface="Simplified Arabic" pitchFamily="18" charset="-78"/>
                <a:cs typeface="Simplified Arabic" pitchFamily="18" charset="-78"/>
              </a:rPr>
              <a:t>ـ</a:t>
            </a:r>
            <a:r>
              <a:rPr lang="ar-SA" sz="2800" b="1" dirty="0" smtClean="0">
                <a:latin typeface="Simplified Arabic" pitchFamily="18" charset="-78"/>
                <a:cs typeface="Simplified Arabic" pitchFamily="18" charset="-78"/>
              </a:rPr>
              <a:t>ون </a:t>
            </a:r>
            <a:r>
              <a:rPr lang="ar-SA" sz="2800" b="1" dirty="0" smtClean="0">
                <a:latin typeface="Simplified Arabic" pitchFamily="18" charset="-78"/>
                <a:cs typeface="Simplified Arabic" pitchFamily="18" charset="-78"/>
              </a:rPr>
              <a:t>من هنا ومن هناك دون ذكر أصحاب الأفكار الأصليين. </a:t>
            </a:r>
            <a:r>
              <a:rPr lang="ar-IQ" sz="2800" b="1" dirty="0" smtClean="0">
                <a:latin typeface="Simplified Arabic" pitchFamily="18" charset="-78"/>
                <a:cs typeface="Simplified Arabic" pitchFamily="18" charset="-78"/>
              </a:rPr>
              <a:t>وهنا لابد من التمييز بين مفهوين وهما الانتحال و الاستلال.</a:t>
            </a:r>
          </a:p>
          <a:p>
            <a:pPr algn="just"/>
            <a:r>
              <a:rPr lang="ar-IQ" sz="2800" b="1" dirty="0" smtClean="0">
                <a:latin typeface="Simplified Arabic" pitchFamily="18" charset="-78"/>
                <a:cs typeface="Simplified Arabic" pitchFamily="18" charset="-78"/>
              </a:rPr>
              <a:t>تتباين الدول في التعامل مع جريمة السرقات العلمية, فمنها </a:t>
            </a:r>
            <a:r>
              <a:rPr lang="ar-SA" sz="2800" b="1" dirty="0" smtClean="0">
                <a:latin typeface="Simplified Arabic" pitchFamily="18" charset="-78"/>
                <a:cs typeface="Simplified Arabic" pitchFamily="18" charset="-78"/>
              </a:rPr>
              <a:t>لا </a:t>
            </a:r>
            <a:r>
              <a:rPr lang="ar-SA" sz="2800" b="1" dirty="0">
                <a:latin typeface="Simplified Arabic" pitchFamily="18" charset="-78"/>
                <a:cs typeface="Simplified Arabic" pitchFamily="18" charset="-78"/>
              </a:rPr>
              <a:t>تتسامح مع مثل هذه الجرائم، ويترتب عليها إتلاف العمل العلمي وتعويض المؤلف الأصلي المتضرر ونزع الدرجات أو الامتيازات التي ترتبت على العمل العلمي </a:t>
            </a:r>
            <a:r>
              <a:rPr lang="ar-SA" sz="2800" b="1" dirty="0" smtClean="0">
                <a:latin typeface="Simplified Arabic" pitchFamily="18" charset="-78"/>
                <a:cs typeface="Simplified Arabic" pitchFamily="18" charset="-78"/>
              </a:rPr>
              <a:t>المسروق</a:t>
            </a:r>
            <a:r>
              <a:rPr lang="ar-IQ" sz="2800" b="1" dirty="0" smtClean="0">
                <a:latin typeface="Simplified Arabic" pitchFamily="18" charset="-78"/>
                <a:cs typeface="Simplified Arabic" pitchFamily="18" charset="-78"/>
              </a:rPr>
              <a:t>, </a:t>
            </a:r>
            <a:r>
              <a:rPr lang="ar-SA" sz="2800" b="1" dirty="0">
                <a:latin typeface="Simplified Arabic" pitchFamily="18" charset="-78"/>
                <a:cs typeface="Simplified Arabic" pitchFamily="18" charset="-78"/>
              </a:rPr>
              <a:t>وفي بعض البلدان ما زالت التشريعات الخاصة بحقوق الملكية الفكرية وتنفيذها </a:t>
            </a:r>
            <a:r>
              <a:rPr lang="ar-SA" sz="2800" b="1" dirty="0" smtClean="0">
                <a:latin typeface="Simplified Arabic" pitchFamily="18" charset="-78"/>
                <a:cs typeface="Simplified Arabic" pitchFamily="18" charset="-78"/>
              </a:rPr>
              <a:t>ضعيفة</a:t>
            </a:r>
            <a:r>
              <a:rPr lang="ar-IQ" sz="2800" b="1" dirty="0" smtClean="0">
                <a:latin typeface="Simplified Arabic" pitchFamily="18" charset="-78"/>
                <a:cs typeface="Simplified Arabic" pitchFamily="18" charset="-78"/>
              </a:rPr>
              <a:t> .</a:t>
            </a:r>
          </a:p>
          <a:p>
            <a:endParaRPr lang="ar-IQ" sz="2800" b="1"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86544"/>
          </a:xfrm>
        </p:spPr>
        <p:txBody>
          <a:bodyPr/>
          <a:lstStyle/>
          <a:p>
            <a:r>
              <a:rPr lang="ar-IQ" b="1" dirty="0" smtClean="0"/>
              <a:t>بعد ارسال المعلومات تظهر صفحة تحمل معرف الدرس ومفتاح التسجيل , ننقر على أكمال</a:t>
            </a:r>
          </a:p>
          <a:p>
            <a:pPr>
              <a:buNone/>
            </a:pPr>
            <a:endParaRPr lang="ar-IQ" dirty="0" smtClean="0"/>
          </a:p>
          <a:p>
            <a:pPr>
              <a:buNone/>
            </a:pPr>
            <a:endParaRPr lang="ar-IQ" dirty="0" smtClean="0"/>
          </a:p>
          <a:p>
            <a:pPr>
              <a:buNone/>
            </a:pPr>
            <a:endParaRPr lang="ar-IQ" dirty="0" smtClean="0"/>
          </a:p>
          <a:p>
            <a:pPr>
              <a:buNone/>
            </a:pPr>
            <a:endParaRPr lang="ar-IQ" dirty="0" smtClean="0"/>
          </a:p>
          <a:p>
            <a:pPr>
              <a:buNone/>
            </a:pPr>
            <a:endParaRPr lang="ar-IQ" dirty="0"/>
          </a:p>
        </p:txBody>
      </p:sp>
      <p:pic>
        <p:nvPicPr>
          <p:cNvPr id="8" name="Picture 7"/>
          <p:cNvPicPr/>
          <p:nvPr/>
        </p:nvPicPr>
        <p:blipFill>
          <a:blip r:embed="rId2"/>
          <a:srcRect/>
          <a:stretch>
            <a:fillRect/>
          </a:stretch>
        </p:blipFill>
        <p:spPr bwMode="auto">
          <a:xfrm>
            <a:off x="1142976" y="1357298"/>
            <a:ext cx="6858048" cy="434019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15106"/>
          </a:xfrm>
        </p:spPr>
        <p:txBody>
          <a:bodyPr>
            <a:normAutofit fontScale="92500" lnSpcReduction="20000"/>
          </a:bodyPr>
          <a:lstStyle/>
          <a:p>
            <a:r>
              <a:rPr lang="ar-IQ" b="1" dirty="0" smtClean="0"/>
              <a:t>بعد النقر على أكمال تظهر الصفحة الرئيسية للنظام وتعرض كل الدروس ( البحوث) التي يمكن عرضها بما فيها الدرس الذي تم ارساله حاليا:</a:t>
            </a:r>
          </a:p>
          <a:p>
            <a:pPr>
              <a:buNone/>
            </a:pPr>
            <a:endParaRPr lang="ar-IQ" dirty="0" smtClean="0"/>
          </a:p>
          <a:p>
            <a:pPr>
              <a:buNone/>
            </a:pPr>
            <a:endParaRPr lang="ar-IQ" dirty="0" smtClean="0"/>
          </a:p>
          <a:p>
            <a:pPr>
              <a:buNone/>
            </a:pPr>
            <a:endParaRPr lang="ar-IQ" dirty="0" smtClean="0"/>
          </a:p>
          <a:p>
            <a:pPr>
              <a:buNone/>
            </a:pPr>
            <a:endParaRPr lang="ar-IQ" dirty="0" smtClean="0"/>
          </a:p>
          <a:p>
            <a:pPr>
              <a:buNone/>
            </a:pPr>
            <a:endParaRPr lang="ar-IQ" dirty="0" smtClean="0"/>
          </a:p>
          <a:p>
            <a:pPr>
              <a:buNone/>
            </a:pPr>
            <a:endParaRPr lang="ar-IQ" dirty="0" smtClean="0"/>
          </a:p>
          <a:p>
            <a:pPr>
              <a:buNone/>
            </a:pPr>
            <a:endParaRPr lang="ar-IQ" dirty="0" smtClean="0"/>
          </a:p>
          <a:p>
            <a:pPr>
              <a:buNone/>
            </a:pPr>
            <a:endParaRPr lang="ar-IQ" dirty="0" smtClean="0"/>
          </a:p>
          <a:p>
            <a:pPr>
              <a:buNone/>
            </a:pPr>
            <a:endParaRPr lang="ar-IQ" dirty="0" smtClean="0"/>
          </a:p>
          <a:p>
            <a:pPr>
              <a:buNone/>
            </a:pPr>
            <a:r>
              <a:rPr lang="ar-IQ" b="1" dirty="0" smtClean="0"/>
              <a:t>   نختار اسم الدرس الجديد وننقر عليه لتظهر الصفحة الخاصة بذلك الدرس</a:t>
            </a:r>
            <a:endParaRPr lang="ar-IQ" b="1" dirty="0"/>
          </a:p>
        </p:txBody>
      </p:sp>
      <p:pic>
        <p:nvPicPr>
          <p:cNvPr id="4" name="Picture 3"/>
          <p:cNvPicPr/>
          <p:nvPr/>
        </p:nvPicPr>
        <p:blipFill>
          <a:blip r:embed="rId2"/>
          <a:srcRect/>
          <a:stretch>
            <a:fillRect/>
          </a:stretch>
        </p:blipFill>
        <p:spPr bwMode="auto">
          <a:xfrm>
            <a:off x="1285852" y="1643050"/>
            <a:ext cx="6572295" cy="378621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072230"/>
          </a:xfrm>
        </p:spPr>
        <p:txBody>
          <a:bodyPr/>
          <a:lstStyle/>
          <a:p>
            <a:pPr algn="just"/>
            <a:r>
              <a:rPr lang="ar-IQ" b="1" dirty="0" smtClean="0"/>
              <a:t>هذه الصفحة مخصصة لأنشاء مهمة ويقصد بها ادخال المعلومات الخاصة بالبحث المراد فحصه والباحث والتهيئة لتحميل البحث لقاعدة بيانات النظام :</a:t>
            </a:r>
          </a:p>
          <a:p>
            <a:pPr>
              <a:buNone/>
            </a:pPr>
            <a:endParaRPr lang="ar-IQ" dirty="0"/>
          </a:p>
        </p:txBody>
      </p:sp>
      <p:pic>
        <p:nvPicPr>
          <p:cNvPr id="5" name="Picture 4"/>
          <p:cNvPicPr/>
          <p:nvPr/>
        </p:nvPicPr>
        <p:blipFill>
          <a:blip r:embed="rId2"/>
          <a:srcRect/>
          <a:stretch>
            <a:fillRect/>
          </a:stretch>
        </p:blipFill>
        <p:spPr bwMode="auto">
          <a:xfrm>
            <a:off x="1142976" y="1946324"/>
            <a:ext cx="6715171" cy="412588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8643998" cy="6429420"/>
          </a:xfrm>
        </p:spPr>
        <p:txBody>
          <a:bodyPr>
            <a:noAutofit/>
          </a:bodyPr>
          <a:lstStyle/>
          <a:p>
            <a:pPr algn="just"/>
            <a:r>
              <a:rPr lang="ar-IQ" sz="2400" b="1" dirty="0" smtClean="0">
                <a:latin typeface="Simplified Arabic" pitchFamily="18" charset="-78"/>
                <a:cs typeface="Simplified Arabic" pitchFamily="18" charset="-78"/>
              </a:rPr>
              <a:t>بالنقر على اضافة مهمة تظهر صفحة خاصة بالمهمة الجديدة تتضمن :</a:t>
            </a:r>
          </a:p>
          <a:p>
            <a:pPr marL="514350" indent="-514350" algn="just">
              <a:buFont typeface="+mj-lt"/>
              <a:buAutoNum type="arabicPeriod"/>
            </a:pPr>
            <a:r>
              <a:rPr lang="ar-IQ" sz="2400" b="1" dirty="0" smtClean="0">
                <a:latin typeface="Simplified Arabic" pitchFamily="18" charset="-78"/>
                <a:cs typeface="Simplified Arabic" pitchFamily="18" charset="-78"/>
              </a:rPr>
              <a:t>عنوان المهمة : ويتم ادخاله من قبل القائم بعملية الفحص.</a:t>
            </a:r>
          </a:p>
          <a:p>
            <a:pPr marL="514350" indent="-514350" algn="just">
              <a:buFont typeface="+mj-lt"/>
              <a:buAutoNum type="arabicPeriod"/>
            </a:pPr>
            <a:r>
              <a:rPr lang="ar-IQ" sz="2400" b="1" dirty="0" smtClean="0">
                <a:latin typeface="Simplified Arabic" pitchFamily="18" charset="-78"/>
                <a:cs typeface="Simplified Arabic" pitchFamily="18" charset="-78"/>
              </a:rPr>
              <a:t>تأريخ البداية وتأريخ الاستحقاق والذي يحدد الفترة التي تكون فيها المهمة نشطة ,علما يمكن التحكم بهما , بالاضافة </a:t>
            </a:r>
            <a:r>
              <a:rPr lang="ar-IQ" sz="2400" b="1" dirty="0" smtClean="0">
                <a:latin typeface="Simplified Arabic" pitchFamily="18" charset="-78"/>
                <a:cs typeface="Simplified Arabic" pitchFamily="18" charset="-78"/>
              </a:rPr>
              <a:t>الى الوقت الذي تم فيه اضافة </a:t>
            </a:r>
            <a:r>
              <a:rPr lang="ar-IQ" sz="2400" b="1" dirty="0" smtClean="0">
                <a:latin typeface="Simplified Arabic" pitchFamily="18" charset="-78"/>
                <a:cs typeface="Simplified Arabic" pitchFamily="18" charset="-78"/>
              </a:rPr>
              <a:t>المهمة.</a:t>
            </a:r>
          </a:p>
          <a:p>
            <a:pPr marL="514350" indent="-514350" algn="just">
              <a:buFont typeface="+mj-lt"/>
              <a:buAutoNum type="arabicPeriod"/>
            </a:pPr>
            <a:r>
              <a:rPr lang="ar-IQ" sz="2400" b="1" dirty="0" smtClean="0">
                <a:latin typeface="Simplified Arabic" pitchFamily="18" charset="-78"/>
                <a:cs typeface="Simplified Arabic" pitchFamily="18" charset="-78"/>
              </a:rPr>
              <a:t>نوع الملف الذي سيتم تحميله.</a:t>
            </a:r>
          </a:p>
          <a:p>
            <a:pPr marL="514350" indent="-514350" algn="just">
              <a:buFont typeface="+mj-lt"/>
              <a:buAutoNum type="arabicPeriod"/>
            </a:pPr>
            <a:r>
              <a:rPr lang="ar-IQ" sz="2400" b="1" dirty="0" smtClean="0">
                <a:latin typeface="Simplified Arabic" pitchFamily="18" charset="-78"/>
                <a:cs typeface="Simplified Arabic" pitchFamily="18" charset="-78"/>
              </a:rPr>
              <a:t>الأوضاع الاختيارية: وتتضمن عدة خيارات هي:</a:t>
            </a:r>
          </a:p>
          <a:p>
            <a:pPr marL="514350" indent="-514350" algn="just">
              <a:buNone/>
            </a:pPr>
            <a:r>
              <a:rPr lang="ar-IQ" sz="2400" b="1" dirty="0" smtClean="0">
                <a:latin typeface="Simplified Arabic" pitchFamily="18" charset="-78"/>
                <a:cs typeface="Simplified Arabic" pitchFamily="18" charset="-78"/>
              </a:rPr>
              <a:t> </a:t>
            </a:r>
            <a:r>
              <a:rPr lang="ar-IQ" sz="2400" b="1" dirty="0" smtClean="0">
                <a:latin typeface="Simplified Arabic" pitchFamily="18" charset="-78"/>
                <a:cs typeface="Simplified Arabic" pitchFamily="18" charset="-78"/>
              </a:rPr>
              <a:t>    أدخال التوجيهات  ,  السماح بالارسال بعد تأريخ الانتهاء  ,   </a:t>
            </a:r>
          </a:p>
          <a:p>
            <a:pPr marL="514350" indent="-514350" algn="just">
              <a:buNone/>
            </a:pPr>
            <a:r>
              <a:rPr lang="ar-IQ" sz="2400" b="1" dirty="0" smtClean="0">
                <a:latin typeface="Simplified Arabic" pitchFamily="18" charset="-78"/>
                <a:cs typeface="Simplified Arabic" pitchFamily="18" charset="-78"/>
              </a:rPr>
              <a:t> </a:t>
            </a:r>
            <a:r>
              <a:rPr lang="ar-IQ" sz="2400" b="1" dirty="0" smtClean="0">
                <a:latin typeface="Simplified Arabic" pitchFamily="18" charset="-78"/>
                <a:cs typeface="Simplified Arabic" pitchFamily="18" charset="-78"/>
              </a:rPr>
              <a:t>    تقرير التشابه , استثاء مواد المراجع واستثناء المواد المقتبسة من التشابه , استثناء المصادر الصغيره , ارسال المستندات الى المستودعات. بخصوص خيار ارسال المستندات الى المستودعات فيه خيارين</a:t>
            </a:r>
            <a:r>
              <a:rPr lang="ar-IQ" sz="2400" b="1" dirty="0" smtClean="0">
                <a:latin typeface="Simplified Arabic" pitchFamily="18" charset="-78"/>
                <a:cs typeface="Simplified Arabic" pitchFamily="18" charset="-78"/>
              </a:rPr>
              <a:t> الاول</a:t>
            </a:r>
            <a:r>
              <a:rPr lang="ar-IQ" sz="2400" b="1" dirty="0" smtClean="0">
                <a:latin typeface="Simplified Arabic" pitchFamily="18" charset="-78"/>
                <a:cs typeface="Simplified Arabic" pitchFamily="18" charset="-78"/>
              </a:rPr>
              <a:t> ( مستودع الخيار القياسي) وفي حالة اختياره يتم حفظ المستند في قاعدة بيانات النظام , والثاني ( لايوجد مستودعات ) </a:t>
            </a:r>
            <a:r>
              <a:rPr lang="ar-IQ" sz="2400" b="1" dirty="0" smtClean="0">
                <a:latin typeface="Simplified Arabic" pitchFamily="18" charset="-78"/>
                <a:cs typeface="Simplified Arabic" pitchFamily="18" charset="-78"/>
              </a:rPr>
              <a:t>وفي حالة اختياره </a:t>
            </a:r>
            <a:r>
              <a:rPr lang="ar-IQ" sz="2400" b="1" dirty="0" smtClean="0">
                <a:latin typeface="Simplified Arabic" pitchFamily="18" charset="-78"/>
                <a:cs typeface="Simplified Arabic" pitchFamily="18" charset="-78"/>
              </a:rPr>
              <a:t>لا يتم </a:t>
            </a:r>
            <a:r>
              <a:rPr lang="ar-IQ" sz="2400" b="1" dirty="0" smtClean="0">
                <a:latin typeface="Simplified Arabic" pitchFamily="18" charset="-78"/>
                <a:cs typeface="Simplified Arabic" pitchFamily="18" charset="-78"/>
              </a:rPr>
              <a:t>حفظ المستند في قاعدة بيانات </a:t>
            </a:r>
            <a:r>
              <a:rPr lang="ar-IQ" sz="2400" b="1" dirty="0" smtClean="0">
                <a:latin typeface="Simplified Arabic" pitchFamily="18" charset="-78"/>
                <a:cs typeface="Simplified Arabic" pitchFamily="18" charset="-78"/>
              </a:rPr>
              <a:t>النظام.</a:t>
            </a:r>
            <a:endParaRPr lang="ar-IQ" sz="2400" b="1" dirty="0" smtClean="0">
              <a:latin typeface="Simplified Arabic" pitchFamily="18" charset="-78"/>
              <a:cs typeface="Simplified Arabic" pitchFamily="18" charset="-78"/>
            </a:endParaRPr>
          </a:p>
          <a:p>
            <a:pPr marL="514350" indent="-514350" algn="just"/>
            <a:r>
              <a:rPr lang="ar-IQ" sz="2400" b="1" dirty="0" smtClean="0">
                <a:latin typeface="Simplified Arabic" pitchFamily="18" charset="-78"/>
                <a:cs typeface="Simplified Arabic" pitchFamily="18" charset="-78"/>
              </a:rPr>
              <a:t>بعد الانتهاء من تعديل الاوضاع الاختيارية يتم اغلاقها والنقر على أرسال لتظهر الصفحة الخاصة بالمهمة .</a:t>
            </a:r>
          </a:p>
          <a:p>
            <a:pPr marL="514350" indent="-514350" algn="just"/>
            <a:r>
              <a:rPr lang="ar-IQ" sz="2400" b="1" dirty="0" smtClean="0">
                <a:latin typeface="Simplified Arabic" pitchFamily="18" charset="-78"/>
                <a:cs typeface="Simplified Arabic" pitchFamily="18" charset="-78"/>
              </a:rPr>
              <a:t>يمكن أضافة مهمة ثانية و ثالثة وهكذا بالعودة الى اضافة مهمة والنقر عليها وادخال عنوانها, وفي هذه الحالة الصفحة الخاصة بالمهمة تظهر لنا عدة مهام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457200" y="856792"/>
            <a:ext cx="8229600" cy="4626891"/>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457200" y="892511"/>
            <a:ext cx="8229600" cy="510825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457200" y="892511"/>
            <a:ext cx="8229600" cy="5036819"/>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normAutofit fontScale="92500" lnSpcReduction="20000"/>
          </a:bodyPr>
          <a:lstStyle/>
          <a:p>
            <a:pPr algn="just"/>
            <a:r>
              <a:rPr lang="ar-IQ" b="1" dirty="0" smtClean="0">
                <a:latin typeface="Simplified Arabic" pitchFamily="18" charset="-78"/>
                <a:cs typeface="Simplified Arabic" pitchFamily="18" charset="-78"/>
              </a:rPr>
              <a:t>الصفحة الخاصة </a:t>
            </a:r>
            <a:r>
              <a:rPr lang="ar-IQ" b="1" dirty="0" smtClean="0">
                <a:latin typeface="Simplified Arabic" pitchFamily="18" charset="-78"/>
                <a:cs typeface="Simplified Arabic" pitchFamily="18" charset="-78"/>
              </a:rPr>
              <a:t>بالمهمة تعرض اسم المستند وتأريخ الارسال والاستحقاق وعرض المهمة وهناك فقرة خاصة مزيد من الاجراءات منها يمكن العودة لخيارات الاوضاع وتعديلها اذا رغبنا في ذلك وفيها ايضا خيار حذف المهمة , في حالة وجود أكثر من مهمة تظهر هذه المعلومات لكل مهمة مضافة</a:t>
            </a:r>
          </a:p>
          <a:p>
            <a:pPr algn="just"/>
            <a:r>
              <a:rPr lang="ar-IQ" b="1" dirty="0" smtClean="0">
                <a:latin typeface="Simplified Arabic" pitchFamily="18" charset="-78"/>
                <a:cs typeface="Simplified Arabic" pitchFamily="18" charset="-78"/>
              </a:rPr>
              <a:t>يتم النقر على عرض( للمهمة المختاره ) لنتمكن من ارسال المستند الى النظام بعد النقر على ( ارسال ) لتظهر صفحة المعلومات الخاصة بالباحث والبحث ليتم اكمال ادخال كل المعلومات المطلوبة, لاحظ تظهر عبارة ( لن يتم اضافة الملف الذي تم تقديمه الى أي مستودع ) في حالة أختيار </a:t>
            </a:r>
            <a:r>
              <a:rPr lang="ar-IQ" b="1" dirty="0" smtClean="0">
                <a:latin typeface="Simplified Arabic" pitchFamily="18" charset="-78"/>
                <a:cs typeface="Simplified Arabic" pitchFamily="18" charset="-78"/>
              </a:rPr>
              <a:t>لايوجد مستودعات </a:t>
            </a:r>
            <a:r>
              <a:rPr lang="ar-IQ" b="1" dirty="0" smtClean="0">
                <a:latin typeface="Simplified Arabic" pitchFamily="18" charset="-78"/>
                <a:cs typeface="Simplified Arabic" pitchFamily="18" charset="-78"/>
              </a:rPr>
              <a:t>من خيارات ارسال المستندات </a:t>
            </a:r>
            <a:r>
              <a:rPr lang="ar-IQ" b="1" dirty="0" smtClean="0">
                <a:latin typeface="Simplified Arabic" pitchFamily="18" charset="-78"/>
                <a:cs typeface="Simplified Arabic" pitchFamily="18" charset="-78"/>
              </a:rPr>
              <a:t>الى </a:t>
            </a:r>
            <a:r>
              <a:rPr lang="ar-IQ" b="1" dirty="0" smtClean="0">
                <a:latin typeface="Simplified Arabic" pitchFamily="18" charset="-78"/>
                <a:cs typeface="Simplified Arabic" pitchFamily="18" charset="-78"/>
              </a:rPr>
              <a:t>المستودعات.</a:t>
            </a:r>
          </a:p>
          <a:p>
            <a:pPr algn="just"/>
            <a:r>
              <a:rPr lang="ar-IQ" b="1" dirty="0" smtClean="0">
                <a:latin typeface="Simplified Arabic" pitchFamily="18" charset="-78"/>
                <a:cs typeface="Simplified Arabic" pitchFamily="18" charset="-78"/>
              </a:rPr>
              <a:t>بعد اكمال أدخال المعلومات يتم اختيار الملف من الحاسوب وتحميله, ومن ثم النقر على تصعيد لتظهر لنا صفحة تظهر لنا الملف الذي تم تحميله ويطلب النظام التأكيد على ارسال الملف.</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a:srcRect/>
          <a:stretch>
            <a:fillRect/>
          </a:stretch>
        </p:blipFill>
        <p:spPr bwMode="auto">
          <a:xfrm>
            <a:off x="457200" y="892511"/>
            <a:ext cx="8229600" cy="5394009"/>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457200" y="963948"/>
            <a:ext cx="8229600" cy="4626891"/>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274786"/>
          </a:xfrm>
        </p:spPr>
        <p:txBody>
          <a:bodyPr>
            <a:normAutofit fontScale="90000"/>
          </a:bodyPr>
          <a:lstStyle/>
          <a:p>
            <a:r>
              <a:rPr lang="ar-IQ" b="1" dirty="0" smtClean="0">
                <a:effectLst>
                  <a:outerShdw blurRad="38100" dist="38100" dir="2700000" algn="tl">
                    <a:srgbClr val="000000">
                      <a:alpha val="43137"/>
                    </a:srgbClr>
                  </a:outerShdw>
                </a:effectLst>
                <a:latin typeface="Simplified Arabic" pitchFamily="18" charset="-78"/>
                <a:cs typeface="Simplified Arabic" pitchFamily="18" charset="-78"/>
              </a:rPr>
              <a:t>مفهوم الاستلال وتمييزه عن ا</a:t>
            </a:r>
            <a:r>
              <a:rPr lang="ar-SA" b="1" dirty="0" smtClean="0">
                <a:effectLst>
                  <a:outerShdw blurRad="38100" dist="38100" dir="2700000" algn="tl">
                    <a:srgbClr val="000000">
                      <a:alpha val="43137"/>
                    </a:srgbClr>
                  </a:outerShdw>
                </a:effectLst>
                <a:latin typeface="Simplified Arabic" pitchFamily="18" charset="-78"/>
                <a:cs typeface="Simplified Arabic" pitchFamily="18" charset="-78"/>
              </a:rPr>
              <a:t>لانتحال </a:t>
            </a:r>
            <a:r>
              <a:rPr lang="ar-IQ" b="1" dirty="0" smtClean="0">
                <a:effectLst>
                  <a:outerShdw blurRad="38100" dist="38100" dir="2700000" algn="tl">
                    <a:srgbClr val="000000">
                      <a:alpha val="43137"/>
                    </a:srgbClr>
                  </a:outerShdw>
                </a:effectLst>
                <a:latin typeface="Simplified Arabic" pitchFamily="18" charset="-78"/>
                <a:cs typeface="Simplified Arabic" pitchFamily="18" charset="-78"/>
              </a:rPr>
              <a:t>:</a:t>
            </a:r>
            <a:r>
              <a:rPr lang="ar-IQ" b="1" dirty="0" smtClean="0">
                <a:latin typeface="Simplified Arabic" pitchFamily="18" charset="-78"/>
                <a:cs typeface="Simplified Arabic" pitchFamily="18" charset="-78"/>
              </a:rPr>
              <a:t/>
            </a:r>
            <a:br>
              <a:rPr lang="ar-IQ" b="1" dirty="0" smtClean="0">
                <a:latin typeface="Simplified Arabic" pitchFamily="18" charset="-78"/>
                <a:cs typeface="Simplified Arabic" pitchFamily="18" charset="-78"/>
              </a:rPr>
            </a:br>
            <a:endParaRPr lang="ar-IQ" dirty="0"/>
          </a:p>
        </p:txBody>
      </p:sp>
      <p:sp>
        <p:nvSpPr>
          <p:cNvPr id="3" name="Content Placeholder 2"/>
          <p:cNvSpPr>
            <a:spLocks noGrp="1"/>
          </p:cNvSpPr>
          <p:nvPr>
            <p:ph idx="1"/>
          </p:nvPr>
        </p:nvSpPr>
        <p:spPr/>
        <p:txBody>
          <a:bodyPr>
            <a:normAutofit fontScale="92500" lnSpcReduction="10000"/>
          </a:bodyPr>
          <a:lstStyle/>
          <a:p>
            <a:pPr algn="just"/>
            <a:r>
              <a:rPr lang="ar-IQ" b="1" dirty="0" smtClean="0">
                <a:effectLst>
                  <a:outerShdw blurRad="38100" dist="38100" dir="2700000" algn="tl">
                    <a:srgbClr val="000000">
                      <a:alpha val="43137"/>
                    </a:srgbClr>
                  </a:outerShdw>
                </a:effectLst>
                <a:latin typeface="Simplified Arabic" pitchFamily="18" charset="-78"/>
                <a:cs typeface="Simplified Arabic" pitchFamily="18" charset="-78"/>
              </a:rPr>
              <a:t>الانتحال:</a:t>
            </a:r>
            <a:r>
              <a:rPr lang="ar-IQ" b="1" dirty="0" smtClean="0">
                <a:latin typeface="Simplified Arabic" pitchFamily="18" charset="-78"/>
                <a:cs typeface="Simplified Arabic" pitchFamily="18" charset="-78"/>
              </a:rPr>
              <a:t> إستخدام نصوص </a:t>
            </a:r>
            <a:r>
              <a:rPr lang="ar-IQ" b="1" dirty="0">
                <a:latin typeface="Simplified Arabic" pitchFamily="18" charset="-78"/>
                <a:cs typeface="Simplified Arabic" pitchFamily="18" charset="-78"/>
              </a:rPr>
              <a:t>وافكار منشورة في الابحاث او الرسائل العلمية او الكتب او الاعمال الفنية والادبية في بحث جديد لباحث اخر يحمل اسمه وصفته. </a:t>
            </a:r>
            <a:r>
              <a:rPr lang="ar-IQ" b="1" dirty="0" smtClean="0">
                <a:latin typeface="Simplified Arabic" pitchFamily="18" charset="-78"/>
                <a:cs typeface="Simplified Arabic" pitchFamily="18" charset="-78"/>
              </a:rPr>
              <a:t>أي نسب تلك ألافكار والأعمال للشخص الذي قام باستخدامها وبالتالي فهو سرقة جهود الاخرين.</a:t>
            </a:r>
          </a:p>
          <a:p>
            <a:pPr algn="just"/>
            <a:r>
              <a:rPr lang="ar-SA" b="1" dirty="0" smtClean="0">
                <a:effectLst>
                  <a:outerShdw blurRad="38100" dist="38100" dir="2700000" algn="tl">
                    <a:srgbClr val="000000">
                      <a:alpha val="43137"/>
                    </a:srgbClr>
                  </a:outerShdw>
                </a:effectLst>
                <a:latin typeface="Simplified Arabic" pitchFamily="18" charset="-78"/>
                <a:cs typeface="Simplified Arabic" pitchFamily="18" charset="-78"/>
              </a:rPr>
              <a:t>الاستلال:</a:t>
            </a:r>
            <a:r>
              <a:rPr lang="ar-IQ" b="1" dirty="0" smtClean="0">
                <a:effectLst>
                  <a:outerShdw blurRad="38100" dist="38100" dir="2700000" algn="tl">
                    <a:srgbClr val="000000">
                      <a:alpha val="43137"/>
                    </a:srgbClr>
                  </a:outerShdw>
                </a:effectLst>
                <a:latin typeface="Simplified Arabic" pitchFamily="18" charset="-78"/>
                <a:cs typeface="Simplified Arabic" pitchFamily="18" charset="-78"/>
              </a:rPr>
              <a:t> </a:t>
            </a:r>
            <a:r>
              <a:rPr lang="ar-SA" b="1" dirty="0" smtClean="0">
                <a:latin typeface="Simplified Arabic" pitchFamily="18" charset="-78"/>
                <a:cs typeface="Simplified Arabic" pitchFamily="18" charset="-78"/>
              </a:rPr>
              <a:t>هو </a:t>
            </a:r>
            <a:r>
              <a:rPr lang="ar-SA" b="1" dirty="0" smtClean="0">
                <a:latin typeface="Simplified Arabic" pitchFamily="18" charset="-78"/>
                <a:cs typeface="Simplified Arabic" pitchFamily="18" charset="-78"/>
              </a:rPr>
              <a:t>اقتباس او أخذ معلومات من ابحاث ورسائل علمية منتهية العمل ومنشورة في المجالات العلمية مع ذكر صاحب البحث او الرسالة العلمية المنشورة كليًا او جزئًيا التي حقق فيها الباحث الجديد عملية استلال واضحة</a:t>
            </a:r>
            <a:r>
              <a:rPr lang="ar-IQ" b="1" dirty="0" smtClean="0">
                <a:latin typeface="Simplified Arabic" pitchFamily="18" charset="-78"/>
                <a:cs typeface="Simplified Arabic" pitchFamily="18" charset="-78"/>
              </a:rPr>
              <a:t>.</a:t>
            </a:r>
          </a:p>
          <a:p>
            <a:pPr algn="just">
              <a:buNone/>
            </a:pPr>
            <a:r>
              <a:rPr lang="ar-IQ" b="1" dirty="0" smtClean="0">
                <a:latin typeface="Simplified Arabic" pitchFamily="18" charset="-78"/>
                <a:cs typeface="Simplified Arabic" pitchFamily="18" charset="-78"/>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457200" y="892511"/>
            <a:ext cx="8229600" cy="525113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457200" y="856792"/>
            <a:ext cx="8229600" cy="4626891"/>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lstStyle/>
          <a:p>
            <a:r>
              <a:rPr lang="ar-IQ" b="1" dirty="0" smtClean="0"/>
              <a:t>بعد ارسال الملف يقوم النظام بعملية الفحص وبعدها تظهر نتيجة التطابق </a:t>
            </a:r>
          </a:p>
          <a:p>
            <a:endParaRPr lang="ar-IQ" dirty="0"/>
          </a:p>
        </p:txBody>
      </p:sp>
      <p:pic>
        <p:nvPicPr>
          <p:cNvPr id="4" name="Picture 3"/>
          <p:cNvPicPr/>
          <p:nvPr/>
        </p:nvPicPr>
        <p:blipFill>
          <a:blip r:embed="rId2"/>
          <a:srcRect/>
          <a:stretch>
            <a:fillRect/>
          </a:stretch>
        </p:blipFill>
        <p:spPr bwMode="auto">
          <a:xfrm>
            <a:off x="1071538" y="1571612"/>
            <a:ext cx="6786609" cy="435771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r>
              <a:rPr lang="ar-IQ" b="1" dirty="0" smtClean="0"/>
              <a:t>يمكن عرض تقرير التطابق بالنقر على نسبة التطابق المعروضة في صفحة المهمة </a:t>
            </a:r>
          </a:p>
          <a:p>
            <a:endParaRPr lang="ar-IQ" dirty="0" smtClean="0"/>
          </a:p>
          <a:p>
            <a:endParaRPr lang="ar-IQ" dirty="0" smtClean="0"/>
          </a:p>
          <a:p>
            <a:endParaRPr lang="ar-IQ" dirty="0" smtClean="0"/>
          </a:p>
          <a:p>
            <a:endParaRPr lang="ar-IQ" dirty="0" smtClean="0"/>
          </a:p>
          <a:p>
            <a:endParaRPr lang="ar-IQ" dirty="0" smtClean="0"/>
          </a:p>
          <a:p>
            <a:endParaRPr lang="ar-IQ" dirty="0" smtClean="0"/>
          </a:p>
          <a:p>
            <a:endParaRPr lang="ar-IQ" dirty="0" smtClean="0"/>
          </a:p>
        </p:txBody>
      </p:sp>
      <p:pic>
        <p:nvPicPr>
          <p:cNvPr id="4" name="Picture 3"/>
          <p:cNvPicPr/>
          <p:nvPr/>
        </p:nvPicPr>
        <p:blipFill>
          <a:blip r:embed="rId2"/>
          <a:srcRect/>
          <a:stretch>
            <a:fillRect/>
          </a:stretch>
        </p:blipFill>
        <p:spPr bwMode="auto">
          <a:xfrm>
            <a:off x="857224" y="1285860"/>
            <a:ext cx="7143799" cy="4429156"/>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lstStyle/>
          <a:p>
            <a:r>
              <a:rPr lang="ar-IQ" b="1" dirty="0" smtClean="0"/>
              <a:t>على الجانب الايمن تظهر نسبة التطابق ( هنا </a:t>
            </a:r>
            <a:r>
              <a:rPr lang="en-US" b="1" dirty="0" smtClean="0"/>
              <a:t>7%</a:t>
            </a:r>
            <a:r>
              <a:rPr lang="ar-IQ" b="1" dirty="0" smtClean="0"/>
              <a:t> ) وبالنقر عليها تظهر نظرة عامة على التطابق </a:t>
            </a:r>
          </a:p>
          <a:p>
            <a:endParaRPr lang="ar-IQ" dirty="0"/>
          </a:p>
        </p:txBody>
      </p:sp>
      <p:pic>
        <p:nvPicPr>
          <p:cNvPr id="4" name="Picture 3"/>
          <p:cNvPicPr/>
          <p:nvPr/>
        </p:nvPicPr>
        <p:blipFill>
          <a:blip r:embed="rId2"/>
          <a:srcRect/>
          <a:stretch>
            <a:fillRect/>
          </a:stretch>
        </p:blipFill>
        <p:spPr bwMode="auto">
          <a:xfrm>
            <a:off x="1000100" y="1643050"/>
            <a:ext cx="6929485" cy="428628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286544"/>
          </a:xfrm>
        </p:spPr>
        <p:txBody>
          <a:bodyPr/>
          <a:lstStyle/>
          <a:p>
            <a:pPr algn="just"/>
            <a:r>
              <a:rPr lang="ar-IQ" b="1" dirty="0" smtClean="0"/>
              <a:t>على الجانب الايمن </a:t>
            </a:r>
            <a:r>
              <a:rPr lang="ar-IQ" b="1" dirty="0" smtClean="0"/>
              <a:t>تظهر علامة المدرج الاحمر بالنقر عليها تظهر جميع المصادر التي حصل فيها التطابق واسفل هذه القائمة تظهر عبارة استعاد المصادر بالنقر عليها يمكن استبعاد تلك المصادر من نسبة التطابق.</a:t>
            </a:r>
          </a:p>
          <a:p>
            <a:pPr algn="just"/>
            <a:endParaRPr lang="ar-IQ" dirty="0"/>
          </a:p>
        </p:txBody>
      </p:sp>
      <p:pic>
        <p:nvPicPr>
          <p:cNvPr id="4" name="Picture 3"/>
          <p:cNvPicPr/>
          <p:nvPr/>
        </p:nvPicPr>
        <p:blipFill>
          <a:blip r:embed="rId2"/>
          <a:srcRect/>
          <a:stretch>
            <a:fillRect/>
          </a:stretch>
        </p:blipFill>
        <p:spPr bwMode="auto">
          <a:xfrm>
            <a:off x="1071538" y="2214554"/>
            <a:ext cx="7072362" cy="4143404"/>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lstStyle/>
          <a:p>
            <a:r>
              <a:rPr lang="ar-IQ" b="1" dirty="0" smtClean="0">
                <a:latin typeface="Simplified Arabic" pitchFamily="18" charset="-78"/>
                <a:cs typeface="Simplified Arabic" pitchFamily="18" charset="-78"/>
              </a:rPr>
              <a:t>يظهر ايضا على الجانب الايمن عوامل التصفية والاعدادات بالنقر على صورة القمع, تظهر لنا خيارات التصفية وتشمل على : </a:t>
            </a:r>
          </a:p>
          <a:p>
            <a:pPr>
              <a:buNone/>
            </a:pPr>
            <a:r>
              <a:rPr lang="ar-IQ" b="1" dirty="0" smtClean="0">
                <a:latin typeface="Simplified Arabic" pitchFamily="18" charset="-78"/>
                <a:cs typeface="Simplified Arabic" pitchFamily="18" charset="-78"/>
              </a:rPr>
              <a:t> </a:t>
            </a:r>
            <a:r>
              <a:rPr lang="ar-IQ" b="1" dirty="0" smtClean="0">
                <a:latin typeface="Simplified Arabic" pitchFamily="18" charset="-78"/>
                <a:cs typeface="Simplified Arabic" pitchFamily="18" charset="-78"/>
              </a:rPr>
              <a:t>   أستبعاد الاقتباسات , استبعاد قائمة المراجع , أستبعاد المصادر الاقل من (عدد معين من الكلمات , أو نسبة معينه)</a:t>
            </a:r>
          </a:p>
          <a:p>
            <a:pPr>
              <a:buNone/>
            </a:pPr>
            <a:r>
              <a:rPr lang="ar-IQ" b="1" dirty="0" smtClean="0">
                <a:latin typeface="Simplified Arabic" pitchFamily="18" charset="-78"/>
                <a:cs typeface="Simplified Arabic" pitchFamily="18" charset="-78"/>
              </a:rPr>
              <a:t> </a:t>
            </a:r>
            <a:r>
              <a:rPr lang="ar-IQ" b="1" dirty="0" smtClean="0">
                <a:latin typeface="Simplified Arabic" pitchFamily="18" charset="-78"/>
                <a:cs typeface="Simplified Arabic" pitchFamily="18" charset="-78"/>
              </a:rPr>
              <a:t>  أو عدم الاستبعاد حسب الحجم.</a:t>
            </a:r>
          </a:p>
          <a:p>
            <a:r>
              <a:rPr lang="ar-IQ" b="1" dirty="0" smtClean="0">
                <a:latin typeface="Simplified Arabic" pitchFamily="18" charset="-78"/>
                <a:cs typeface="Simplified Arabic" pitchFamily="18" charset="-78"/>
              </a:rPr>
              <a:t>بالاضافة الى ما تم ذكره يمكن حفظ تقرير التطابق بالنقر على السهم الموجود في الجانب الايمن .</a:t>
            </a:r>
          </a:p>
          <a:p>
            <a:pPr>
              <a:buNone/>
            </a:pPr>
            <a:r>
              <a:rPr lang="ar-IQ" b="1" dirty="0" smtClean="0">
                <a:latin typeface="Simplified Arabic" pitchFamily="18" charset="-78"/>
                <a:cs typeface="Simplified Arabic" pitchFamily="18" charset="-78"/>
              </a:rPr>
              <a:t> </a:t>
            </a:r>
            <a:endParaRPr lang="ar-IQ" b="1" dirty="0">
              <a:latin typeface="Simplified Arabic" pitchFamily="18" charset="-78"/>
              <a:cs typeface="Simplified Arabic" pitchFamily="18" charset="-7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457200" y="892511"/>
            <a:ext cx="8229600" cy="496538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401080" cy="928694"/>
          </a:xfrm>
        </p:spPr>
        <p:txBody>
          <a:bodyPr/>
          <a:lstStyle/>
          <a:p>
            <a:pPr algn="r"/>
            <a:r>
              <a:rPr lang="ar-IQ" b="1" dirty="0" smtClean="0">
                <a:effectLst>
                  <a:outerShdw blurRad="38100" dist="38100" dir="2700000" algn="tl">
                    <a:srgbClr val="000000">
                      <a:alpha val="43137"/>
                    </a:srgbClr>
                  </a:outerShdw>
                </a:effectLst>
                <a:latin typeface="Simplified Arabic" pitchFamily="18" charset="-78"/>
                <a:cs typeface="Simplified Arabic" pitchFamily="18" charset="-78"/>
              </a:rPr>
              <a:t>نسب الانتحال والاستلال</a:t>
            </a:r>
            <a:endParaRPr lang="ar-IQ" b="1" dirty="0">
              <a:effectLst>
                <a:outerShdw blurRad="38100" dist="38100" dir="2700000" algn="tl">
                  <a:srgbClr val="000000">
                    <a:alpha val="43137"/>
                  </a:srgbClr>
                </a:outerShdw>
              </a:effectLst>
              <a:latin typeface="Simplified Arabic" pitchFamily="18" charset="-78"/>
              <a:cs typeface="Simplified Arabic" pitchFamily="18" charset="-78"/>
            </a:endParaRPr>
          </a:p>
        </p:txBody>
      </p:sp>
      <p:sp>
        <p:nvSpPr>
          <p:cNvPr id="3" name="Content Placeholder 2"/>
          <p:cNvSpPr>
            <a:spLocks noGrp="1"/>
          </p:cNvSpPr>
          <p:nvPr>
            <p:ph idx="1"/>
          </p:nvPr>
        </p:nvSpPr>
        <p:spPr>
          <a:xfrm>
            <a:off x="142844" y="1214422"/>
            <a:ext cx="8858312" cy="5143536"/>
          </a:xfrm>
        </p:spPr>
        <p:txBody>
          <a:bodyPr>
            <a:noAutofit/>
          </a:bodyPr>
          <a:lstStyle/>
          <a:p>
            <a:pPr algn="just"/>
            <a:r>
              <a:rPr lang="ar-SA" sz="2800" b="1" dirty="0">
                <a:latin typeface="Simplified Arabic" pitchFamily="18" charset="-78"/>
                <a:cs typeface="Simplified Arabic" pitchFamily="18" charset="-78"/>
              </a:rPr>
              <a:t>هناك مقاييس لما يعتبر سرقة علمية وما لا يعتبر </a:t>
            </a:r>
            <a:r>
              <a:rPr lang="ar-SA" sz="2800" b="1" dirty="0" smtClean="0">
                <a:latin typeface="Simplified Arabic" pitchFamily="18" charset="-78"/>
                <a:cs typeface="Simplified Arabic" pitchFamily="18" charset="-78"/>
              </a:rPr>
              <a:t>كذلك</a:t>
            </a:r>
            <a:r>
              <a:rPr lang="ar-IQ" sz="2800" b="1" dirty="0">
                <a:latin typeface="Simplified Arabic" pitchFamily="18" charset="-78"/>
                <a:cs typeface="Simplified Arabic" pitchFamily="18" charset="-78"/>
              </a:rPr>
              <a:t>.</a:t>
            </a:r>
            <a:endParaRPr lang="ar-IQ" sz="2800" b="1" dirty="0" smtClean="0">
              <a:latin typeface="Simplified Arabic" pitchFamily="18" charset="-78"/>
              <a:cs typeface="Simplified Arabic" pitchFamily="18" charset="-78"/>
            </a:endParaRPr>
          </a:p>
          <a:p>
            <a:pPr algn="just"/>
            <a:r>
              <a:rPr lang="ar-SA" sz="2800" b="1" dirty="0" smtClean="0">
                <a:latin typeface="Simplified Arabic" pitchFamily="18" charset="-78"/>
                <a:cs typeface="Simplified Arabic" pitchFamily="18" charset="-78"/>
              </a:rPr>
              <a:t> </a:t>
            </a:r>
            <a:r>
              <a:rPr lang="ar-SA" sz="2800" b="1" dirty="0">
                <a:latin typeface="Simplified Arabic" pitchFamily="18" charset="-78"/>
                <a:cs typeface="Simplified Arabic" pitchFamily="18" charset="-78"/>
              </a:rPr>
              <a:t>فبعض الجمعيات البحثية ترى أن </a:t>
            </a:r>
            <a:r>
              <a:rPr lang="ar-SA" sz="2800" b="1" dirty="0" smtClean="0">
                <a:latin typeface="Simplified Arabic" pitchFamily="18" charset="-78"/>
                <a:cs typeface="Simplified Arabic" pitchFamily="18" charset="-78"/>
              </a:rPr>
              <a:t>ذكر كل </a:t>
            </a:r>
            <a:r>
              <a:rPr lang="ar-SA" sz="2800" b="1" dirty="0">
                <a:latin typeface="Simplified Arabic" pitchFamily="18" charset="-78"/>
                <a:cs typeface="Simplified Arabic" pitchFamily="18" charset="-78"/>
              </a:rPr>
              <a:t>المصادر التي </a:t>
            </a:r>
            <a:r>
              <a:rPr lang="ar-IQ" sz="2800" b="1" dirty="0" smtClean="0">
                <a:latin typeface="Simplified Arabic" pitchFamily="18" charset="-78"/>
                <a:cs typeface="Simplified Arabic" pitchFamily="18" charset="-78"/>
              </a:rPr>
              <a:t>اقتبست</a:t>
            </a:r>
            <a:r>
              <a:rPr lang="ar-SA" sz="2800" b="1" dirty="0" smtClean="0">
                <a:latin typeface="Simplified Arabic" pitchFamily="18" charset="-78"/>
                <a:cs typeface="Simplified Arabic" pitchFamily="18" charset="-78"/>
              </a:rPr>
              <a:t> </a:t>
            </a:r>
            <a:r>
              <a:rPr lang="ar-IQ" sz="2800" b="1" dirty="0" smtClean="0">
                <a:latin typeface="Simplified Arabic" pitchFamily="18" charset="-78"/>
                <a:cs typeface="Simplified Arabic" pitchFamily="18" charset="-78"/>
              </a:rPr>
              <a:t>منها</a:t>
            </a:r>
            <a:r>
              <a:rPr lang="ar-SA" sz="2800" b="1" dirty="0" smtClean="0">
                <a:latin typeface="Simplified Arabic" pitchFamily="18" charset="-78"/>
                <a:cs typeface="Simplified Arabic" pitchFamily="18" charset="-78"/>
              </a:rPr>
              <a:t> </a:t>
            </a:r>
            <a:r>
              <a:rPr lang="ar-IQ" sz="2800" b="1" dirty="0" smtClean="0">
                <a:latin typeface="Simplified Arabic" pitchFamily="18" charset="-78"/>
                <a:cs typeface="Simplified Arabic" pitchFamily="18" charset="-78"/>
              </a:rPr>
              <a:t>و</a:t>
            </a:r>
            <a:r>
              <a:rPr lang="ar-SA" sz="2800" b="1" dirty="0" smtClean="0">
                <a:latin typeface="Simplified Arabic" pitchFamily="18" charset="-78"/>
                <a:cs typeface="Simplified Arabic" pitchFamily="18" charset="-78"/>
              </a:rPr>
              <a:t>بما </a:t>
            </a:r>
            <a:r>
              <a:rPr lang="ar-SA" sz="2800" b="1" dirty="0">
                <a:latin typeface="Simplified Arabic" pitchFamily="18" charset="-78"/>
                <a:cs typeface="Simplified Arabic" pitchFamily="18" charset="-78"/>
              </a:rPr>
              <a:t>يشكل نسبة أكثر من </a:t>
            </a:r>
            <a:r>
              <a:rPr lang="en-US" sz="2800" b="1" dirty="0" smtClean="0">
                <a:latin typeface="Simplified Arabic" pitchFamily="18" charset="-78"/>
                <a:cs typeface="Simplified Arabic" pitchFamily="18" charset="-78"/>
              </a:rPr>
              <a:t>50</a:t>
            </a:r>
            <a:r>
              <a:rPr lang="ar-SA" sz="2800" b="1" dirty="0" smtClean="0">
                <a:latin typeface="Simplified Arabic" pitchFamily="18" charset="-78"/>
                <a:cs typeface="Simplified Arabic" pitchFamily="18" charset="-78"/>
              </a:rPr>
              <a:t>% </a:t>
            </a:r>
            <a:r>
              <a:rPr lang="ar-SA" sz="2800" b="1" dirty="0">
                <a:latin typeface="Simplified Arabic" pitchFamily="18" charset="-78"/>
                <a:cs typeface="Simplified Arabic" pitchFamily="18" charset="-78"/>
              </a:rPr>
              <a:t>من مجموع ما </a:t>
            </a:r>
            <a:r>
              <a:rPr lang="ar-IQ" sz="2800" b="1" dirty="0" smtClean="0">
                <a:latin typeface="Simplified Arabic" pitchFamily="18" charset="-78"/>
                <a:cs typeface="Simplified Arabic" pitchFamily="18" charset="-78"/>
              </a:rPr>
              <a:t>تم كتابته من قبل الباحث</a:t>
            </a:r>
            <a:r>
              <a:rPr lang="ar-SA" sz="2800" b="1" dirty="0" smtClean="0">
                <a:latin typeface="Simplified Arabic" pitchFamily="18" charset="-78"/>
                <a:cs typeface="Simplified Arabic" pitchFamily="18" charset="-78"/>
              </a:rPr>
              <a:t> </a:t>
            </a:r>
            <a:r>
              <a:rPr lang="ar-SA" sz="2800" b="1" dirty="0">
                <a:latin typeface="Simplified Arabic" pitchFamily="18" charset="-78"/>
                <a:cs typeface="Simplified Arabic" pitchFamily="18" charset="-78"/>
              </a:rPr>
              <a:t>يعتبر شكلاً من أشكال السرقة العلمية حتى ولو ذكرت الاستشهادات في مواضعها وعزوت الكلمات إلى أصحابها، فما زال العمل عليه </a:t>
            </a:r>
            <a:r>
              <a:rPr lang="ar-SA" sz="2800" b="1" dirty="0" smtClean="0">
                <a:latin typeface="Simplified Arabic" pitchFamily="18" charset="-78"/>
                <a:cs typeface="Simplified Arabic" pitchFamily="18" charset="-78"/>
              </a:rPr>
              <a:t>اسم</a:t>
            </a:r>
            <a:r>
              <a:rPr lang="ar-IQ" sz="2800" b="1" dirty="0" smtClean="0">
                <a:latin typeface="Simplified Arabic" pitchFamily="18" charset="-78"/>
                <a:cs typeface="Simplified Arabic" pitchFamily="18" charset="-78"/>
              </a:rPr>
              <a:t> الباحث</a:t>
            </a:r>
            <a:r>
              <a:rPr lang="ar-SA" sz="2800" b="1" dirty="0" smtClean="0">
                <a:latin typeface="Simplified Arabic" pitchFamily="18" charset="-78"/>
                <a:cs typeface="Simplified Arabic" pitchFamily="18" charset="-78"/>
              </a:rPr>
              <a:t> و</a:t>
            </a:r>
            <a:r>
              <a:rPr lang="ar-IQ" sz="2800" b="1" dirty="0" smtClean="0">
                <a:latin typeface="Simplified Arabic" pitchFamily="18" charset="-78"/>
                <a:cs typeface="Simplified Arabic" pitchFamily="18" charset="-78"/>
              </a:rPr>
              <a:t>هو</a:t>
            </a:r>
            <a:r>
              <a:rPr lang="ar-SA" sz="2800" b="1" dirty="0" smtClean="0">
                <a:latin typeface="Simplified Arabic" pitchFamily="18" charset="-78"/>
                <a:cs typeface="Simplified Arabic" pitchFamily="18" charset="-78"/>
              </a:rPr>
              <a:t> </a:t>
            </a:r>
            <a:r>
              <a:rPr lang="ar-SA" sz="2800" b="1" dirty="0">
                <a:latin typeface="Simplified Arabic" pitchFamily="18" charset="-78"/>
                <a:cs typeface="Simplified Arabic" pitchFamily="18" charset="-78"/>
              </a:rPr>
              <a:t>لم </a:t>
            </a:r>
            <a:r>
              <a:rPr lang="ar-IQ" sz="2800" b="1" dirty="0" smtClean="0">
                <a:latin typeface="Simplified Arabic" pitchFamily="18" charset="-78"/>
                <a:cs typeface="Simplified Arabic" pitchFamily="18" charset="-78"/>
              </a:rPr>
              <a:t>ي</a:t>
            </a:r>
            <a:r>
              <a:rPr lang="ar-SA" sz="2800" b="1" dirty="0" smtClean="0">
                <a:latin typeface="Simplified Arabic" pitchFamily="18" charset="-78"/>
                <a:cs typeface="Simplified Arabic" pitchFamily="18" charset="-78"/>
              </a:rPr>
              <a:t>كتب </a:t>
            </a:r>
            <a:r>
              <a:rPr lang="ar-SA" sz="2800" b="1" dirty="0">
                <a:latin typeface="Simplified Arabic" pitchFamily="18" charset="-78"/>
                <a:cs typeface="Simplified Arabic" pitchFamily="18" charset="-78"/>
              </a:rPr>
              <a:t>فيه من بنات </a:t>
            </a:r>
            <a:r>
              <a:rPr lang="ar-SA" sz="2800" b="1" dirty="0" smtClean="0">
                <a:latin typeface="Simplified Arabic" pitchFamily="18" charset="-78"/>
                <a:cs typeface="Simplified Arabic" pitchFamily="18" charset="-78"/>
              </a:rPr>
              <a:t>أفكار</a:t>
            </a:r>
            <a:r>
              <a:rPr lang="ar-IQ" sz="2800" b="1" dirty="0" smtClean="0">
                <a:latin typeface="Simplified Arabic" pitchFamily="18" charset="-78"/>
                <a:cs typeface="Simplified Arabic" pitchFamily="18" charset="-78"/>
              </a:rPr>
              <a:t>ه</a:t>
            </a:r>
            <a:r>
              <a:rPr lang="ar-SA" sz="2800" b="1" dirty="0" smtClean="0">
                <a:latin typeface="Simplified Arabic" pitchFamily="18" charset="-78"/>
                <a:cs typeface="Simplified Arabic" pitchFamily="18" charset="-78"/>
              </a:rPr>
              <a:t> إلا </a:t>
            </a:r>
            <a:r>
              <a:rPr lang="ar-SA" sz="2800" b="1" dirty="0">
                <a:latin typeface="Simplified Arabic" pitchFamily="18" charset="-78"/>
                <a:cs typeface="Simplified Arabic" pitchFamily="18" charset="-78"/>
              </a:rPr>
              <a:t>أقل من </a:t>
            </a:r>
            <a:r>
              <a:rPr lang="en-US" sz="2800" b="1" dirty="0" smtClean="0">
                <a:latin typeface="Simplified Arabic" pitchFamily="18" charset="-78"/>
                <a:cs typeface="Simplified Arabic" pitchFamily="18" charset="-78"/>
              </a:rPr>
              <a:t>50</a:t>
            </a:r>
            <a:r>
              <a:rPr lang="ar-SA" sz="2800" b="1" dirty="0" smtClean="0">
                <a:latin typeface="Simplified Arabic" pitchFamily="18" charset="-78"/>
                <a:cs typeface="Simplified Arabic" pitchFamily="18" charset="-78"/>
              </a:rPr>
              <a:t>%. </a:t>
            </a:r>
            <a:r>
              <a:rPr lang="ar-IQ" sz="2800" b="1" dirty="0" smtClean="0">
                <a:latin typeface="Simplified Arabic" pitchFamily="18" charset="-78"/>
                <a:cs typeface="Simplified Arabic" pitchFamily="18" charset="-78"/>
              </a:rPr>
              <a:t>.</a:t>
            </a:r>
          </a:p>
          <a:p>
            <a:pPr algn="just"/>
            <a:r>
              <a:rPr lang="ar-SA" sz="2800" b="1" dirty="0" smtClean="0">
                <a:latin typeface="Simplified Arabic" pitchFamily="18" charset="-78"/>
                <a:cs typeface="Simplified Arabic" pitchFamily="18" charset="-78"/>
              </a:rPr>
              <a:t>بعض </a:t>
            </a:r>
            <a:r>
              <a:rPr lang="ar-SA" sz="2800" b="1" dirty="0">
                <a:latin typeface="Simplified Arabic" pitchFamily="18" charset="-78"/>
                <a:cs typeface="Simplified Arabic" pitchFamily="18" charset="-78"/>
              </a:rPr>
              <a:t>المجلات تقيد الباحث </a:t>
            </a:r>
            <a:r>
              <a:rPr lang="ar-SA" sz="2800" b="1" dirty="0" smtClean="0">
                <a:latin typeface="Simplified Arabic" pitchFamily="18" charset="-78"/>
                <a:cs typeface="Simplified Arabic" pitchFamily="18" charset="-78"/>
              </a:rPr>
              <a:t>بـ</a:t>
            </a:r>
            <a:r>
              <a:rPr lang="en-US" sz="2800" b="1" dirty="0" smtClean="0">
                <a:latin typeface="Simplified Arabic" pitchFamily="18" charset="-78"/>
                <a:cs typeface="Simplified Arabic" pitchFamily="18" charset="-78"/>
              </a:rPr>
              <a:t> </a:t>
            </a:r>
            <a:r>
              <a:rPr lang="ar-IQ" sz="2800" b="1" dirty="0" smtClean="0">
                <a:latin typeface="Simplified Arabic" pitchFamily="18" charset="-78"/>
                <a:cs typeface="Simplified Arabic" pitchFamily="18" charset="-78"/>
              </a:rPr>
              <a:t>( </a:t>
            </a:r>
            <a:r>
              <a:rPr lang="en-US" sz="2800" b="1" dirty="0" smtClean="0">
                <a:latin typeface="Simplified Arabic" pitchFamily="18" charset="-78"/>
                <a:cs typeface="Simplified Arabic" pitchFamily="18" charset="-78"/>
              </a:rPr>
              <a:t>15</a:t>
            </a:r>
            <a:r>
              <a:rPr lang="ar-IQ" sz="2800" b="1" dirty="0" smtClean="0">
                <a:latin typeface="Simplified Arabic" pitchFamily="18" charset="-78"/>
                <a:cs typeface="Simplified Arabic" pitchFamily="18" charset="-78"/>
              </a:rPr>
              <a:t> )</a:t>
            </a:r>
            <a:r>
              <a:rPr lang="en-US" sz="2800" b="1" dirty="0" smtClean="0">
                <a:latin typeface="Simplified Arabic" pitchFamily="18" charset="-78"/>
                <a:cs typeface="Simplified Arabic" pitchFamily="18" charset="-78"/>
              </a:rPr>
              <a:t> </a:t>
            </a:r>
            <a:r>
              <a:rPr lang="ar-SA" sz="2800" b="1" dirty="0" smtClean="0">
                <a:latin typeface="Simplified Arabic" pitchFamily="18" charset="-78"/>
                <a:cs typeface="Simplified Arabic" pitchFamily="18" charset="-78"/>
              </a:rPr>
              <a:t> </a:t>
            </a:r>
            <a:r>
              <a:rPr lang="ar-SA" sz="2800" b="1" dirty="0">
                <a:latin typeface="Simplified Arabic" pitchFamily="18" charset="-78"/>
                <a:cs typeface="Simplified Arabic" pitchFamily="18" charset="-78"/>
              </a:rPr>
              <a:t>مرجعًا لا يزيد عليها في بحثه بشرط ألا يقتبس من كل مرجع أكثر من </a:t>
            </a:r>
            <a:r>
              <a:rPr lang="ar-IQ" sz="2800" b="1" dirty="0" smtClean="0">
                <a:latin typeface="Simplified Arabic" pitchFamily="18" charset="-78"/>
                <a:cs typeface="Simplified Arabic" pitchFamily="18" charset="-78"/>
              </a:rPr>
              <a:t>( </a:t>
            </a:r>
            <a:r>
              <a:rPr lang="en-US" sz="2800" b="1" dirty="0" smtClean="0">
                <a:latin typeface="Simplified Arabic" pitchFamily="18" charset="-78"/>
                <a:cs typeface="Simplified Arabic" pitchFamily="18" charset="-78"/>
              </a:rPr>
              <a:t>200</a:t>
            </a:r>
            <a:r>
              <a:rPr lang="ar-IQ" sz="2800" b="1" dirty="0" smtClean="0">
                <a:latin typeface="Simplified Arabic" pitchFamily="18" charset="-78"/>
                <a:cs typeface="Simplified Arabic" pitchFamily="18" charset="-78"/>
              </a:rPr>
              <a:t> ) </a:t>
            </a:r>
            <a:r>
              <a:rPr lang="ar-SA" sz="2800" b="1" dirty="0" smtClean="0">
                <a:latin typeface="Simplified Arabic" pitchFamily="18" charset="-78"/>
                <a:cs typeface="Simplified Arabic" pitchFamily="18" charset="-78"/>
              </a:rPr>
              <a:t>كلمة</a:t>
            </a:r>
            <a:r>
              <a:rPr lang="ar-SA" sz="2800" b="1" dirty="0">
                <a:latin typeface="Simplified Arabic" pitchFamily="18" charset="-78"/>
                <a:cs typeface="Simplified Arabic" pitchFamily="18" charset="-78"/>
              </a:rPr>
              <a:t>. وبذلك يكون الحجم الأقصى لما يمكن اقتباسه في البحث كله </a:t>
            </a:r>
            <a:r>
              <a:rPr lang="ar-IQ" sz="2800" b="1" dirty="0" smtClean="0">
                <a:latin typeface="Simplified Arabic" pitchFamily="18" charset="-78"/>
                <a:cs typeface="Simplified Arabic" pitchFamily="18" charset="-78"/>
              </a:rPr>
              <a:t>(</a:t>
            </a:r>
            <a:r>
              <a:rPr lang="en-US" sz="2800" b="1" dirty="0" smtClean="0">
                <a:latin typeface="Simplified Arabic" pitchFamily="18" charset="-78"/>
                <a:cs typeface="Simplified Arabic" pitchFamily="18" charset="-78"/>
              </a:rPr>
              <a:t> 3000 </a:t>
            </a:r>
            <a:r>
              <a:rPr lang="ar-IQ" sz="2800" b="1" dirty="0" smtClean="0">
                <a:latin typeface="Simplified Arabic" pitchFamily="18" charset="-78"/>
                <a:cs typeface="Simplified Arabic" pitchFamily="18" charset="-78"/>
              </a:rPr>
              <a:t>) </a:t>
            </a:r>
            <a:r>
              <a:rPr lang="ar-SA" sz="2800" b="1" dirty="0" smtClean="0">
                <a:latin typeface="Simplified Arabic" pitchFamily="18" charset="-78"/>
                <a:cs typeface="Simplified Arabic" pitchFamily="18" charset="-78"/>
              </a:rPr>
              <a:t>كلمة </a:t>
            </a:r>
            <a:r>
              <a:rPr lang="ar-SA" sz="2800" b="1" dirty="0">
                <a:latin typeface="Simplified Arabic" pitchFamily="18" charset="-78"/>
                <a:cs typeface="Simplified Arabic" pitchFamily="18" charset="-78"/>
              </a:rPr>
              <a:t>في البحث الذي أقصى عدد لكلماته </a:t>
            </a:r>
            <a:r>
              <a:rPr lang="ar-IQ" sz="2800" b="1" dirty="0" smtClean="0">
                <a:latin typeface="Simplified Arabic" pitchFamily="18" charset="-78"/>
                <a:cs typeface="Simplified Arabic" pitchFamily="18" charset="-78"/>
              </a:rPr>
              <a:t>(</a:t>
            </a:r>
            <a:r>
              <a:rPr lang="en-US" sz="2800" b="1" dirty="0" smtClean="0">
                <a:latin typeface="Simplified Arabic" pitchFamily="18" charset="-78"/>
                <a:cs typeface="Simplified Arabic" pitchFamily="18" charset="-78"/>
              </a:rPr>
              <a:t>8000</a:t>
            </a:r>
            <a:r>
              <a:rPr lang="ar-IQ" sz="2800" b="1" dirty="0" smtClean="0">
                <a:latin typeface="Simplified Arabic" pitchFamily="18" charset="-78"/>
                <a:cs typeface="Simplified Arabic" pitchFamily="18" charset="-78"/>
              </a:rPr>
              <a:t>) </a:t>
            </a:r>
            <a:r>
              <a:rPr lang="ar-SA" sz="2800" b="1" dirty="0" smtClean="0">
                <a:latin typeface="Simplified Arabic" pitchFamily="18" charset="-78"/>
                <a:cs typeface="Simplified Arabic" pitchFamily="18" charset="-78"/>
              </a:rPr>
              <a:t>كلمة</a:t>
            </a:r>
            <a:r>
              <a:rPr lang="ar-SA" sz="2800" b="1" dirty="0">
                <a:latin typeface="Simplified Arabic" pitchFamily="18" charset="-78"/>
                <a:cs typeface="Simplified Arabic" pitchFamily="18" charset="-78"/>
              </a:rPr>
              <a:t>. </a:t>
            </a:r>
            <a:endParaRPr lang="ar-IQ" sz="2800" b="1" dirty="0" smtClean="0">
              <a:latin typeface="Simplified Arabic" pitchFamily="18" charset="-78"/>
              <a:cs typeface="Simplified Arabic" pitchFamily="18" charset="-78"/>
            </a:endParaRPr>
          </a:p>
          <a:p>
            <a:pPr algn="just"/>
            <a:endParaRPr lang="ar-IQ" sz="2400" b="1" dirty="0" smtClean="0">
              <a:latin typeface="Simplified Arabic" pitchFamily="18" charset="-78"/>
              <a:cs typeface="Simplified Arabic" pitchFamily="18" charset="-78"/>
            </a:endParaRPr>
          </a:p>
          <a:p>
            <a:pPr algn="just">
              <a:buNone/>
            </a:pPr>
            <a:endParaRPr lang="en-US" sz="2400" b="1" dirty="0">
              <a:latin typeface="Simplified Arabic" pitchFamily="18" charset="-78"/>
              <a:cs typeface="Simplified Arabic" pitchFamily="18"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lnSpcReduction="10000"/>
          </a:bodyPr>
          <a:lstStyle/>
          <a:p>
            <a:pPr algn="just">
              <a:buNone/>
            </a:pPr>
            <a:r>
              <a:rPr lang="ar-IQ" b="1" dirty="0" smtClean="0">
                <a:latin typeface="Simplified Arabic" pitchFamily="18" charset="-78"/>
                <a:cs typeface="Simplified Arabic" pitchFamily="18" charset="-78"/>
              </a:rPr>
              <a:t>  أما </a:t>
            </a:r>
            <a:r>
              <a:rPr lang="ar-IQ" b="1" dirty="0" smtClean="0">
                <a:latin typeface="Simplified Arabic" pitchFamily="18" charset="-78"/>
                <a:cs typeface="Simplified Arabic" pitchFamily="18" charset="-78"/>
              </a:rPr>
              <a:t>نسب الاستلال حسب ضوابط وزارة التعليم العالي والبحث العلمي فهي:</a:t>
            </a:r>
          </a:p>
          <a:p>
            <a:pPr algn="just"/>
            <a:r>
              <a:rPr lang="ar-SA" b="1" dirty="0" smtClean="0">
                <a:latin typeface="Simplified Arabic" pitchFamily="18" charset="-78"/>
                <a:cs typeface="Simplified Arabic" pitchFamily="18" charset="-78"/>
              </a:rPr>
              <a:t>تعتمد  نسبة </a:t>
            </a:r>
            <a:r>
              <a:rPr lang="en-US" b="1" dirty="0" smtClean="0">
                <a:latin typeface="Simplified Arabic" pitchFamily="18" charset="-78"/>
                <a:cs typeface="Simplified Arabic" pitchFamily="18" charset="-78"/>
              </a:rPr>
              <a:t>15</a:t>
            </a:r>
            <a:r>
              <a:rPr lang="ar-SA" b="1" dirty="0" smtClean="0">
                <a:latin typeface="Simplified Arabic" pitchFamily="18" charset="-78"/>
                <a:cs typeface="Simplified Arabic" pitchFamily="18" charset="-78"/>
              </a:rPr>
              <a:t>% </a:t>
            </a:r>
            <a:r>
              <a:rPr lang="en-US" b="1" dirty="0" smtClean="0">
                <a:latin typeface="Simplified Arabic" pitchFamily="18" charset="-78"/>
                <a:cs typeface="Simplified Arabic" pitchFamily="18" charset="-78"/>
              </a:rPr>
              <a:t> </a:t>
            </a:r>
            <a:r>
              <a:rPr lang="ar-SA" b="1" dirty="0" smtClean="0">
                <a:latin typeface="Simplified Arabic" pitchFamily="18" charset="-78"/>
                <a:cs typeface="Simplified Arabic" pitchFamily="18" charset="-78"/>
              </a:rPr>
              <a:t>للإقتباس العلمي من إجمالي الرسائل والأطاريح الجامعية على أن لا تتجاوز عن </a:t>
            </a:r>
            <a:r>
              <a:rPr lang="en-US" b="1" dirty="0" smtClean="0">
                <a:latin typeface="Simplified Arabic" pitchFamily="18" charset="-78"/>
                <a:cs typeface="Simplified Arabic" pitchFamily="18" charset="-78"/>
              </a:rPr>
              <a:t>5</a:t>
            </a:r>
            <a:r>
              <a:rPr lang="ar-SA" b="1" dirty="0" smtClean="0">
                <a:latin typeface="Simplified Arabic" pitchFamily="18" charset="-78"/>
                <a:cs typeface="Simplified Arabic" pitchFamily="18" charset="-78"/>
              </a:rPr>
              <a:t>%  من مصدر واحد</a:t>
            </a:r>
            <a:r>
              <a:rPr lang="ar-IQ" b="1" dirty="0" smtClean="0">
                <a:latin typeface="Simplified Arabic" pitchFamily="18" charset="-78"/>
                <a:cs typeface="Simplified Arabic" pitchFamily="18" charset="-78"/>
              </a:rPr>
              <a:t>.</a:t>
            </a:r>
          </a:p>
          <a:p>
            <a:pPr algn="just"/>
            <a:r>
              <a:rPr lang="ar-SA" b="1" dirty="0" smtClean="0">
                <a:latin typeface="Simplified Arabic" pitchFamily="18" charset="-78"/>
                <a:cs typeface="Simplified Arabic" pitchFamily="18" charset="-78"/>
              </a:rPr>
              <a:t>تعتمد  نسبة </a:t>
            </a:r>
            <a:r>
              <a:rPr lang="en-US" b="1" dirty="0" smtClean="0">
                <a:latin typeface="Simplified Arabic" pitchFamily="18" charset="-78"/>
                <a:cs typeface="Simplified Arabic" pitchFamily="18" charset="-78"/>
              </a:rPr>
              <a:t>20</a:t>
            </a:r>
            <a:r>
              <a:rPr lang="ar-SA" b="1" dirty="0" smtClean="0">
                <a:latin typeface="Simplified Arabic" pitchFamily="18" charset="-78"/>
                <a:cs typeface="Simplified Arabic" pitchFamily="18" charset="-78"/>
              </a:rPr>
              <a:t>% للإقتباس العلمي من بحوث الترقية العلمية التي ستنشر أو ستقبل  للنشر</a:t>
            </a:r>
            <a:r>
              <a:rPr lang="ar-IQ" b="1" dirty="0" smtClean="0">
                <a:latin typeface="Simplified Arabic" pitchFamily="18" charset="-78"/>
                <a:cs typeface="Simplified Arabic" pitchFamily="18" charset="-78"/>
              </a:rPr>
              <a:t>.</a:t>
            </a:r>
          </a:p>
          <a:p>
            <a:pPr algn="just"/>
            <a:r>
              <a:rPr lang="ar-SA" b="1" dirty="0" smtClean="0">
                <a:latin typeface="Simplified Arabic" pitchFamily="18" charset="-78"/>
                <a:cs typeface="Simplified Arabic" pitchFamily="18" charset="-78"/>
              </a:rPr>
              <a:t>يستثنى الإقتباس البسيط ( أقل من 1% ) والإستشهاد الصحيح  المحصور بين علامتي إقتباس والمصادر</a:t>
            </a:r>
            <a:r>
              <a:rPr lang="ar-IQ" b="1" dirty="0" smtClean="0">
                <a:latin typeface="Simplified Arabic" pitchFamily="18" charset="-78"/>
                <a:cs typeface="Simplified Arabic" pitchFamily="18" charset="-78"/>
              </a:rPr>
              <a:t>.</a:t>
            </a:r>
          </a:p>
          <a:p>
            <a:pPr algn="just"/>
            <a:r>
              <a:rPr lang="ar-IQ" b="1" dirty="0" smtClean="0">
                <a:latin typeface="Simplified Arabic" pitchFamily="18" charset="-78"/>
                <a:cs typeface="Simplified Arabic" pitchFamily="18" charset="-78"/>
              </a:rPr>
              <a:t>تؤكد هذه الضوابط عدم احتواء </a:t>
            </a:r>
            <a:r>
              <a:rPr lang="ar-SA" b="1" dirty="0" smtClean="0">
                <a:latin typeface="Simplified Arabic" pitchFamily="18" charset="-78"/>
                <a:cs typeface="Simplified Arabic" pitchFamily="18" charset="-78"/>
              </a:rPr>
              <a:t>هذه البحوث على سرقة علمية</a:t>
            </a:r>
            <a:r>
              <a:rPr lang="ar-IQ" b="1" dirty="0" smtClean="0">
                <a:latin typeface="Simplified Arabic" pitchFamily="18" charset="-78"/>
                <a:cs typeface="Simplified Arabic" pitchFamily="18" charset="-78"/>
              </a:rPr>
              <a:t>.</a:t>
            </a:r>
            <a:endParaRPr lang="en-US" b="1" dirty="0" smtClean="0">
              <a:latin typeface="Simplified Arabic" pitchFamily="18" charset="-78"/>
              <a:cs typeface="Simplified Arabic" pitchFamily="18"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IQ" b="1" dirty="0" smtClean="0">
                <a:effectLst>
                  <a:outerShdw blurRad="38100" dist="38100" dir="2700000" algn="tl">
                    <a:srgbClr val="000000">
                      <a:alpha val="43137"/>
                    </a:srgbClr>
                  </a:outerShdw>
                </a:effectLst>
                <a:latin typeface="Simplified Arabic" pitchFamily="18" charset="-78"/>
                <a:cs typeface="Simplified Arabic" pitchFamily="18" charset="-78"/>
              </a:rPr>
              <a:t>المحور الثاني: الاستلال اللاكتروني</a:t>
            </a:r>
            <a:endParaRPr lang="ar-IQ" b="1" dirty="0">
              <a:effectLst>
                <a:outerShdw blurRad="38100" dist="38100" dir="2700000" algn="tl">
                  <a:srgbClr val="000000">
                    <a:alpha val="43137"/>
                  </a:srgbClr>
                </a:outerShdw>
              </a:effectLst>
              <a:latin typeface="Simplified Arabic" pitchFamily="18" charset="-78"/>
              <a:cs typeface="Simplified Arabic" pitchFamily="18" charset="-78"/>
            </a:endParaRPr>
          </a:p>
        </p:txBody>
      </p:sp>
      <p:sp>
        <p:nvSpPr>
          <p:cNvPr id="3" name="Content Placeholder 2"/>
          <p:cNvSpPr>
            <a:spLocks noGrp="1"/>
          </p:cNvSpPr>
          <p:nvPr>
            <p:ph idx="1"/>
          </p:nvPr>
        </p:nvSpPr>
        <p:spPr/>
        <p:txBody>
          <a:bodyPr/>
          <a:lstStyle/>
          <a:p>
            <a:pPr algn="just"/>
            <a:r>
              <a:rPr lang="ar-SA" b="1" dirty="0" smtClean="0"/>
              <a:t>يقوم المؤلفون والباحثون بإخضاع بحوثهم لبرامج كشف التشابه وهي برامج تستخدمها كبرى المؤسسات والمجلات البحثية للتأكد من خلو البحث أو الرسالة</a:t>
            </a:r>
            <a:r>
              <a:rPr lang="ar-IQ" b="1" dirty="0" smtClean="0"/>
              <a:t> أو الاطروحة</a:t>
            </a:r>
            <a:r>
              <a:rPr lang="ar-SA" b="1" dirty="0" smtClean="0"/>
              <a:t> من مظاهر الاستلال والانتحال الظاهرة والضمنية. </a:t>
            </a:r>
            <a:r>
              <a:rPr lang="ar-IQ" b="1" dirty="0" smtClean="0"/>
              <a:t>هذه البرامج اللاكترونية </a:t>
            </a:r>
            <a:r>
              <a:rPr lang="ar-SA" b="1" dirty="0" smtClean="0"/>
              <a:t>تكون أداة مساعدة لنا ولطلابنا لا أداة قمع وخوف، فمن عرف الشر ابتعد عنه</a:t>
            </a:r>
            <a:r>
              <a:rPr lang="ar-IQ" b="1" dirty="0" smtClean="0"/>
              <a:t>.</a:t>
            </a:r>
          </a:p>
          <a:p>
            <a:pPr algn="just"/>
            <a:r>
              <a:rPr lang="ar-IQ" b="1" dirty="0" smtClean="0"/>
              <a:t>يوجد عدة برامج الكترونيه متخصصة في فحص البحوث منها المجانية وأخرى مدفوعة الثمن.</a:t>
            </a:r>
            <a:endParaRPr lang="ar-IQ"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normAutofit fontScale="92500" lnSpcReduction="20000"/>
          </a:bodyPr>
          <a:lstStyle/>
          <a:p>
            <a:pPr algn="just"/>
            <a:r>
              <a:rPr lang="ar-IQ" b="1" dirty="0" smtClean="0"/>
              <a:t>أولا :</a:t>
            </a:r>
            <a:r>
              <a:rPr lang="ar-SA" b="1" dirty="0" smtClean="0"/>
              <a:t>البرامج المجانية: وهي برامج متاحة مجانًا على مواقع إنترنت تقدم خدمة محدودة للكشف عن التشابه من خلال استعراض الآلاف بل وملايين المواقع والوثائق ومقارنة النص بها. ويمكن الاستفادة الأكبر منها باشتراك شهري تتفاوت قيمته. منها </a:t>
            </a:r>
            <a:r>
              <a:rPr lang="ar-IQ" b="1" dirty="0" smtClean="0"/>
              <a:t>:</a:t>
            </a:r>
            <a:endParaRPr lang="ar-IQ" b="1" dirty="0" smtClean="0"/>
          </a:p>
          <a:p>
            <a:pPr marL="514350" indent="-514350" algn="just">
              <a:buFont typeface="+mj-lt"/>
              <a:buAutoNum type="arabicPeriod"/>
            </a:pPr>
            <a:r>
              <a:rPr lang="ar-SA" b="1" dirty="0" smtClean="0"/>
              <a:t>موقع  </a:t>
            </a:r>
            <a:r>
              <a:rPr lang="en-US" b="1" dirty="0" smtClean="0"/>
              <a:t>small SEO</a:t>
            </a:r>
            <a:r>
              <a:rPr lang="ar-SA" b="1" dirty="0" smtClean="0"/>
              <a:t> </a:t>
            </a:r>
            <a:r>
              <a:rPr lang="en-US" b="1" dirty="0" smtClean="0"/>
              <a:t>tools</a:t>
            </a:r>
            <a:r>
              <a:rPr lang="ar-SA" b="1" dirty="0" smtClean="0"/>
              <a:t>  : وهو موقع يعطيك خمس محاولات، ويسمح بإدخال نص مكون من 1500 كلمة كحد أقصى. ثم تظهر النتائج ببيان نسبة التشابه أو التفرد.</a:t>
            </a:r>
            <a:endParaRPr lang="ar-IQ" b="1" dirty="0" smtClean="0"/>
          </a:p>
          <a:p>
            <a:pPr marL="514350" indent="-514350" algn="just">
              <a:buFont typeface="+mj-lt"/>
              <a:buAutoNum type="arabicPeriod"/>
            </a:pPr>
            <a:r>
              <a:rPr lang="ar-SA" b="1" dirty="0" smtClean="0"/>
              <a:t> موقع </a:t>
            </a:r>
            <a:r>
              <a:rPr lang="en-US" b="1" dirty="0" smtClean="0"/>
              <a:t>Dust ball</a:t>
            </a:r>
            <a:r>
              <a:rPr lang="ar-SA" b="1" dirty="0" smtClean="0"/>
              <a:t> </a:t>
            </a:r>
            <a:r>
              <a:rPr lang="en-US" b="1" dirty="0" smtClean="0"/>
              <a:t>Plagiarism</a:t>
            </a:r>
            <a:r>
              <a:rPr lang="ar-SA" b="1" dirty="0" smtClean="0"/>
              <a:t> </a:t>
            </a:r>
            <a:r>
              <a:rPr lang="en-US" b="1" dirty="0" smtClean="0"/>
              <a:t>checker</a:t>
            </a:r>
            <a:r>
              <a:rPr lang="ar-SA" b="1" dirty="0" smtClean="0"/>
              <a:t> </a:t>
            </a:r>
            <a:r>
              <a:rPr lang="ar-IQ" b="1" dirty="0" smtClean="0"/>
              <a:t>: </a:t>
            </a:r>
            <a:r>
              <a:rPr lang="ar-SA" b="1" dirty="0" smtClean="0"/>
              <a:t>وهو مثل السابق إلا أنه يسمح كذلك برفع الملف الذي يحوي البحث لتفحصه. وعند النتائج يعطي روابط للمواقع التي وقعت بها التشابهات. ويمكن استخدام الموقع تسع مرات.</a:t>
            </a:r>
            <a:endParaRPr lang="en-US" dirty="0" smtClean="0"/>
          </a:p>
          <a:p>
            <a:pPr algn="just"/>
            <a:r>
              <a:rPr lang="ar-SA" b="1" dirty="0" smtClean="0"/>
              <a:t>إلا أن نتائج</a:t>
            </a:r>
            <a:r>
              <a:rPr lang="ar-IQ" b="1" dirty="0" smtClean="0"/>
              <a:t> تلك </a:t>
            </a:r>
            <a:r>
              <a:rPr lang="ar-SA" b="1" dirty="0" smtClean="0"/>
              <a:t>المواقع</a:t>
            </a:r>
            <a:r>
              <a:rPr lang="ar-IQ" b="1" dirty="0" smtClean="0"/>
              <a:t> المجانية</a:t>
            </a:r>
            <a:r>
              <a:rPr lang="ar-SA" b="1" dirty="0" smtClean="0"/>
              <a:t> ليست موثوقة تمامًا لأن البرنامج يتفحص في المواقع المجانية والمفتوحة فقط، وليس قواعد البيانات المغلقة. </a:t>
            </a:r>
            <a:endParaRPr lang="ar-IQ"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fontScale="85000" lnSpcReduction="20000"/>
          </a:bodyPr>
          <a:lstStyle/>
          <a:p>
            <a:pPr algn="just"/>
            <a:r>
              <a:rPr lang="ar-SA" b="1" dirty="0" smtClean="0"/>
              <a:t>ثانيا </a:t>
            </a:r>
            <a:r>
              <a:rPr lang="ar-IQ" b="1" dirty="0" smtClean="0"/>
              <a:t>:</a:t>
            </a:r>
            <a:r>
              <a:rPr lang="ar-SA" b="1" dirty="0" smtClean="0"/>
              <a:t>البرامج المدفوعة:  هناك مجموعة برامج احترافية متخصصة في كشف السرقات العلمية والتشابهات وجوانب الاستلال والانتحال وغيرها مما يعتبر من محظورات النشر العلمي، هذه المجموعة مخصصة كل لغرض معين. فهناك برنامج خاص بأبحاث طلاب الدراسات العليا، وهناك برنامج خاص بمقالات طلاب المرحلة الجامعية، وهناك برنامج خاص بأخصائي القبول والتسجيل، وهناك البرنامج الأكبر الخاص بالنشر العلمي للباحثين والأساتذة. </a:t>
            </a:r>
            <a:r>
              <a:rPr lang="ar-IQ" b="1" dirty="0" smtClean="0"/>
              <a:t>وسنركز على البرنامج المعتمد من قبل وزارة التعليم العالي والبحث العلمي وهو برنامج الفحص الالكتروني </a:t>
            </a:r>
            <a:r>
              <a:rPr lang="en-US" b="1" dirty="0" err="1" smtClean="0"/>
              <a:t>turnitin</a:t>
            </a:r>
            <a:r>
              <a:rPr lang="ar-SA" b="1" dirty="0" smtClean="0"/>
              <a:t>   </a:t>
            </a:r>
            <a:r>
              <a:rPr lang="ar-IQ" b="1" dirty="0" smtClean="0"/>
              <a:t>.</a:t>
            </a:r>
          </a:p>
          <a:p>
            <a:pPr algn="just"/>
            <a:r>
              <a:rPr lang="ar-IQ" b="1" dirty="0" smtClean="0"/>
              <a:t>علما ان هناك برامج اخرى مثل </a:t>
            </a:r>
            <a:r>
              <a:rPr lang="en-US" b="1" dirty="0" err="1" smtClean="0"/>
              <a:t>WriteCheck</a:t>
            </a:r>
            <a:r>
              <a:rPr lang="ar-IQ" b="1" dirty="0" smtClean="0"/>
              <a:t> و </a:t>
            </a:r>
            <a:r>
              <a:rPr lang="en-US" b="1" dirty="0" err="1" smtClean="0"/>
              <a:t>lagiarism.or</a:t>
            </a:r>
            <a:r>
              <a:rPr lang="ar-IQ" b="1" dirty="0" smtClean="0"/>
              <a:t> و </a:t>
            </a:r>
            <a:r>
              <a:rPr lang="en-US" b="1" dirty="0" err="1" smtClean="0"/>
              <a:t>ithenticate</a:t>
            </a:r>
            <a:r>
              <a:rPr lang="ar-SA" b="1" dirty="0" smtClean="0"/>
              <a:t> </a:t>
            </a:r>
            <a:r>
              <a:rPr lang="ar-IQ" b="1" dirty="0" smtClean="0"/>
              <a:t>الذي يعد من</a:t>
            </a:r>
            <a:r>
              <a:rPr lang="ar-SA" b="1" dirty="0" smtClean="0"/>
              <a:t> أهم البرامج على الإطلاق فهو البرنامج المخصص لدور النشر العلمية وللباحثين والأساتذة ولطلبة الماجستير والدكتوراة، والبرنامج تستخدمه دور النشر العالمية من مثل   </a:t>
            </a:r>
            <a:r>
              <a:rPr lang="en-US" b="1" dirty="0" smtClean="0"/>
              <a:t>Elsevier, IEEE, nature, Springer</a:t>
            </a:r>
            <a:r>
              <a:rPr lang="ar-SA" b="1" dirty="0" smtClean="0"/>
              <a:t>, </a:t>
            </a:r>
            <a:r>
              <a:rPr lang="en-US" b="1" dirty="0" smtClean="0"/>
              <a:t>Wiley Blackwell</a:t>
            </a:r>
            <a:r>
              <a:rPr lang="ar-SA" b="1" dirty="0" smtClean="0"/>
              <a:t> </a:t>
            </a:r>
            <a:r>
              <a:rPr lang="ar-IQ" b="1" dirty="0" smtClean="0"/>
              <a:t>.</a:t>
            </a:r>
            <a:r>
              <a:rPr lang="ar-SA" b="1" dirty="0" smtClean="0"/>
              <a:t> و</a:t>
            </a:r>
            <a:r>
              <a:rPr lang="ar-IQ" b="1" dirty="0" smtClean="0"/>
              <a:t>ك</a:t>
            </a:r>
            <a:r>
              <a:rPr lang="ar-SA" b="1" dirty="0" smtClean="0"/>
              <a:t>ذلك تستخدمه المؤسسات الكبرى والجامعات الكبرى من مثل  </a:t>
            </a:r>
            <a:r>
              <a:rPr lang="en-US" b="1" dirty="0" smtClean="0"/>
              <a:t>Harvard</a:t>
            </a:r>
            <a:r>
              <a:rPr lang="ar-SA" b="1" dirty="0" smtClean="0"/>
              <a:t>, </a:t>
            </a:r>
            <a:r>
              <a:rPr lang="en-US" b="1" dirty="0" err="1" smtClean="0"/>
              <a:t>Salford</a:t>
            </a:r>
            <a:r>
              <a:rPr lang="en-US" b="1" dirty="0" smtClean="0"/>
              <a:t>, Cambridge</a:t>
            </a:r>
            <a:r>
              <a:rPr lang="ar-SA" b="1" dirty="0" smtClean="0"/>
              <a:t>   وغيرها، وكذلك المؤسسات القانونية الكبرى للتأكد من نزاهة النشر العلمي </a:t>
            </a:r>
            <a:r>
              <a:rPr lang="ar-IQ" b="1" dirty="0" smtClean="0"/>
              <a:t>.</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IQ" b="1" dirty="0" smtClean="0">
                <a:effectLst>
                  <a:outerShdw blurRad="38100" dist="38100" dir="2700000" algn="tl">
                    <a:srgbClr val="000000">
                      <a:alpha val="43137"/>
                    </a:srgbClr>
                  </a:outerShdw>
                </a:effectLst>
                <a:latin typeface="Simplified Arabic" pitchFamily="18" charset="-78"/>
                <a:cs typeface="Simplified Arabic" pitchFamily="18" charset="-78"/>
              </a:rPr>
              <a:t>مواصفات مستخدم برنامج فحص الانتحال </a:t>
            </a:r>
            <a:r>
              <a:rPr lang="ar-IQ" b="1" dirty="0" smtClean="0">
                <a:effectLst>
                  <a:outerShdw blurRad="38100" dist="38100" dir="2700000" algn="tl">
                    <a:srgbClr val="000000">
                      <a:alpha val="43137"/>
                    </a:srgbClr>
                  </a:outerShdw>
                </a:effectLst>
                <a:latin typeface="Simplified Arabic" pitchFamily="18" charset="-78"/>
                <a:cs typeface="Simplified Arabic" pitchFamily="18" charset="-78"/>
              </a:rPr>
              <a:t>كـــمقيـــم </a:t>
            </a:r>
            <a:r>
              <a:rPr lang="ar-IQ" b="1" dirty="0" smtClean="0">
                <a:effectLst>
                  <a:outerShdw blurRad="38100" dist="38100" dir="2700000" algn="tl">
                    <a:srgbClr val="000000">
                      <a:alpha val="43137"/>
                    </a:srgbClr>
                  </a:outerShdw>
                </a:effectLst>
                <a:latin typeface="Simplified Arabic" pitchFamily="18" charset="-78"/>
                <a:cs typeface="Simplified Arabic" pitchFamily="18" charset="-78"/>
              </a:rPr>
              <a:t>وفاحـص</a:t>
            </a:r>
            <a:endParaRPr lang="ar-IQ" dirty="0">
              <a:effectLst>
                <a:outerShdw blurRad="38100" dist="38100" dir="2700000" algn="tl">
                  <a:srgbClr val="000000">
                    <a:alpha val="43137"/>
                  </a:srgbClr>
                </a:outerShdw>
              </a:effectLst>
              <a:latin typeface="Simplified Arabic" pitchFamily="18" charset="-78"/>
              <a:cs typeface="Simplified Arabic" pitchFamily="18" charset="-78"/>
            </a:endParaRPr>
          </a:p>
        </p:txBody>
      </p:sp>
      <p:sp>
        <p:nvSpPr>
          <p:cNvPr id="3" name="Content Placeholder 2"/>
          <p:cNvSpPr>
            <a:spLocks noGrp="1"/>
          </p:cNvSpPr>
          <p:nvPr>
            <p:ph idx="1"/>
          </p:nvPr>
        </p:nvSpPr>
        <p:spPr/>
        <p:txBody>
          <a:bodyPr>
            <a:normAutofit lnSpcReduction="10000"/>
          </a:bodyPr>
          <a:lstStyle/>
          <a:p>
            <a:pPr marL="514350" indent="-514350" algn="just" fontAlgn="t">
              <a:buFont typeface="+mj-lt"/>
              <a:buAutoNum type="arabicParenR"/>
            </a:pPr>
            <a:r>
              <a:rPr lang="ar-IQ" b="1" dirty="0" smtClean="0">
                <a:latin typeface="Simplified Arabic" pitchFamily="18" charset="-78"/>
                <a:cs typeface="Simplified Arabic" pitchFamily="18" charset="-78"/>
              </a:rPr>
              <a:t>الأمانة العلمية والحيادية </a:t>
            </a:r>
            <a:r>
              <a:rPr lang="ar-IQ" b="1" dirty="0" smtClean="0">
                <a:latin typeface="Simplified Arabic" pitchFamily="18" charset="-78"/>
                <a:cs typeface="Simplified Arabic" pitchFamily="18" charset="-78"/>
              </a:rPr>
              <a:t>والشفافية. </a:t>
            </a:r>
            <a:endParaRPr lang="ar-IQ" b="1" dirty="0" smtClean="0">
              <a:latin typeface="Simplified Arabic" pitchFamily="18" charset="-78"/>
              <a:cs typeface="Simplified Arabic" pitchFamily="18" charset="-78"/>
            </a:endParaRPr>
          </a:p>
          <a:p>
            <a:pPr marL="514350" indent="-514350" algn="just" fontAlgn="t">
              <a:buFont typeface="+mj-lt"/>
              <a:buAutoNum type="arabicParenR"/>
            </a:pPr>
            <a:r>
              <a:rPr lang="ar-IQ" b="1" dirty="0" smtClean="0">
                <a:latin typeface="Simplified Arabic" pitchFamily="18" charset="-78"/>
                <a:cs typeface="Simplified Arabic" pitchFamily="18" charset="-78"/>
              </a:rPr>
              <a:t>له </a:t>
            </a:r>
            <a:r>
              <a:rPr lang="ar-IQ" b="1" dirty="0" smtClean="0">
                <a:latin typeface="Simplified Arabic" pitchFamily="18" charset="-78"/>
                <a:cs typeface="Simplified Arabic" pitchFamily="18" charset="-78"/>
              </a:rPr>
              <a:t>قدرة </a:t>
            </a:r>
            <a:r>
              <a:rPr lang="ar-IQ" b="1" dirty="0" smtClean="0">
                <a:latin typeface="Simplified Arabic" pitchFamily="18" charset="-78"/>
                <a:cs typeface="Simplified Arabic" pitchFamily="18" charset="-78"/>
              </a:rPr>
              <a:t>عالية باستخدام الحاسوب والمعرفة الكامله باستخدام البرنامج والالمام بكل إمكانياته في الفحص.</a:t>
            </a:r>
          </a:p>
          <a:p>
            <a:pPr marL="514350" indent="-514350" algn="just" fontAlgn="t">
              <a:buFont typeface="+mj-lt"/>
              <a:buAutoNum type="arabicParenR"/>
            </a:pPr>
            <a:r>
              <a:rPr lang="ar-IQ" b="1" dirty="0" smtClean="0">
                <a:latin typeface="Simplified Arabic" pitchFamily="18" charset="-78"/>
                <a:cs typeface="Simplified Arabic" pitchFamily="18" charset="-78"/>
              </a:rPr>
              <a:t>التأكد من خيارات الفحص حيث يجب ان تحدد بعناية وتوحيدها وامكانيات البحث والاستثناءات في المقارنات وهل يتم حفظ الأوراق البحثية في قاعدة البيانات.</a:t>
            </a:r>
          </a:p>
          <a:p>
            <a:pPr marL="514350" indent="-514350" algn="just" fontAlgn="t">
              <a:buFont typeface="+mj-lt"/>
              <a:buAutoNum type="arabicParenR"/>
            </a:pPr>
            <a:r>
              <a:rPr lang="ar-IQ" b="1" dirty="0" smtClean="0">
                <a:latin typeface="Simplified Arabic" pitchFamily="18" charset="-78"/>
                <a:cs typeface="Simplified Arabic" pitchFamily="18" charset="-78"/>
              </a:rPr>
              <a:t>يجب ان يكون مستخدم البرنامج (الفاحص) هو ذا اختصاص في (البحث، الرسالة أو الإطروحة) المراد فحصها ليتم استبعاد التشابة من النسبة.</a:t>
            </a:r>
            <a:endParaRPr lang="en-US" b="1" dirty="0">
              <a:latin typeface="Simplified Arabic" pitchFamily="18" charset="-78"/>
              <a:cs typeface="Simplified Arabic" pitchFamily="18" charset="-78"/>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1232</TotalTime>
  <Words>1289</Words>
  <Application>Microsoft Office PowerPoint</Application>
  <PresentationFormat>On-screen Show (4:3)</PresentationFormat>
  <Paragraphs>100</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 الاستلال اللالكتروني</vt:lpstr>
      <vt:lpstr>المحور الاول:                  السرقة العلمية , الاستلال , الانتحال </vt:lpstr>
      <vt:lpstr>مفهوم الاستلال وتمييزه عن الانتحال : </vt:lpstr>
      <vt:lpstr>نسب الانتحال والاستلال</vt:lpstr>
      <vt:lpstr>Slide 5</vt:lpstr>
      <vt:lpstr>المحور الثاني: الاستلال اللاكتروني</vt:lpstr>
      <vt:lpstr>Slide 7</vt:lpstr>
      <vt:lpstr>Slide 8</vt:lpstr>
      <vt:lpstr>مواصفات مستخدم برنامج فحص الانتحال كـــمقيـــم وفاحـص</vt:lpstr>
      <vt:lpstr>نظام Turnitin لفحص الاستلال اللاكتروني</vt:lpstr>
      <vt:lpstr>قاعدة بيانات نظام Turnitin</vt:lpstr>
      <vt:lpstr>طريقة عمل نظام Turnitin</vt:lpstr>
      <vt:lpstr>الدخول لنظام Turnitin</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الاستلال اللالكتروني</dc:title>
  <dc:creator>win7</dc:creator>
  <cp:lastModifiedBy>win7</cp:lastModifiedBy>
  <cp:revision>9</cp:revision>
  <dcterms:created xsi:type="dcterms:W3CDTF">2018-04-20T18:16:51Z</dcterms:created>
  <dcterms:modified xsi:type="dcterms:W3CDTF">2018-04-24T23:03:20Z</dcterms:modified>
</cp:coreProperties>
</file>