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33" r:id="rId2"/>
    <p:sldId id="348" r:id="rId3"/>
    <p:sldId id="335" r:id="rId4"/>
    <p:sldId id="336" r:id="rId5"/>
    <p:sldId id="334" r:id="rId6"/>
    <p:sldId id="337" r:id="rId7"/>
    <p:sldId id="354" r:id="rId8"/>
    <p:sldId id="352" r:id="rId9"/>
    <p:sldId id="350" r:id="rId10"/>
    <p:sldId id="353" r:id="rId11"/>
    <p:sldId id="338" r:id="rId12"/>
    <p:sldId id="339" r:id="rId13"/>
    <p:sldId id="340" r:id="rId14"/>
    <p:sldId id="341" r:id="rId15"/>
    <p:sldId id="342" r:id="rId16"/>
    <p:sldId id="343" r:id="rId17"/>
    <p:sldId id="344" r:id="rId18"/>
    <p:sldId id="345" r:id="rId19"/>
    <p:sldId id="346" r:id="rId20"/>
    <p:sldId id="347" r:id="rId21"/>
    <p:sldId id="332" r:id="rId22"/>
  </p:sldIdLst>
  <p:sldSz cx="9144000" cy="6858000" type="screen4x3"/>
  <p:notesSz cx="6858000" cy="9144000"/>
  <p:defaultTextStyle>
    <a:defPPr>
      <a:defRPr lang="ar-SA"/>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0033"/>
    <a:srgbClr val="0000CC"/>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6" d="100"/>
          <a:sy n="26" d="100"/>
        </p:scale>
        <p:origin x="811" y="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1" eaLnBrk="1" fontAlgn="auto" hangingPunct="1">
              <a:spcBef>
                <a:spcPts val="0"/>
              </a:spcBef>
              <a:spcAft>
                <a:spcPts val="0"/>
              </a:spcAft>
              <a:defRPr sz="1200">
                <a:latin typeface="+mn-lt"/>
                <a:cs typeface="+mn-cs"/>
              </a:defRPr>
            </a:lvl1pPr>
          </a:lstStyle>
          <a:p>
            <a:pPr>
              <a:defRPr/>
            </a:pPr>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rtl="1" eaLnBrk="1" fontAlgn="auto" hangingPunct="1">
              <a:spcBef>
                <a:spcPts val="0"/>
              </a:spcBef>
              <a:spcAft>
                <a:spcPts val="0"/>
              </a:spcAft>
              <a:defRPr sz="1200">
                <a:latin typeface="+mn-lt"/>
                <a:cs typeface="+mn-cs"/>
              </a:defRPr>
            </a:lvl1pPr>
          </a:lstStyle>
          <a:p>
            <a:pPr>
              <a:defRPr/>
            </a:pPr>
            <a:fld id="{69A0BE32-0440-46A1-95E6-63F429689ABC}" type="datetimeFigureOut">
              <a:rPr lang="ar-SA"/>
              <a:pPr>
                <a:defRPr/>
              </a:pPr>
              <a:t>04/08/1439</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SA" noProof="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noProof="0" smtClean="0"/>
              <a:t>انقر لتحرير أنماط النص الرئيسي</a:t>
            </a:r>
          </a:p>
          <a:p>
            <a:pPr lvl="1"/>
            <a:r>
              <a:rPr lang="ar-SA" noProof="0" smtClean="0"/>
              <a:t>المستوى الثاني</a:t>
            </a:r>
          </a:p>
          <a:p>
            <a:pPr lvl="2"/>
            <a:r>
              <a:rPr lang="ar-SA" noProof="0" smtClean="0"/>
              <a:t>المستوى الثالث</a:t>
            </a:r>
          </a:p>
          <a:p>
            <a:pPr lvl="3"/>
            <a:r>
              <a:rPr lang="ar-SA" noProof="0" smtClean="0"/>
              <a:t>المستوى الرابع</a:t>
            </a:r>
          </a:p>
          <a:p>
            <a:pPr lvl="4"/>
            <a:r>
              <a:rPr lang="ar-SA" noProof="0" smtClean="0"/>
              <a:t>المستوى الخامس</a:t>
            </a:r>
            <a:endParaRPr lang="ar-SA" noProof="0"/>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1" eaLnBrk="1" fontAlgn="auto" hangingPunct="1">
              <a:spcBef>
                <a:spcPts val="0"/>
              </a:spcBef>
              <a:spcAft>
                <a:spcPts val="0"/>
              </a:spcAft>
              <a:defRPr sz="1200">
                <a:latin typeface="+mn-lt"/>
                <a:cs typeface="+mn-cs"/>
              </a:defRPr>
            </a:lvl1pPr>
          </a:lstStyle>
          <a:p>
            <a:pPr>
              <a:defRPr/>
            </a:pPr>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rtl="1" eaLnBrk="1" hangingPunct="1">
              <a:defRPr sz="1200"/>
            </a:lvl1pPr>
          </a:lstStyle>
          <a:p>
            <a:pPr>
              <a:defRPr/>
            </a:pPr>
            <a:fld id="{D7F4C567-63EB-48C6-81CA-C9507D3766E4}" type="slidenum">
              <a:rPr lang="ar-SA" altLang="en-US"/>
              <a:pPr>
                <a:defRPr/>
              </a:pPr>
              <a:t>‹#›</a:t>
            </a:fld>
            <a:endParaRPr lang="ar-SA" altLang="en-US"/>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lvl1pPr>
              <a:defRPr/>
            </a:lvl1pPr>
          </a:lstStyle>
          <a:p>
            <a:pPr>
              <a:defRPr/>
            </a:pPr>
            <a:fld id="{4B50429F-0231-447D-989C-224D8974303E}" type="datetimeFigureOut">
              <a:rPr lang="ar-SA"/>
              <a:pPr>
                <a:defRPr/>
              </a:pPr>
              <a:t>04/08/1439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81909758-ED84-4C21-AA1A-2A7214690909}" type="slidenum">
              <a:rPr lang="ar-SA" altLang="en-US"/>
              <a:pPr>
                <a:defRPr/>
              </a:pPr>
              <a:t>‹#›</a:t>
            </a:fld>
            <a:endParaRPr lang="ar-SA" altLang="en-US"/>
          </a:p>
        </p:txBody>
      </p:sp>
    </p:spTree>
    <p:extLst>
      <p:ext uri="{BB962C8B-B14F-4D97-AF65-F5344CB8AC3E}">
        <p14:creationId xmlns:p14="http://schemas.microsoft.com/office/powerpoint/2010/main" val="67334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EAD0247A-91E4-4640-9C6A-C34363304168}" type="datetimeFigureOut">
              <a:rPr lang="ar-SA"/>
              <a:pPr>
                <a:defRPr/>
              </a:pPr>
              <a:t>04/08/1439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852828D2-3DB1-4F0D-9B5D-FA9877E59062}" type="slidenum">
              <a:rPr lang="ar-SA" altLang="en-US"/>
              <a:pPr>
                <a:defRPr/>
              </a:pPr>
              <a:t>‹#›</a:t>
            </a:fld>
            <a:endParaRPr lang="ar-SA" altLang="en-US"/>
          </a:p>
        </p:txBody>
      </p:sp>
    </p:spTree>
    <p:extLst>
      <p:ext uri="{BB962C8B-B14F-4D97-AF65-F5344CB8AC3E}">
        <p14:creationId xmlns:p14="http://schemas.microsoft.com/office/powerpoint/2010/main" val="367100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C7661790-6B9E-4B74-AA35-5A1A7A4418C9}" type="datetimeFigureOut">
              <a:rPr lang="ar-SA"/>
              <a:pPr>
                <a:defRPr/>
              </a:pPr>
              <a:t>04/08/1439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27267445-479D-4B15-A9B4-5AFDFFFB39F8}" type="slidenum">
              <a:rPr lang="ar-SA" altLang="en-US"/>
              <a:pPr>
                <a:defRPr/>
              </a:pPr>
              <a:t>‹#›</a:t>
            </a:fld>
            <a:endParaRPr lang="ar-SA" altLang="en-US"/>
          </a:p>
        </p:txBody>
      </p:sp>
    </p:spTree>
    <p:extLst>
      <p:ext uri="{BB962C8B-B14F-4D97-AF65-F5344CB8AC3E}">
        <p14:creationId xmlns:p14="http://schemas.microsoft.com/office/powerpoint/2010/main" val="179815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lvl1pPr>
              <a:defRPr/>
            </a:lvl1pPr>
          </a:lstStyle>
          <a:p>
            <a:pPr>
              <a:defRPr/>
            </a:pPr>
            <a:fld id="{12EBBC49-D02F-4A4D-8496-1B13726D5D6F}" type="datetimeFigureOut">
              <a:rPr lang="ar-SA"/>
              <a:pPr>
                <a:defRPr/>
              </a:pPr>
              <a:t>04/08/1439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A538D71A-313D-47B7-B0C4-72E14A52302A}" type="slidenum">
              <a:rPr lang="ar-SA" altLang="en-US"/>
              <a:pPr>
                <a:defRPr/>
              </a:pPr>
              <a:t>‹#›</a:t>
            </a:fld>
            <a:endParaRPr lang="ar-SA" altLang="en-US"/>
          </a:p>
        </p:txBody>
      </p:sp>
    </p:spTree>
    <p:extLst>
      <p:ext uri="{BB962C8B-B14F-4D97-AF65-F5344CB8AC3E}">
        <p14:creationId xmlns:p14="http://schemas.microsoft.com/office/powerpoint/2010/main" val="2235637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lvl1pPr>
              <a:defRPr/>
            </a:lvl1pPr>
          </a:lstStyle>
          <a:p>
            <a:pPr>
              <a:defRPr/>
            </a:pPr>
            <a:fld id="{677FAA28-1DF0-4FA3-A821-A6E5DD70F964}" type="datetimeFigureOut">
              <a:rPr lang="ar-SA"/>
              <a:pPr>
                <a:defRPr/>
              </a:pPr>
              <a:t>04/08/1439</a:t>
            </a:fld>
            <a:endParaRPr lang="ar-SA"/>
          </a:p>
        </p:txBody>
      </p:sp>
      <p:sp>
        <p:nvSpPr>
          <p:cNvPr id="5" name="عنصر نائب للتذييل 4"/>
          <p:cNvSpPr>
            <a:spLocks noGrp="1"/>
          </p:cNvSpPr>
          <p:nvPr>
            <p:ph type="ftr" sz="quarter" idx="11"/>
          </p:nvPr>
        </p:nvSpPr>
        <p:spPr/>
        <p:txBody>
          <a:bodyPr/>
          <a:lstStyle>
            <a:lvl1pPr>
              <a:defRPr/>
            </a:lvl1pPr>
          </a:lstStyle>
          <a:p>
            <a:pPr>
              <a:defRPr/>
            </a:pPr>
            <a:endParaRPr lang="ar-SA"/>
          </a:p>
        </p:txBody>
      </p:sp>
      <p:sp>
        <p:nvSpPr>
          <p:cNvPr id="6" name="عنصر نائب لرقم الشريحة 5"/>
          <p:cNvSpPr>
            <a:spLocks noGrp="1"/>
          </p:cNvSpPr>
          <p:nvPr>
            <p:ph type="sldNum" sz="quarter" idx="12"/>
          </p:nvPr>
        </p:nvSpPr>
        <p:spPr/>
        <p:txBody>
          <a:bodyPr/>
          <a:lstStyle>
            <a:lvl1pPr>
              <a:defRPr/>
            </a:lvl1pPr>
          </a:lstStyle>
          <a:p>
            <a:pPr>
              <a:defRPr/>
            </a:pPr>
            <a:fld id="{B2F078AD-B4E3-493C-825B-360AB88523EC}" type="slidenum">
              <a:rPr lang="ar-SA" altLang="en-US"/>
              <a:pPr>
                <a:defRPr/>
              </a:pPr>
              <a:t>‹#›</a:t>
            </a:fld>
            <a:endParaRPr lang="ar-SA" altLang="en-US"/>
          </a:p>
        </p:txBody>
      </p:sp>
    </p:spTree>
    <p:extLst>
      <p:ext uri="{BB962C8B-B14F-4D97-AF65-F5344CB8AC3E}">
        <p14:creationId xmlns:p14="http://schemas.microsoft.com/office/powerpoint/2010/main" val="2433644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3"/>
          <p:cNvSpPr>
            <a:spLocks noGrp="1"/>
          </p:cNvSpPr>
          <p:nvPr>
            <p:ph type="dt" sz="half" idx="10"/>
          </p:nvPr>
        </p:nvSpPr>
        <p:spPr/>
        <p:txBody>
          <a:bodyPr/>
          <a:lstStyle>
            <a:lvl1pPr>
              <a:defRPr/>
            </a:lvl1pPr>
          </a:lstStyle>
          <a:p>
            <a:pPr>
              <a:defRPr/>
            </a:pPr>
            <a:fld id="{60494A27-0F1E-485E-A01B-9902CF4F7FC2}" type="datetimeFigureOut">
              <a:rPr lang="ar-SA"/>
              <a:pPr>
                <a:defRPr/>
              </a:pPr>
              <a:t>04/08/1439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606171D9-2254-46F5-815D-B450E19691BF}" type="slidenum">
              <a:rPr lang="ar-SA" altLang="en-US"/>
              <a:pPr>
                <a:defRPr/>
              </a:pPr>
              <a:t>‹#›</a:t>
            </a:fld>
            <a:endParaRPr lang="ar-SA" altLang="en-US"/>
          </a:p>
        </p:txBody>
      </p:sp>
    </p:spTree>
    <p:extLst>
      <p:ext uri="{BB962C8B-B14F-4D97-AF65-F5344CB8AC3E}">
        <p14:creationId xmlns:p14="http://schemas.microsoft.com/office/powerpoint/2010/main" val="263353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3"/>
          <p:cNvSpPr>
            <a:spLocks noGrp="1"/>
          </p:cNvSpPr>
          <p:nvPr>
            <p:ph type="dt" sz="half" idx="10"/>
          </p:nvPr>
        </p:nvSpPr>
        <p:spPr/>
        <p:txBody>
          <a:bodyPr/>
          <a:lstStyle>
            <a:lvl1pPr>
              <a:defRPr/>
            </a:lvl1pPr>
          </a:lstStyle>
          <a:p>
            <a:pPr>
              <a:defRPr/>
            </a:pPr>
            <a:fld id="{2EC3319A-5246-4FB5-A15E-2AA78506D6A6}" type="datetimeFigureOut">
              <a:rPr lang="ar-SA"/>
              <a:pPr>
                <a:defRPr/>
              </a:pPr>
              <a:t>04/08/1439</a:t>
            </a:fld>
            <a:endParaRPr lang="ar-SA"/>
          </a:p>
        </p:txBody>
      </p:sp>
      <p:sp>
        <p:nvSpPr>
          <p:cNvPr id="8" name="عنصر نائب للتذييل 4"/>
          <p:cNvSpPr>
            <a:spLocks noGrp="1"/>
          </p:cNvSpPr>
          <p:nvPr>
            <p:ph type="ftr" sz="quarter" idx="11"/>
          </p:nvPr>
        </p:nvSpPr>
        <p:spPr/>
        <p:txBody>
          <a:bodyPr/>
          <a:lstStyle>
            <a:lvl1pPr>
              <a:defRPr/>
            </a:lvl1pPr>
          </a:lstStyle>
          <a:p>
            <a:pPr>
              <a:defRPr/>
            </a:pPr>
            <a:endParaRPr lang="ar-SA"/>
          </a:p>
        </p:txBody>
      </p:sp>
      <p:sp>
        <p:nvSpPr>
          <p:cNvPr id="9" name="عنصر نائب لرقم الشريحة 5"/>
          <p:cNvSpPr>
            <a:spLocks noGrp="1"/>
          </p:cNvSpPr>
          <p:nvPr>
            <p:ph type="sldNum" sz="quarter" idx="12"/>
          </p:nvPr>
        </p:nvSpPr>
        <p:spPr/>
        <p:txBody>
          <a:bodyPr/>
          <a:lstStyle>
            <a:lvl1pPr>
              <a:defRPr/>
            </a:lvl1pPr>
          </a:lstStyle>
          <a:p>
            <a:pPr>
              <a:defRPr/>
            </a:pPr>
            <a:fld id="{4F71CA91-BEFC-4174-B95D-D33EBC1ED133}" type="slidenum">
              <a:rPr lang="ar-SA" altLang="en-US"/>
              <a:pPr>
                <a:defRPr/>
              </a:pPr>
              <a:t>‹#›</a:t>
            </a:fld>
            <a:endParaRPr lang="ar-SA" altLang="en-US"/>
          </a:p>
        </p:txBody>
      </p:sp>
    </p:spTree>
    <p:extLst>
      <p:ext uri="{BB962C8B-B14F-4D97-AF65-F5344CB8AC3E}">
        <p14:creationId xmlns:p14="http://schemas.microsoft.com/office/powerpoint/2010/main" val="1903144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3"/>
          <p:cNvSpPr>
            <a:spLocks noGrp="1"/>
          </p:cNvSpPr>
          <p:nvPr>
            <p:ph type="dt" sz="half" idx="10"/>
          </p:nvPr>
        </p:nvSpPr>
        <p:spPr/>
        <p:txBody>
          <a:bodyPr/>
          <a:lstStyle>
            <a:lvl1pPr>
              <a:defRPr/>
            </a:lvl1pPr>
          </a:lstStyle>
          <a:p>
            <a:pPr>
              <a:defRPr/>
            </a:pPr>
            <a:fld id="{D8ED43E4-4058-4A7B-880F-D43AF16B93DC}" type="datetimeFigureOut">
              <a:rPr lang="ar-SA"/>
              <a:pPr>
                <a:defRPr/>
              </a:pPr>
              <a:t>04/08/1439</a:t>
            </a:fld>
            <a:endParaRPr lang="ar-SA"/>
          </a:p>
        </p:txBody>
      </p:sp>
      <p:sp>
        <p:nvSpPr>
          <p:cNvPr id="4" name="عنصر نائب للتذييل 4"/>
          <p:cNvSpPr>
            <a:spLocks noGrp="1"/>
          </p:cNvSpPr>
          <p:nvPr>
            <p:ph type="ftr" sz="quarter" idx="11"/>
          </p:nvPr>
        </p:nvSpPr>
        <p:spPr/>
        <p:txBody>
          <a:bodyPr/>
          <a:lstStyle>
            <a:lvl1pPr>
              <a:defRPr/>
            </a:lvl1pPr>
          </a:lstStyle>
          <a:p>
            <a:pPr>
              <a:defRPr/>
            </a:pPr>
            <a:endParaRPr lang="ar-SA"/>
          </a:p>
        </p:txBody>
      </p:sp>
      <p:sp>
        <p:nvSpPr>
          <p:cNvPr id="5" name="عنصر نائب لرقم الشريحة 5"/>
          <p:cNvSpPr>
            <a:spLocks noGrp="1"/>
          </p:cNvSpPr>
          <p:nvPr>
            <p:ph type="sldNum" sz="quarter" idx="12"/>
          </p:nvPr>
        </p:nvSpPr>
        <p:spPr/>
        <p:txBody>
          <a:bodyPr/>
          <a:lstStyle>
            <a:lvl1pPr>
              <a:defRPr/>
            </a:lvl1pPr>
          </a:lstStyle>
          <a:p>
            <a:pPr>
              <a:defRPr/>
            </a:pPr>
            <a:fld id="{088E0836-F714-42E1-A8F4-9F115FC9D3C9}" type="slidenum">
              <a:rPr lang="ar-SA" altLang="en-US"/>
              <a:pPr>
                <a:defRPr/>
              </a:pPr>
              <a:t>‹#›</a:t>
            </a:fld>
            <a:endParaRPr lang="ar-SA" altLang="en-US"/>
          </a:p>
        </p:txBody>
      </p:sp>
    </p:spTree>
    <p:extLst>
      <p:ext uri="{BB962C8B-B14F-4D97-AF65-F5344CB8AC3E}">
        <p14:creationId xmlns:p14="http://schemas.microsoft.com/office/powerpoint/2010/main" val="1216776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3"/>
          <p:cNvSpPr>
            <a:spLocks noGrp="1"/>
          </p:cNvSpPr>
          <p:nvPr>
            <p:ph type="dt" sz="half" idx="10"/>
          </p:nvPr>
        </p:nvSpPr>
        <p:spPr/>
        <p:txBody>
          <a:bodyPr/>
          <a:lstStyle>
            <a:lvl1pPr>
              <a:defRPr/>
            </a:lvl1pPr>
          </a:lstStyle>
          <a:p>
            <a:pPr>
              <a:defRPr/>
            </a:pPr>
            <a:fld id="{DACD4DF0-0AD2-4A5D-849A-963252A29A5E}" type="datetimeFigureOut">
              <a:rPr lang="ar-SA"/>
              <a:pPr>
                <a:defRPr/>
              </a:pPr>
              <a:t>04/08/1439</a:t>
            </a:fld>
            <a:endParaRPr lang="ar-SA"/>
          </a:p>
        </p:txBody>
      </p:sp>
      <p:sp>
        <p:nvSpPr>
          <p:cNvPr id="3" name="عنصر نائب للتذييل 4"/>
          <p:cNvSpPr>
            <a:spLocks noGrp="1"/>
          </p:cNvSpPr>
          <p:nvPr>
            <p:ph type="ftr" sz="quarter" idx="11"/>
          </p:nvPr>
        </p:nvSpPr>
        <p:spPr/>
        <p:txBody>
          <a:bodyPr/>
          <a:lstStyle>
            <a:lvl1pPr>
              <a:defRPr/>
            </a:lvl1pPr>
          </a:lstStyle>
          <a:p>
            <a:pPr>
              <a:defRPr/>
            </a:pPr>
            <a:endParaRPr lang="ar-SA"/>
          </a:p>
        </p:txBody>
      </p:sp>
      <p:sp>
        <p:nvSpPr>
          <p:cNvPr id="4" name="عنصر نائب لرقم الشريحة 5"/>
          <p:cNvSpPr>
            <a:spLocks noGrp="1"/>
          </p:cNvSpPr>
          <p:nvPr>
            <p:ph type="sldNum" sz="quarter" idx="12"/>
          </p:nvPr>
        </p:nvSpPr>
        <p:spPr/>
        <p:txBody>
          <a:bodyPr/>
          <a:lstStyle>
            <a:lvl1pPr>
              <a:defRPr/>
            </a:lvl1pPr>
          </a:lstStyle>
          <a:p>
            <a:pPr>
              <a:defRPr/>
            </a:pPr>
            <a:fld id="{711C641B-CB11-4DC6-AF9A-68C4A128F3AF}" type="slidenum">
              <a:rPr lang="ar-SA" altLang="en-US"/>
              <a:pPr>
                <a:defRPr/>
              </a:pPr>
              <a:t>‹#›</a:t>
            </a:fld>
            <a:endParaRPr lang="ar-SA" altLang="en-US"/>
          </a:p>
        </p:txBody>
      </p:sp>
    </p:spTree>
    <p:extLst>
      <p:ext uri="{BB962C8B-B14F-4D97-AF65-F5344CB8AC3E}">
        <p14:creationId xmlns:p14="http://schemas.microsoft.com/office/powerpoint/2010/main" val="3088255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3717E2B4-E0DB-45AB-AAC3-DAB80A14EE31}" type="datetimeFigureOut">
              <a:rPr lang="ar-SA"/>
              <a:pPr>
                <a:defRPr/>
              </a:pPr>
              <a:t>04/08/1439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59AF3444-F902-469B-A56E-B5335A9F8857}" type="slidenum">
              <a:rPr lang="ar-SA" altLang="en-US"/>
              <a:pPr>
                <a:defRPr/>
              </a:pPr>
              <a:t>‹#›</a:t>
            </a:fld>
            <a:endParaRPr lang="ar-SA" altLang="en-US"/>
          </a:p>
        </p:txBody>
      </p:sp>
    </p:spTree>
    <p:extLst>
      <p:ext uri="{BB962C8B-B14F-4D97-AF65-F5344CB8AC3E}">
        <p14:creationId xmlns:p14="http://schemas.microsoft.com/office/powerpoint/2010/main" val="3309099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SA" noProof="0"/>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3"/>
          <p:cNvSpPr>
            <a:spLocks noGrp="1"/>
          </p:cNvSpPr>
          <p:nvPr>
            <p:ph type="dt" sz="half" idx="10"/>
          </p:nvPr>
        </p:nvSpPr>
        <p:spPr/>
        <p:txBody>
          <a:bodyPr/>
          <a:lstStyle>
            <a:lvl1pPr>
              <a:defRPr/>
            </a:lvl1pPr>
          </a:lstStyle>
          <a:p>
            <a:pPr>
              <a:defRPr/>
            </a:pPr>
            <a:fld id="{6EB4563E-C6F0-41AF-9286-E61B22150F61}" type="datetimeFigureOut">
              <a:rPr lang="ar-SA"/>
              <a:pPr>
                <a:defRPr/>
              </a:pPr>
              <a:t>04/08/1439</a:t>
            </a:fld>
            <a:endParaRPr lang="ar-SA"/>
          </a:p>
        </p:txBody>
      </p:sp>
      <p:sp>
        <p:nvSpPr>
          <p:cNvPr id="6" name="عنصر نائب للتذييل 4"/>
          <p:cNvSpPr>
            <a:spLocks noGrp="1"/>
          </p:cNvSpPr>
          <p:nvPr>
            <p:ph type="ftr" sz="quarter" idx="11"/>
          </p:nvPr>
        </p:nvSpPr>
        <p:spPr/>
        <p:txBody>
          <a:bodyPr/>
          <a:lstStyle>
            <a:lvl1pPr>
              <a:defRPr/>
            </a:lvl1pPr>
          </a:lstStyle>
          <a:p>
            <a:pPr>
              <a:defRPr/>
            </a:pPr>
            <a:endParaRPr lang="ar-SA"/>
          </a:p>
        </p:txBody>
      </p:sp>
      <p:sp>
        <p:nvSpPr>
          <p:cNvPr id="7" name="عنصر نائب لرقم الشريحة 5"/>
          <p:cNvSpPr>
            <a:spLocks noGrp="1"/>
          </p:cNvSpPr>
          <p:nvPr>
            <p:ph type="sldNum" sz="quarter" idx="12"/>
          </p:nvPr>
        </p:nvSpPr>
        <p:spPr/>
        <p:txBody>
          <a:bodyPr/>
          <a:lstStyle>
            <a:lvl1pPr>
              <a:defRPr/>
            </a:lvl1pPr>
          </a:lstStyle>
          <a:p>
            <a:pPr>
              <a:defRPr/>
            </a:pPr>
            <a:fld id="{FE1F599E-C4EB-4127-8503-8653056E346F}" type="slidenum">
              <a:rPr lang="ar-SA" altLang="en-US"/>
              <a:pPr>
                <a:defRPr/>
              </a:pPr>
              <a:t>‹#›</a:t>
            </a:fld>
            <a:endParaRPr lang="ar-SA" altLang="en-US"/>
          </a:p>
        </p:txBody>
      </p:sp>
    </p:spTree>
    <p:extLst>
      <p:ext uri="{BB962C8B-B14F-4D97-AF65-F5344CB8AC3E}">
        <p14:creationId xmlns:p14="http://schemas.microsoft.com/office/powerpoint/2010/main" val="3986189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عنصر نائب للعنوان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ar-SA" altLang="en-US" smtClean="0"/>
              <a:t>انقر لتحرير نمط العنوان الرئيسي</a:t>
            </a:r>
          </a:p>
        </p:txBody>
      </p:sp>
      <p:sp>
        <p:nvSpPr>
          <p:cNvPr id="1027" name="عنصر نائب للنص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ar-SA" altLang="en-US" smtClean="0"/>
              <a:t>انقر لتحرير أنماط النص الرئيسي</a:t>
            </a:r>
          </a:p>
          <a:p>
            <a:pPr lvl="1"/>
            <a:r>
              <a:rPr lang="ar-SA" altLang="en-US" smtClean="0"/>
              <a:t>المستوى الثاني</a:t>
            </a:r>
          </a:p>
          <a:p>
            <a:pPr lvl="2"/>
            <a:r>
              <a:rPr lang="ar-SA" altLang="en-US" smtClean="0"/>
              <a:t>المستوى الثالث</a:t>
            </a:r>
          </a:p>
          <a:p>
            <a:pPr lvl="3"/>
            <a:r>
              <a:rPr lang="ar-SA" altLang="en-US" smtClean="0"/>
              <a:t>المستوى الرابع</a:t>
            </a:r>
          </a:p>
          <a:p>
            <a:pPr lvl="4"/>
            <a:r>
              <a:rPr lang="ar-SA" altLang="en-US" smtClean="0"/>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rtl="1" eaLnBrk="1" fontAlgn="auto" hangingPunct="1">
              <a:spcBef>
                <a:spcPts val="0"/>
              </a:spcBef>
              <a:spcAft>
                <a:spcPts val="0"/>
              </a:spcAft>
              <a:defRPr sz="1200">
                <a:solidFill>
                  <a:schemeClr val="tx1">
                    <a:tint val="75000"/>
                  </a:schemeClr>
                </a:solidFill>
                <a:latin typeface="+mn-lt"/>
                <a:cs typeface="+mn-cs"/>
              </a:defRPr>
            </a:lvl1pPr>
          </a:lstStyle>
          <a:p>
            <a:pPr>
              <a:defRPr/>
            </a:pPr>
            <a:fld id="{ACE13AAB-FC70-4DF6-AB01-9EB85025110A}" type="datetimeFigureOut">
              <a:rPr lang="ar-SA"/>
              <a:pPr>
                <a:defRPr/>
              </a:pPr>
              <a:t>04/08/1439</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rtl="1" eaLnBrk="1" fontAlgn="auto" hangingPunct="1">
              <a:spcBef>
                <a:spcPts val="0"/>
              </a:spcBef>
              <a:spcAft>
                <a:spcPts val="0"/>
              </a:spcAft>
              <a:defRPr sz="1200">
                <a:solidFill>
                  <a:schemeClr val="tx1">
                    <a:tint val="75000"/>
                  </a:schemeClr>
                </a:solidFill>
                <a:latin typeface="+mn-lt"/>
                <a:cs typeface="+mn-cs"/>
              </a:defRPr>
            </a:lvl1pPr>
          </a:lstStyle>
          <a:p>
            <a:pPr>
              <a:defRPr/>
            </a:pPr>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rtl="1" eaLnBrk="1" hangingPunct="1">
              <a:defRPr sz="1200">
                <a:solidFill>
                  <a:srgbClr val="898989"/>
                </a:solidFill>
              </a:defRPr>
            </a:lvl1pPr>
          </a:lstStyle>
          <a:p>
            <a:pPr>
              <a:defRPr/>
            </a:pPr>
            <a:fld id="{B98ACA48-FF1E-4A91-AA03-4D192ACDBC05}" type="slidenum">
              <a:rPr lang="ar-SA" altLang="en-US"/>
              <a:pPr>
                <a:defRPr/>
              </a:pPr>
              <a:t>‹#›</a:t>
            </a:fld>
            <a:endParaRPr lang="ar-SA"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2pPr>
      <a:lvl3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3pPr>
      <a:lvl4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4pPr>
      <a:lvl5pPr algn="ctr" rtl="1" eaLnBrk="0" fontAlgn="base" hangingPunct="0">
        <a:spcBef>
          <a:spcPct val="0"/>
        </a:spcBef>
        <a:spcAft>
          <a:spcPct val="0"/>
        </a:spcAft>
        <a:defRPr sz="4400">
          <a:solidFill>
            <a:schemeClr val="tx1"/>
          </a:solidFill>
          <a:latin typeface="Calibri" panose="020F0502020204030204" pitchFamily="34" charset="0"/>
          <a:cs typeface="Times New Roman" panose="02020603050405020304" pitchFamily="18" charset="0"/>
        </a:defRPr>
      </a:lvl5pPr>
      <a:lvl6pPr marL="4572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6pPr>
      <a:lvl7pPr marL="9144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7pPr>
      <a:lvl8pPr marL="13716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8pPr>
      <a:lvl9pPr marL="1828800" algn="ctr" rtl="1" fontAlgn="base">
        <a:spcBef>
          <a:spcPct val="0"/>
        </a:spcBef>
        <a:spcAft>
          <a:spcPct val="0"/>
        </a:spcAft>
        <a:defRPr sz="4400">
          <a:solidFill>
            <a:schemeClr val="tx1"/>
          </a:solidFill>
          <a:latin typeface="Calibri" panose="020F0502020204030204" pitchFamily="34" charset="0"/>
          <a:cs typeface="Times New Roman" panose="02020603050405020304" pitchFamily="18" charset="0"/>
        </a:defRPr>
      </a:lvl9pPr>
    </p:titleStyle>
    <p:bodyStyle>
      <a:lvl1pPr marL="342900" indent="-342900" algn="r" rtl="1"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7.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5263" y="620713"/>
            <a:ext cx="9534526" cy="763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عنوان 1"/>
          <p:cNvSpPr>
            <a:spLocks noGrp="1"/>
          </p:cNvSpPr>
          <p:nvPr>
            <p:ph type="title"/>
          </p:nvPr>
        </p:nvSpPr>
        <p:spPr>
          <a:xfrm>
            <a:off x="303213" y="800100"/>
            <a:ext cx="8229600" cy="1223963"/>
          </a:xfrm>
          <a:solidFill>
            <a:schemeClr val="bg1"/>
          </a:solidFill>
        </p:spPr>
        <p:style>
          <a:lnRef idx="1">
            <a:schemeClr val="accent2"/>
          </a:lnRef>
          <a:fillRef idx="2">
            <a:schemeClr val="accent2"/>
          </a:fillRef>
          <a:effectRef idx="1">
            <a:schemeClr val="accent2"/>
          </a:effectRef>
          <a:fontRef idx="minor">
            <a:schemeClr val="dk1"/>
          </a:fontRef>
        </p:style>
        <p:txBody>
          <a:bodyPr rtlCol="1">
            <a:normAutofit/>
          </a:bodyPr>
          <a:lstStyle/>
          <a:p>
            <a:pPr eaLnBrk="1" fontAlgn="auto" hangingPunct="1">
              <a:spcAft>
                <a:spcPts val="0"/>
              </a:spcAft>
              <a:defRPr/>
            </a:pPr>
            <a:r>
              <a:rPr lang="ar-SA" b="1" dirty="0" smtClean="0">
                <a:solidFill>
                  <a:schemeClr val="tx1"/>
                </a:solidFill>
              </a:rPr>
              <a:t>إيراد المنتج</a:t>
            </a:r>
            <a:r>
              <a:rPr lang="ar-IQ" b="1" dirty="0" smtClean="0">
                <a:solidFill>
                  <a:schemeClr val="tx1"/>
                </a:solidFill>
              </a:rPr>
              <a:t> والربح والخسارة</a:t>
            </a:r>
            <a:endParaRPr lang="ar-SA" b="1" dirty="0">
              <a:solidFill>
                <a:schemeClr val="tx1"/>
              </a:solidFill>
            </a:endParaRPr>
          </a:p>
        </p:txBody>
      </p:sp>
      <p:sp>
        <p:nvSpPr>
          <p:cNvPr id="3" name="TextBox 2"/>
          <p:cNvSpPr txBox="1">
            <a:spLocks noChangeArrowheads="1"/>
          </p:cNvSpPr>
          <p:nvPr/>
        </p:nvSpPr>
        <p:spPr bwMode="auto">
          <a:xfrm>
            <a:off x="3059113" y="5229225"/>
            <a:ext cx="3519487" cy="13239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rtl="0" eaLnBrk="1" hangingPunct="1">
              <a:spcBef>
                <a:spcPct val="0"/>
              </a:spcBef>
              <a:buFontTx/>
              <a:buNone/>
            </a:pPr>
            <a:r>
              <a:rPr lang="ar-IQ" altLang="en-US" sz="2400" b="1">
                <a:solidFill>
                  <a:srgbClr val="0000FF"/>
                </a:solidFill>
              </a:rPr>
              <a:t>أ.د.عبد الستارعبدالجبارموسى</a:t>
            </a:r>
          </a:p>
          <a:p>
            <a:pPr algn="ctr" rtl="0" eaLnBrk="1" hangingPunct="1">
              <a:spcBef>
                <a:spcPct val="0"/>
              </a:spcBef>
              <a:buFontTx/>
              <a:buNone/>
            </a:pPr>
            <a:r>
              <a:rPr lang="ar-IQ" altLang="en-US" sz="2400" b="1">
                <a:solidFill>
                  <a:srgbClr val="0000FF"/>
                </a:solidFill>
              </a:rPr>
              <a:t>الجامعة المستنصرية</a:t>
            </a:r>
          </a:p>
          <a:p>
            <a:pPr algn="ctr" rtl="0" eaLnBrk="1" hangingPunct="1">
              <a:spcBef>
                <a:spcPct val="0"/>
              </a:spcBef>
              <a:buFontTx/>
              <a:buNone/>
            </a:pPr>
            <a:r>
              <a:rPr lang="ar-IQ" altLang="en-US" b="1">
                <a:solidFill>
                  <a:srgbClr val="0000FF"/>
                </a:solidFill>
              </a:rPr>
              <a:t>2018</a:t>
            </a:r>
            <a:endParaRPr lang="en-GB" altLang="en-US" b="1">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heel(1)">
                                      <p:cBhvr>
                                        <p:cTn id="14"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مستطيل 1"/>
          <p:cNvSpPr>
            <a:spLocks noChangeArrowheads="1"/>
          </p:cNvSpPr>
          <p:nvPr/>
        </p:nvSpPr>
        <p:spPr bwMode="auto">
          <a:xfrm>
            <a:off x="2651125" y="115888"/>
            <a:ext cx="4076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2400" b="1">
                <a:latin typeface="Arial" panose="020B0604020202020204" pitchFamily="34" charset="0"/>
                <a:cs typeface="Tahoma" panose="020B0604030504040204" pitchFamily="34" charset="0"/>
              </a:rPr>
              <a:t>مرونة النقطة والايراد الكلي</a:t>
            </a:r>
            <a:endParaRPr lang="en-US" altLang="en-US" sz="2400">
              <a:latin typeface="Arial" panose="020B0604020202020204" pitchFamily="34" charset="0"/>
              <a:cs typeface="Tahoma" panose="020B0604030504040204" pitchFamily="34" charset="0"/>
            </a:endParaRPr>
          </a:p>
        </p:txBody>
      </p:sp>
      <p:pic>
        <p:nvPicPr>
          <p:cNvPr id="1229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0150" y="763588"/>
            <a:ext cx="5040313" cy="568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رابط كسهم مستقيم 3"/>
          <p:cNvCxnSpPr/>
          <p:nvPr/>
        </p:nvCxnSpPr>
        <p:spPr>
          <a:xfrm flipH="1" flipV="1">
            <a:off x="4821238" y="4941888"/>
            <a:ext cx="1111250" cy="790575"/>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6" name="شكل حر 5"/>
          <p:cNvSpPr/>
          <p:nvPr/>
        </p:nvSpPr>
        <p:spPr>
          <a:xfrm>
            <a:off x="4852988" y="1447800"/>
            <a:ext cx="1419225" cy="949325"/>
          </a:xfrm>
          <a:custGeom>
            <a:avLst/>
            <a:gdLst>
              <a:gd name="connsiteX0" fmla="*/ 1418492 w 1418492"/>
              <a:gd name="connsiteY0" fmla="*/ 949569 h 949569"/>
              <a:gd name="connsiteX1" fmla="*/ 1148861 w 1418492"/>
              <a:gd name="connsiteY1" fmla="*/ 515815 h 949569"/>
              <a:gd name="connsiteX2" fmla="*/ 703384 w 1418492"/>
              <a:gd name="connsiteY2" fmla="*/ 234461 h 949569"/>
              <a:gd name="connsiteX3" fmla="*/ 23446 w 1418492"/>
              <a:gd name="connsiteY3" fmla="*/ 11723 h 949569"/>
              <a:gd name="connsiteX4" fmla="*/ 23446 w 1418492"/>
              <a:gd name="connsiteY4" fmla="*/ 11723 h 949569"/>
              <a:gd name="connsiteX5" fmla="*/ 0 w 1418492"/>
              <a:gd name="connsiteY5" fmla="*/ 0 h 949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8492" h="949569">
                <a:moveTo>
                  <a:pt x="1418492" y="949569"/>
                </a:moveTo>
                <a:cubicBezTo>
                  <a:pt x="1343269" y="792284"/>
                  <a:pt x="1268046" y="635000"/>
                  <a:pt x="1148861" y="515815"/>
                </a:cubicBezTo>
                <a:cubicBezTo>
                  <a:pt x="1029676" y="396630"/>
                  <a:pt x="890953" y="318476"/>
                  <a:pt x="703384" y="234461"/>
                </a:cubicBezTo>
                <a:cubicBezTo>
                  <a:pt x="515815" y="150446"/>
                  <a:pt x="23446" y="11723"/>
                  <a:pt x="23446" y="11723"/>
                </a:cubicBezTo>
                <a:lnTo>
                  <a:pt x="23446" y="11723"/>
                </a:lnTo>
                <a:lnTo>
                  <a:pt x="0" y="0"/>
                </a:lnTo>
              </a:path>
            </a:pathLst>
          </a:custGeom>
          <a:noFill/>
          <a:ln w="762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cxnSp>
        <p:nvCxnSpPr>
          <p:cNvPr id="8" name="رابط كسهم مستقيم 7"/>
          <p:cNvCxnSpPr/>
          <p:nvPr/>
        </p:nvCxnSpPr>
        <p:spPr>
          <a:xfrm flipH="1" flipV="1">
            <a:off x="3576638" y="4116388"/>
            <a:ext cx="1112837" cy="792162"/>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9" name="شكل حر 8"/>
          <p:cNvSpPr/>
          <p:nvPr/>
        </p:nvSpPr>
        <p:spPr>
          <a:xfrm rot="17920683">
            <a:off x="3328194" y="1447006"/>
            <a:ext cx="1417638" cy="949325"/>
          </a:xfrm>
          <a:custGeom>
            <a:avLst/>
            <a:gdLst>
              <a:gd name="connsiteX0" fmla="*/ 1418492 w 1418492"/>
              <a:gd name="connsiteY0" fmla="*/ 949569 h 949569"/>
              <a:gd name="connsiteX1" fmla="*/ 1148861 w 1418492"/>
              <a:gd name="connsiteY1" fmla="*/ 515815 h 949569"/>
              <a:gd name="connsiteX2" fmla="*/ 703384 w 1418492"/>
              <a:gd name="connsiteY2" fmla="*/ 234461 h 949569"/>
              <a:gd name="connsiteX3" fmla="*/ 23446 w 1418492"/>
              <a:gd name="connsiteY3" fmla="*/ 11723 h 949569"/>
              <a:gd name="connsiteX4" fmla="*/ 23446 w 1418492"/>
              <a:gd name="connsiteY4" fmla="*/ 11723 h 949569"/>
              <a:gd name="connsiteX5" fmla="*/ 0 w 1418492"/>
              <a:gd name="connsiteY5" fmla="*/ 0 h 949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8492" h="949569">
                <a:moveTo>
                  <a:pt x="1418492" y="949569"/>
                </a:moveTo>
                <a:cubicBezTo>
                  <a:pt x="1343269" y="792284"/>
                  <a:pt x="1268046" y="635000"/>
                  <a:pt x="1148861" y="515815"/>
                </a:cubicBezTo>
                <a:cubicBezTo>
                  <a:pt x="1029676" y="396630"/>
                  <a:pt x="890953" y="318476"/>
                  <a:pt x="703384" y="234461"/>
                </a:cubicBezTo>
                <a:cubicBezTo>
                  <a:pt x="515815" y="150446"/>
                  <a:pt x="23446" y="11723"/>
                  <a:pt x="23446" y="11723"/>
                </a:cubicBezTo>
                <a:lnTo>
                  <a:pt x="23446" y="11723"/>
                </a:lnTo>
                <a:lnTo>
                  <a:pt x="0" y="0"/>
                </a:lnTo>
              </a:path>
            </a:pathLst>
          </a:custGeom>
          <a:noFill/>
          <a:ln w="76200">
            <a:solidFill>
              <a:srgbClr val="FF0000"/>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eaLnBrk="1" fontAlgn="auto" hangingPunct="1">
              <a:spcBef>
                <a:spcPts val="0"/>
              </a:spcBef>
              <a:spcAft>
                <a:spcPts val="0"/>
              </a:spcAft>
              <a:defRPr/>
            </a:pPr>
            <a:endParaRPr lang="en-US"/>
          </a:p>
        </p:txBody>
      </p:sp>
      <p:cxnSp>
        <p:nvCxnSpPr>
          <p:cNvPr id="10" name="رابط كسهم مستقيم 3"/>
          <p:cNvCxnSpPr/>
          <p:nvPr/>
        </p:nvCxnSpPr>
        <p:spPr>
          <a:xfrm flipV="1">
            <a:off x="3059113" y="3716338"/>
            <a:ext cx="0" cy="2016125"/>
          </a:xfrm>
          <a:prstGeom prst="straightConnector1">
            <a:avLst/>
          </a:prstGeom>
          <a:ln w="762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down)">
                                      <p:cBhvr>
                                        <p:cTn id="12" dur="10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1000"/>
                                        <p:tgtEl>
                                          <p:spTgt spid="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10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1000"/>
                                        <p:tgtEl>
                                          <p:spTgt spid="1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wipe(up)">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13" y="1857375"/>
            <a:ext cx="8715375"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779463" y="5922963"/>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endParaRPr lang="ar-IQ" altLang="en-US" sz="2400">
              <a:latin typeface="Times New Roman" panose="02020603050405020304" pitchFamily="18" charset="0"/>
            </a:endParaRPr>
          </a:p>
        </p:txBody>
      </p:sp>
      <p:sp>
        <p:nvSpPr>
          <p:cNvPr id="14339" name="Rectangle 3"/>
          <p:cNvSpPr>
            <a:spLocks noChangeArrowheads="1"/>
          </p:cNvSpPr>
          <p:nvPr/>
        </p:nvSpPr>
        <p:spPr bwMode="auto">
          <a:xfrm>
            <a:off x="3217863" y="5922963"/>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endParaRPr lang="ar-IQ" altLang="en-US" sz="2400">
              <a:latin typeface="Times New Roman" panose="02020603050405020304" pitchFamily="18" charset="0"/>
            </a:endParaRPr>
          </a:p>
        </p:txBody>
      </p:sp>
      <p:sp>
        <p:nvSpPr>
          <p:cNvPr id="14340" name="Rectangle 5" descr="90%"/>
          <p:cNvSpPr>
            <a:spLocks noChangeArrowheads="1"/>
          </p:cNvSpPr>
          <p:nvPr/>
        </p:nvSpPr>
        <p:spPr bwMode="auto">
          <a:xfrm>
            <a:off x="833438" y="2990850"/>
            <a:ext cx="3835400" cy="2663825"/>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endParaRPr lang="ar-IQ" altLang="en-US" sz="2400">
              <a:latin typeface="Times New Roman" panose="02020603050405020304" pitchFamily="18" charset="0"/>
            </a:endParaRPr>
          </a:p>
        </p:txBody>
      </p:sp>
      <p:sp>
        <p:nvSpPr>
          <p:cNvPr id="14341" name="Rectangle 6"/>
          <p:cNvSpPr>
            <a:spLocks noChangeArrowheads="1"/>
          </p:cNvSpPr>
          <p:nvPr/>
        </p:nvSpPr>
        <p:spPr bwMode="auto">
          <a:xfrm>
            <a:off x="407988" y="2830513"/>
            <a:ext cx="2317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a:solidFill>
                  <a:srgbClr val="000000"/>
                </a:solidFill>
                <a:latin typeface="Arial Narrow" panose="020B0606020202030204" pitchFamily="34" charset="0"/>
              </a:rPr>
              <a:t>$4</a:t>
            </a:r>
          </a:p>
        </p:txBody>
      </p:sp>
      <p:sp>
        <p:nvSpPr>
          <p:cNvPr id="14342" name="Rectangle 7"/>
          <p:cNvSpPr>
            <a:spLocks noChangeArrowheads="1"/>
          </p:cNvSpPr>
          <p:nvPr/>
        </p:nvSpPr>
        <p:spPr bwMode="auto">
          <a:xfrm>
            <a:off x="7123113" y="436245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400" b="1">
                <a:solidFill>
                  <a:srgbClr val="000000"/>
                </a:solidFill>
                <a:latin typeface="Arial Narrow" panose="020B0606020202030204" pitchFamily="34" charset="0"/>
              </a:rPr>
              <a:t>D</a:t>
            </a:r>
          </a:p>
        </p:txBody>
      </p:sp>
      <p:sp>
        <p:nvSpPr>
          <p:cNvPr id="14343" name="Rectangle 8"/>
          <p:cNvSpPr>
            <a:spLocks noChangeArrowheads="1"/>
          </p:cNvSpPr>
          <p:nvPr/>
        </p:nvSpPr>
        <p:spPr bwMode="auto">
          <a:xfrm>
            <a:off x="8024813" y="5734050"/>
            <a:ext cx="9302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200" b="1">
                <a:solidFill>
                  <a:srgbClr val="000000"/>
                </a:solidFill>
                <a:latin typeface="Arial Narrow" panose="020B0606020202030204" pitchFamily="34" charset="0"/>
              </a:rPr>
              <a:t>Quantity</a:t>
            </a:r>
          </a:p>
        </p:txBody>
      </p:sp>
      <p:sp>
        <p:nvSpPr>
          <p:cNvPr id="14344" name="Rectangle 9"/>
          <p:cNvSpPr>
            <a:spLocks noChangeArrowheads="1"/>
          </p:cNvSpPr>
          <p:nvPr/>
        </p:nvSpPr>
        <p:spPr bwMode="auto">
          <a:xfrm>
            <a:off x="407988" y="4137025"/>
            <a:ext cx="139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i="1">
                <a:solidFill>
                  <a:srgbClr val="000000"/>
                </a:solidFill>
                <a:latin typeface="Arial Narrow" panose="020B0606020202030204" pitchFamily="34" charset="0"/>
              </a:rPr>
              <a:t>P</a:t>
            </a:r>
          </a:p>
        </p:txBody>
      </p:sp>
      <p:sp>
        <p:nvSpPr>
          <p:cNvPr id="14345" name="Rectangle 10"/>
          <p:cNvSpPr>
            <a:spLocks noChangeArrowheads="1"/>
          </p:cNvSpPr>
          <p:nvPr/>
        </p:nvSpPr>
        <p:spPr bwMode="auto">
          <a:xfrm>
            <a:off x="592138" y="5708650"/>
            <a:ext cx="1174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a:solidFill>
                  <a:srgbClr val="000000"/>
                </a:solidFill>
                <a:latin typeface="Arial Narrow" panose="020B0606020202030204" pitchFamily="34" charset="0"/>
              </a:rPr>
              <a:t>0</a:t>
            </a:r>
          </a:p>
        </p:txBody>
      </p:sp>
      <p:sp>
        <p:nvSpPr>
          <p:cNvPr id="14346" name="Rectangle 11"/>
          <p:cNvSpPr>
            <a:spLocks noChangeArrowheads="1"/>
          </p:cNvSpPr>
          <p:nvPr/>
        </p:nvSpPr>
        <p:spPr bwMode="auto">
          <a:xfrm>
            <a:off x="188913" y="1619250"/>
            <a:ext cx="561975"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200" b="1">
                <a:solidFill>
                  <a:srgbClr val="000000"/>
                </a:solidFill>
                <a:latin typeface="Arial Narrow" panose="020B0606020202030204" pitchFamily="34" charset="0"/>
              </a:rPr>
              <a:t>Price</a:t>
            </a:r>
          </a:p>
        </p:txBody>
      </p:sp>
      <p:sp>
        <p:nvSpPr>
          <p:cNvPr id="14347" name="Freeform 12"/>
          <p:cNvSpPr>
            <a:spLocks/>
          </p:cNvSpPr>
          <p:nvPr/>
        </p:nvSpPr>
        <p:spPr bwMode="auto">
          <a:xfrm>
            <a:off x="700088" y="2990850"/>
            <a:ext cx="82550" cy="107950"/>
          </a:xfrm>
          <a:custGeom>
            <a:avLst/>
            <a:gdLst>
              <a:gd name="T0" fmla="*/ 2147483646 w 52"/>
              <a:gd name="T1" fmla="*/ 0 h 68"/>
              <a:gd name="T2" fmla="*/ 2147483646 w 52"/>
              <a:gd name="T3" fmla="*/ 0 h 68"/>
              <a:gd name="T4" fmla="*/ 0 w 52"/>
              <a:gd name="T5" fmla="*/ 2147483646 h 68"/>
              <a:gd name="T6" fmla="*/ 0 w 52"/>
              <a:gd name="T7" fmla="*/ 2147483646 h 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 h="68">
                <a:moveTo>
                  <a:pt x="51" y="0"/>
                </a:moveTo>
                <a:lnTo>
                  <a:pt x="17" y="0"/>
                </a:lnTo>
                <a:lnTo>
                  <a:pt x="0" y="33"/>
                </a:lnTo>
                <a:lnTo>
                  <a:pt x="0" y="6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8" name="Freeform 13"/>
          <p:cNvSpPr>
            <a:spLocks/>
          </p:cNvSpPr>
          <p:nvPr/>
        </p:nvSpPr>
        <p:spPr bwMode="auto">
          <a:xfrm>
            <a:off x="703263" y="3097213"/>
            <a:ext cx="0" cy="1120775"/>
          </a:xfrm>
          <a:custGeom>
            <a:avLst/>
            <a:gdLst>
              <a:gd name="T0" fmla="*/ 0 w 1"/>
              <a:gd name="T1" fmla="*/ 0 h 706"/>
              <a:gd name="T2" fmla="*/ 0 w 1"/>
              <a:gd name="T3" fmla="*/ 2147483646 h 706"/>
              <a:gd name="T4" fmla="*/ 0 w 1"/>
              <a:gd name="T5" fmla="*/ 2147483646 h 706"/>
              <a:gd name="T6" fmla="*/ 0 w 1"/>
              <a:gd name="T7" fmla="*/ 2147483646 h 7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706">
                <a:moveTo>
                  <a:pt x="0" y="0"/>
                </a:moveTo>
                <a:lnTo>
                  <a:pt x="0" y="185"/>
                </a:lnTo>
                <a:lnTo>
                  <a:pt x="0" y="520"/>
                </a:lnTo>
                <a:lnTo>
                  <a:pt x="0" y="705"/>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49" name="Freeform 14"/>
          <p:cNvSpPr>
            <a:spLocks/>
          </p:cNvSpPr>
          <p:nvPr/>
        </p:nvSpPr>
        <p:spPr bwMode="auto">
          <a:xfrm>
            <a:off x="592138" y="4216400"/>
            <a:ext cx="107950" cy="107950"/>
          </a:xfrm>
          <a:custGeom>
            <a:avLst/>
            <a:gdLst>
              <a:gd name="T0" fmla="*/ 2147483646 w 68"/>
              <a:gd name="T1" fmla="*/ 0 h 68"/>
              <a:gd name="T2" fmla="*/ 2147483646 w 68"/>
              <a:gd name="T3" fmla="*/ 2147483646 h 68"/>
              <a:gd name="T4" fmla="*/ 2147483646 w 68"/>
              <a:gd name="T5" fmla="*/ 2147483646 h 68"/>
              <a:gd name="T6" fmla="*/ 0 w 68"/>
              <a:gd name="T7" fmla="*/ 2147483646 h 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68">
                <a:moveTo>
                  <a:pt x="67" y="0"/>
                </a:moveTo>
                <a:lnTo>
                  <a:pt x="50" y="33"/>
                </a:lnTo>
                <a:lnTo>
                  <a:pt x="33" y="50"/>
                </a:lnTo>
                <a:lnTo>
                  <a:pt x="0" y="6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0" name="Freeform 15"/>
          <p:cNvSpPr>
            <a:spLocks/>
          </p:cNvSpPr>
          <p:nvPr/>
        </p:nvSpPr>
        <p:spPr bwMode="auto">
          <a:xfrm>
            <a:off x="592138" y="4322763"/>
            <a:ext cx="107950" cy="80962"/>
          </a:xfrm>
          <a:custGeom>
            <a:avLst/>
            <a:gdLst>
              <a:gd name="T0" fmla="*/ 0 w 68"/>
              <a:gd name="T1" fmla="*/ 0 h 51"/>
              <a:gd name="T2" fmla="*/ 2147483646 w 68"/>
              <a:gd name="T3" fmla="*/ 0 h 51"/>
              <a:gd name="T4" fmla="*/ 2147483646 w 68"/>
              <a:gd name="T5" fmla="*/ 2147483646 h 51"/>
              <a:gd name="T6" fmla="*/ 2147483646 w 68"/>
              <a:gd name="T7" fmla="*/ 2147483646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51">
                <a:moveTo>
                  <a:pt x="0" y="0"/>
                </a:moveTo>
                <a:lnTo>
                  <a:pt x="33" y="0"/>
                </a:lnTo>
                <a:lnTo>
                  <a:pt x="50" y="17"/>
                </a:lnTo>
                <a:lnTo>
                  <a:pt x="67"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1" name="Freeform 16"/>
          <p:cNvSpPr>
            <a:spLocks/>
          </p:cNvSpPr>
          <p:nvPr/>
        </p:nvSpPr>
        <p:spPr bwMode="auto">
          <a:xfrm>
            <a:off x="703263" y="4402138"/>
            <a:ext cx="0" cy="1120775"/>
          </a:xfrm>
          <a:custGeom>
            <a:avLst/>
            <a:gdLst>
              <a:gd name="T0" fmla="*/ 0 w 1"/>
              <a:gd name="T1" fmla="*/ 0 h 706"/>
              <a:gd name="T2" fmla="*/ 0 w 1"/>
              <a:gd name="T3" fmla="*/ 2147483646 h 706"/>
              <a:gd name="T4" fmla="*/ 0 w 1"/>
              <a:gd name="T5" fmla="*/ 2147483646 h 706"/>
              <a:gd name="T6" fmla="*/ 0 w 1"/>
              <a:gd name="T7" fmla="*/ 2147483646 h 70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706">
                <a:moveTo>
                  <a:pt x="0" y="0"/>
                </a:moveTo>
                <a:lnTo>
                  <a:pt x="0" y="185"/>
                </a:lnTo>
                <a:lnTo>
                  <a:pt x="0" y="520"/>
                </a:lnTo>
                <a:lnTo>
                  <a:pt x="0" y="705"/>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2" name="Freeform 17"/>
          <p:cNvSpPr>
            <a:spLocks/>
          </p:cNvSpPr>
          <p:nvPr/>
        </p:nvSpPr>
        <p:spPr bwMode="auto">
          <a:xfrm>
            <a:off x="700088" y="5521325"/>
            <a:ext cx="82550" cy="107950"/>
          </a:xfrm>
          <a:custGeom>
            <a:avLst/>
            <a:gdLst>
              <a:gd name="T0" fmla="*/ 0 w 52"/>
              <a:gd name="T1" fmla="*/ 0 h 68"/>
              <a:gd name="T2" fmla="*/ 0 w 52"/>
              <a:gd name="T3" fmla="*/ 2147483646 h 68"/>
              <a:gd name="T4" fmla="*/ 2147483646 w 52"/>
              <a:gd name="T5" fmla="*/ 2147483646 h 68"/>
              <a:gd name="T6" fmla="*/ 2147483646 w 52"/>
              <a:gd name="T7" fmla="*/ 2147483646 h 6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 h="68">
                <a:moveTo>
                  <a:pt x="0" y="0"/>
                </a:moveTo>
                <a:lnTo>
                  <a:pt x="0" y="33"/>
                </a:lnTo>
                <a:lnTo>
                  <a:pt x="17" y="50"/>
                </a:lnTo>
                <a:lnTo>
                  <a:pt x="51" y="67"/>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3" name="Rectangle 18"/>
          <p:cNvSpPr>
            <a:spLocks noChangeArrowheads="1"/>
          </p:cNvSpPr>
          <p:nvPr/>
        </p:nvSpPr>
        <p:spPr bwMode="auto">
          <a:xfrm>
            <a:off x="1484313" y="3524250"/>
            <a:ext cx="2044700" cy="427038"/>
          </a:xfrm>
          <a:prstGeom prst="rect">
            <a:avLst/>
          </a:prstGeom>
          <a:solidFill>
            <a:srgbClr val="F9D8A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800" b="1" i="1">
                <a:solidFill>
                  <a:srgbClr val="B0001D"/>
                </a:solidFill>
                <a:latin typeface="Arial Narrow" panose="020B0606020202030204" pitchFamily="34" charset="0"/>
              </a:rPr>
              <a:t>P  </a:t>
            </a:r>
            <a:r>
              <a:rPr lang="en-US" altLang="en-US" sz="2800" b="1" i="1">
                <a:solidFill>
                  <a:srgbClr val="B0001D"/>
                </a:solidFill>
                <a:latin typeface="Arial" panose="020B0604020202020204" pitchFamily="34" charset="0"/>
              </a:rPr>
              <a:t>x</a:t>
            </a:r>
            <a:r>
              <a:rPr lang="en-US" altLang="en-US" sz="2800" b="1" i="1">
                <a:solidFill>
                  <a:srgbClr val="B0001D"/>
                </a:solidFill>
                <a:latin typeface="Arial Narrow" panose="020B0606020202030204" pitchFamily="34" charset="0"/>
              </a:rPr>
              <a:t>  Q </a:t>
            </a:r>
            <a:r>
              <a:rPr lang="en-US" altLang="en-US" sz="2800" b="1" i="1">
                <a:solidFill>
                  <a:srgbClr val="B0001D"/>
                </a:solidFill>
                <a:latin typeface="Arial" panose="020B0604020202020204" pitchFamily="34" charset="0"/>
              </a:rPr>
              <a:t>=</a:t>
            </a:r>
            <a:r>
              <a:rPr lang="en-US" altLang="en-US" sz="2800" b="1" i="1">
                <a:solidFill>
                  <a:srgbClr val="B0001D"/>
                </a:solidFill>
                <a:latin typeface="Arial Narrow" panose="020B0606020202030204" pitchFamily="34" charset="0"/>
              </a:rPr>
              <a:t>  </a:t>
            </a:r>
            <a:r>
              <a:rPr lang="en-US" altLang="en-US" sz="2800" b="1">
                <a:solidFill>
                  <a:srgbClr val="B0001D"/>
                </a:solidFill>
                <a:latin typeface="Arial Narrow" panose="020B0606020202030204" pitchFamily="34" charset="0"/>
              </a:rPr>
              <a:t>$400</a:t>
            </a:r>
          </a:p>
        </p:txBody>
      </p:sp>
      <p:sp>
        <p:nvSpPr>
          <p:cNvPr id="14354" name="Rectangle 19"/>
          <p:cNvSpPr>
            <a:spLocks noChangeArrowheads="1"/>
          </p:cNvSpPr>
          <p:nvPr/>
        </p:nvSpPr>
        <p:spPr bwMode="auto">
          <a:xfrm>
            <a:off x="3138488" y="3976688"/>
            <a:ext cx="571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a:solidFill>
                  <a:srgbClr val="000000"/>
                </a:solidFill>
                <a:latin typeface="Arial Narrow" panose="020B0606020202030204" pitchFamily="34" charset="0"/>
              </a:rPr>
              <a:t> </a:t>
            </a:r>
          </a:p>
        </p:txBody>
      </p:sp>
      <p:sp>
        <p:nvSpPr>
          <p:cNvPr id="14355" name="Rectangle 20"/>
          <p:cNvSpPr>
            <a:spLocks noChangeArrowheads="1"/>
          </p:cNvSpPr>
          <p:nvPr/>
        </p:nvSpPr>
        <p:spPr bwMode="auto">
          <a:xfrm>
            <a:off x="1560513" y="4057650"/>
            <a:ext cx="2009775" cy="427038"/>
          </a:xfrm>
          <a:prstGeom prst="rect">
            <a:avLst/>
          </a:prstGeom>
          <a:solidFill>
            <a:srgbClr val="F9D8A3"/>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800" b="1">
                <a:solidFill>
                  <a:srgbClr val="474A81"/>
                </a:solidFill>
                <a:latin typeface="Arial Narrow" panose="020B0606020202030204" pitchFamily="34" charset="0"/>
              </a:rPr>
              <a:t>(total revenue)</a:t>
            </a:r>
            <a:endParaRPr lang="en-US" altLang="en-US" sz="2000" b="1">
              <a:solidFill>
                <a:srgbClr val="474A81"/>
              </a:solidFill>
              <a:latin typeface="Arial Narrow" panose="020B0606020202030204" pitchFamily="34" charset="0"/>
            </a:endParaRPr>
          </a:p>
        </p:txBody>
      </p:sp>
      <p:sp>
        <p:nvSpPr>
          <p:cNvPr id="14356" name="Freeform 21"/>
          <p:cNvSpPr>
            <a:spLocks/>
          </p:cNvSpPr>
          <p:nvPr/>
        </p:nvSpPr>
        <p:spPr bwMode="auto">
          <a:xfrm>
            <a:off x="833438" y="1646238"/>
            <a:ext cx="8102600" cy="4010025"/>
          </a:xfrm>
          <a:custGeom>
            <a:avLst/>
            <a:gdLst>
              <a:gd name="T0" fmla="*/ 0 w 5104"/>
              <a:gd name="T1" fmla="*/ 0 h 2526"/>
              <a:gd name="T2" fmla="*/ 0 w 5104"/>
              <a:gd name="T3" fmla="*/ 2147483646 h 2526"/>
              <a:gd name="T4" fmla="*/ 2147483646 w 5104"/>
              <a:gd name="T5" fmla="*/ 2147483646 h 2526"/>
              <a:gd name="T6" fmla="*/ 0 60000 65536"/>
              <a:gd name="T7" fmla="*/ 0 60000 65536"/>
              <a:gd name="T8" fmla="*/ 0 60000 65536"/>
            </a:gdLst>
            <a:ahLst/>
            <a:cxnLst>
              <a:cxn ang="T6">
                <a:pos x="T0" y="T1"/>
              </a:cxn>
              <a:cxn ang="T7">
                <a:pos x="T2" y="T3"/>
              </a:cxn>
              <a:cxn ang="T8">
                <a:pos x="T4" y="T5"/>
              </a:cxn>
            </a:cxnLst>
            <a:rect l="0" t="0" r="r" b="b"/>
            <a:pathLst>
              <a:path w="5104" h="2526">
                <a:moveTo>
                  <a:pt x="0" y="0"/>
                </a:moveTo>
                <a:lnTo>
                  <a:pt x="0" y="2525"/>
                </a:lnTo>
                <a:lnTo>
                  <a:pt x="5103" y="2525"/>
                </a:lnTo>
              </a:path>
            </a:pathLst>
          </a:custGeom>
          <a:noFill/>
          <a:ln w="28575"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7" name="Rectangle 22"/>
          <p:cNvSpPr>
            <a:spLocks noChangeArrowheads="1"/>
          </p:cNvSpPr>
          <p:nvPr/>
        </p:nvSpPr>
        <p:spPr bwMode="auto">
          <a:xfrm>
            <a:off x="4484688" y="5708650"/>
            <a:ext cx="3460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a:solidFill>
                  <a:srgbClr val="000000"/>
                </a:solidFill>
                <a:latin typeface="Arial Narrow" panose="020B0606020202030204" pitchFamily="34" charset="0"/>
              </a:rPr>
              <a:t>100</a:t>
            </a:r>
          </a:p>
        </p:txBody>
      </p:sp>
      <p:sp>
        <p:nvSpPr>
          <p:cNvPr id="14358" name="Freeform 23"/>
          <p:cNvSpPr>
            <a:spLocks/>
          </p:cNvSpPr>
          <p:nvPr/>
        </p:nvSpPr>
        <p:spPr bwMode="auto">
          <a:xfrm>
            <a:off x="833438" y="2990850"/>
            <a:ext cx="3838575" cy="2638425"/>
          </a:xfrm>
          <a:custGeom>
            <a:avLst/>
            <a:gdLst>
              <a:gd name="T0" fmla="*/ 2147483646 w 2418"/>
              <a:gd name="T1" fmla="*/ 2147483646 h 1662"/>
              <a:gd name="T2" fmla="*/ 2147483646 w 2418"/>
              <a:gd name="T3" fmla="*/ 0 h 1662"/>
              <a:gd name="T4" fmla="*/ 0 w 2418"/>
              <a:gd name="T5" fmla="*/ 0 h 1662"/>
              <a:gd name="T6" fmla="*/ 0 60000 65536"/>
              <a:gd name="T7" fmla="*/ 0 60000 65536"/>
              <a:gd name="T8" fmla="*/ 0 60000 65536"/>
            </a:gdLst>
            <a:ahLst/>
            <a:cxnLst>
              <a:cxn ang="T6">
                <a:pos x="T0" y="T1"/>
              </a:cxn>
              <a:cxn ang="T7">
                <a:pos x="T2" y="T3"/>
              </a:cxn>
              <a:cxn ang="T8">
                <a:pos x="T4" y="T5"/>
              </a:cxn>
            </a:cxnLst>
            <a:rect l="0" t="0" r="r" b="b"/>
            <a:pathLst>
              <a:path w="2418" h="1662">
                <a:moveTo>
                  <a:pt x="2417" y="1661"/>
                </a:moveTo>
                <a:lnTo>
                  <a:pt x="2417" y="0"/>
                </a:lnTo>
                <a:lnTo>
                  <a:pt x="0"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59" name="Line 24"/>
          <p:cNvSpPr>
            <a:spLocks noChangeShapeType="1"/>
          </p:cNvSpPr>
          <p:nvPr/>
        </p:nvSpPr>
        <p:spPr bwMode="auto">
          <a:xfrm>
            <a:off x="2998788" y="1852613"/>
            <a:ext cx="3803650" cy="2603500"/>
          </a:xfrm>
          <a:prstGeom prst="line">
            <a:avLst/>
          </a:prstGeom>
          <a:noFill/>
          <a:ln w="57150">
            <a:solidFill>
              <a:srgbClr val="000099"/>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4360" name="Freeform 25"/>
          <p:cNvSpPr>
            <a:spLocks/>
          </p:cNvSpPr>
          <p:nvPr/>
        </p:nvSpPr>
        <p:spPr bwMode="auto">
          <a:xfrm>
            <a:off x="4589463" y="2909888"/>
            <a:ext cx="161925" cy="161925"/>
          </a:xfrm>
          <a:custGeom>
            <a:avLst/>
            <a:gdLst>
              <a:gd name="T0" fmla="*/ 2147483646 w 102"/>
              <a:gd name="T1" fmla="*/ 2147483646 h 102"/>
              <a:gd name="T2" fmla="*/ 2147483646 w 102"/>
              <a:gd name="T3" fmla="*/ 2147483646 h 102"/>
              <a:gd name="T4" fmla="*/ 2147483646 w 102"/>
              <a:gd name="T5" fmla="*/ 2147483646 h 102"/>
              <a:gd name="T6" fmla="*/ 2147483646 w 102"/>
              <a:gd name="T7" fmla="*/ 2147483646 h 102"/>
              <a:gd name="T8" fmla="*/ 2147483646 w 102"/>
              <a:gd name="T9" fmla="*/ 2147483646 h 102"/>
              <a:gd name="T10" fmla="*/ 2147483646 w 102"/>
              <a:gd name="T11" fmla="*/ 2147483646 h 102"/>
              <a:gd name="T12" fmla="*/ 2147483646 w 102"/>
              <a:gd name="T13" fmla="*/ 0 h 102"/>
              <a:gd name="T14" fmla="*/ 2147483646 w 102"/>
              <a:gd name="T15" fmla="*/ 2147483646 h 102"/>
              <a:gd name="T16" fmla="*/ 0 w 102"/>
              <a:gd name="T17" fmla="*/ 2147483646 h 102"/>
              <a:gd name="T18" fmla="*/ 0 w 102"/>
              <a:gd name="T19" fmla="*/ 2147483646 h 102"/>
              <a:gd name="T20" fmla="*/ 0 w 102"/>
              <a:gd name="T21" fmla="*/ 2147483646 h 102"/>
              <a:gd name="T22" fmla="*/ 2147483646 w 102"/>
              <a:gd name="T23" fmla="*/ 2147483646 h 102"/>
              <a:gd name="T24" fmla="*/ 2147483646 w 102"/>
              <a:gd name="T25" fmla="*/ 2147483646 h 10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02" h="102">
                <a:moveTo>
                  <a:pt x="50" y="101"/>
                </a:moveTo>
                <a:lnTo>
                  <a:pt x="67" y="101"/>
                </a:lnTo>
                <a:lnTo>
                  <a:pt x="84" y="84"/>
                </a:lnTo>
                <a:lnTo>
                  <a:pt x="101" y="50"/>
                </a:lnTo>
                <a:lnTo>
                  <a:pt x="84" y="34"/>
                </a:lnTo>
                <a:lnTo>
                  <a:pt x="67" y="17"/>
                </a:lnTo>
                <a:lnTo>
                  <a:pt x="50" y="0"/>
                </a:lnTo>
                <a:lnTo>
                  <a:pt x="17" y="17"/>
                </a:lnTo>
                <a:lnTo>
                  <a:pt x="0" y="34"/>
                </a:lnTo>
                <a:lnTo>
                  <a:pt x="0" y="50"/>
                </a:lnTo>
                <a:lnTo>
                  <a:pt x="0" y="84"/>
                </a:lnTo>
                <a:lnTo>
                  <a:pt x="17" y="101"/>
                </a:lnTo>
                <a:lnTo>
                  <a:pt x="50" y="101"/>
                </a:lnTo>
              </a:path>
            </a:pathLst>
          </a:custGeom>
          <a:solidFill>
            <a:srgbClr val="000000"/>
          </a:solidFill>
          <a:ln>
            <a:noFill/>
          </a:ln>
          <a:extLst>
            <a:ext uri="{91240B29-F687-4F45-9708-019B960494DF}">
              <a14:hiddenLine xmlns:a14="http://schemas.microsoft.com/office/drawing/2010/main" w="9525" cap="rnd">
                <a:solidFill>
                  <a:srgbClr val="000000"/>
                </a:solidFill>
                <a:round/>
                <a:headEnd type="none" w="sm" len="sm"/>
                <a:tailEnd type="none" w="sm" len="sm"/>
              </a14:hiddenLine>
            </a:ext>
          </a:extLst>
        </p:spPr>
        <p:txBody>
          <a:bodyPr/>
          <a:lstStyle/>
          <a:p>
            <a:endParaRPr lang="en-GB"/>
          </a:p>
        </p:txBody>
      </p:sp>
      <p:grpSp>
        <p:nvGrpSpPr>
          <p:cNvPr id="14361" name="Group 33"/>
          <p:cNvGrpSpPr>
            <a:grpSpLocks/>
          </p:cNvGrpSpPr>
          <p:nvPr/>
        </p:nvGrpSpPr>
        <p:grpSpPr bwMode="auto">
          <a:xfrm>
            <a:off x="798513" y="5810250"/>
            <a:ext cx="3733800" cy="465138"/>
            <a:chOff x="409" y="3941"/>
            <a:chExt cx="2351" cy="293"/>
          </a:xfrm>
        </p:grpSpPr>
        <p:sp>
          <p:nvSpPr>
            <p:cNvPr id="14363" name="Rectangle 26"/>
            <p:cNvSpPr>
              <a:spLocks noChangeArrowheads="1"/>
            </p:cNvSpPr>
            <p:nvPr/>
          </p:nvSpPr>
          <p:spPr bwMode="auto">
            <a:xfrm>
              <a:off x="1533" y="4042"/>
              <a:ext cx="10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a:spcBef>
                  <a:spcPct val="0"/>
                </a:spcBef>
                <a:buFontTx/>
                <a:buNone/>
              </a:pPr>
              <a:r>
                <a:rPr lang="en-US" altLang="en-US" sz="2000" b="1" i="1">
                  <a:solidFill>
                    <a:srgbClr val="000000"/>
                  </a:solidFill>
                  <a:latin typeface="Arial Narrow" panose="020B0606020202030204" pitchFamily="34" charset="0"/>
                </a:rPr>
                <a:t>Q</a:t>
              </a:r>
            </a:p>
          </p:txBody>
        </p:sp>
        <p:sp>
          <p:nvSpPr>
            <p:cNvPr id="14364" name="Freeform 27"/>
            <p:cNvSpPr>
              <a:spLocks/>
            </p:cNvSpPr>
            <p:nvPr/>
          </p:nvSpPr>
          <p:spPr bwMode="auto">
            <a:xfrm>
              <a:off x="409" y="3941"/>
              <a:ext cx="68" cy="51"/>
            </a:xfrm>
            <a:custGeom>
              <a:avLst/>
              <a:gdLst>
                <a:gd name="T0" fmla="*/ 0 w 68"/>
                <a:gd name="T1" fmla="*/ 0 h 51"/>
                <a:gd name="T2" fmla="*/ 17 w 68"/>
                <a:gd name="T3" fmla="*/ 17 h 51"/>
                <a:gd name="T4" fmla="*/ 33 w 68"/>
                <a:gd name="T5" fmla="*/ 50 h 51"/>
                <a:gd name="T6" fmla="*/ 67 w 68"/>
                <a:gd name="T7" fmla="*/ 5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51">
                  <a:moveTo>
                    <a:pt x="0" y="0"/>
                  </a:moveTo>
                  <a:lnTo>
                    <a:pt x="17" y="17"/>
                  </a:lnTo>
                  <a:lnTo>
                    <a:pt x="33" y="50"/>
                  </a:lnTo>
                  <a:lnTo>
                    <a:pt x="67" y="5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65" name="Freeform 28"/>
            <p:cNvSpPr>
              <a:spLocks/>
            </p:cNvSpPr>
            <p:nvPr/>
          </p:nvSpPr>
          <p:spPr bwMode="auto">
            <a:xfrm>
              <a:off x="476" y="3993"/>
              <a:ext cx="1058" cy="1"/>
            </a:xfrm>
            <a:custGeom>
              <a:avLst/>
              <a:gdLst>
                <a:gd name="T0" fmla="*/ 0 w 1058"/>
                <a:gd name="T1" fmla="*/ 0 h 1"/>
                <a:gd name="T2" fmla="*/ 285 w 1058"/>
                <a:gd name="T3" fmla="*/ 0 h 1"/>
                <a:gd name="T4" fmla="*/ 789 w 1058"/>
                <a:gd name="T5" fmla="*/ 0 h 1"/>
                <a:gd name="T6" fmla="*/ 1057 w 1058"/>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58" h="1">
                  <a:moveTo>
                    <a:pt x="0" y="0"/>
                  </a:moveTo>
                  <a:lnTo>
                    <a:pt x="285" y="0"/>
                  </a:lnTo>
                  <a:lnTo>
                    <a:pt x="789" y="0"/>
                  </a:lnTo>
                  <a:lnTo>
                    <a:pt x="105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66" name="Freeform 29"/>
            <p:cNvSpPr>
              <a:spLocks/>
            </p:cNvSpPr>
            <p:nvPr/>
          </p:nvSpPr>
          <p:spPr bwMode="auto">
            <a:xfrm>
              <a:off x="1533" y="3991"/>
              <a:ext cx="52" cy="69"/>
            </a:xfrm>
            <a:custGeom>
              <a:avLst/>
              <a:gdLst>
                <a:gd name="T0" fmla="*/ 0 w 52"/>
                <a:gd name="T1" fmla="*/ 0 h 69"/>
                <a:gd name="T2" fmla="*/ 34 w 52"/>
                <a:gd name="T3" fmla="*/ 17 h 69"/>
                <a:gd name="T4" fmla="*/ 51 w 52"/>
                <a:gd name="T5" fmla="*/ 34 h 69"/>
                <a:gd name="T6" fmla="*/ 51 w 52"/>
                <a:gd name="T7" fmla="*/ 68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2" h="69">
                  <a:moveTo>
                    <a:pt x="0" y="0"/>
                  </a:moveTo>
                  <a:lnTo>
                    <a:pt x="34" y="17"/>
                  </a:lnTo>
                  <a:lnTo>
                    <a:pt x="51" y="34"/>
                  </a:lnTo>
                  <a:lnTo>
                    <a:pt x="51" y="68"/>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67" name="Freeform 30"/>
            <p:cNvSpPr>
              <a:spLocks/>
            </p:cNvSpPr>
            <p:nvPr/>
          </p:nvSpPr>
          <p:spPr bwMode="auto">
            <a:xfrm>
              <a:off x="1584" y="3991"/>
              <a:ext cx="68" cy="69"/>
            </a:xfrm>
            <a:custGeom>
              <a:avLst/>
              <a:gdLst>
                <a:gd name="T0" fmla="*/ 0 w 68"/>
                <a:gd name="T1" fmla="*/ 68 h 69"/>
                <a:gd name="T2" fmla="*/ 17 w 68"/>
                <a:gd name="T3" fmla="*/ 34 h 69"/>
                <a:gd name="T4" fmla="*/ 33 w 68"/>
                <a:gd name="T5" fmla="*/ 17 h 69"/>
                <a:gd name="T6" fmla="*/ 67 w 68"/>
                <a:gd name="T7" fmla="*/ 0 h 6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69">
                  <a:moveTo>
                    <a:pt x="0" y="68"/>
                  </a:moveTo>
                  <a:lnTo>
                    <a:pt x="17" y="34"/>
                  </a:lnTo>
                  <a:lnTo>
                    <a:pt x="33" y="17"/>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68" name="Freeform 31"/>
            <p:cNvSpPr>
              <a:spLocks/>
            </p:cNvSpPr>
            <p:nvPr/>
          </p:nvSpPr>
          <p:spPr bwMode="auto">
            <a:xfrm>
              <a:off x="1651" y="3993"/>
              <a:ext cx="1042" cy="1"/>
            </a:xfrm>
            <a:custGeom>
              <a:avLst/>
              <a:gdLst>
                <a:gd name="T0" fmla="*/ 0 w 1042"/>
                <a:gd name="T1" fmla="*/ 0 h 1"/>
                <a:gd name="T2" fmla="*/ 269 w 1042"/>
                <a:gd name="T3" fmla="*/ 0 h 1"/>
                <a:gd name="T4" fmla="*/ 772 w 1042"/>
                <a:gd name="T5" fmla="*/ 0 h 1"/>
                <a:gd name="T6" fmla="*/ 1041 w 1042"/>
                <a:gd name="T7" fmla="*/ 0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042" h="1">
                  <a:moveTo>
                    <a:pt x="0" y="0"/>
                  </a:moveTo>
                  <a:lnTo>
                    <a:pt x="269" y="0"/>
                  </a:lnTo>
                  <a:lnTo>
                    <a:pt x="772" y="0"/>
                  </a:lnTo>
                  <a:lnTo>
                    <a:pt x="1041"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sp>
          <p:nvSpPr>
            <p:cNvPr id="14369" name="Freeform 32"/>
            <p:cNvSpPr>
              <a:spLocks/>
            </p:cNvSpPr>
            <p:nvPr/>
          </p:nvSpPr>
          <p:spPr bwMode="auto">
            <a:xfrm>
              <a:off x="2692" y="3941"/>
              <a:ext cx="68" cy="51"/>
            </a:xfrm>
            <a:custGeom>
              <a:avLst/>
              <a:gdLst>
                <a:gd name="T0" fmla="*/ 0 w 68"/>
                <a:gd name="T1" fmla="*/ 50 h 51"/>
                <a:gd name="T2" fmla="*/ 33 w 68"/>
                <a:gd name="T3" fmla="*/ 50 h 51"/>
                <a:gd name="T4" fmla="*/ 50 w 68"/>
                <a:gd name="T5" fmla="*/ 17 h 51"/>
                <a:gd name="T6" fmla="*/ 67 w 68"/>
                <a:gd name="T7" fmla="*/ 0 h 5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8" h="51">
                  <a:moveTo>
                    <a:pt x="0" y="50"/>
                  </a:moveTo>
                  <a:lnTo>
                    <a:pt x="33" y="50"/>
                  </a:lnTo>
                  <a:lnTo>
                    <a:pt x="50" y="17"/>
                  </a:lnTo>
                  <a:lnTo>
                    <a:pt x="67" y="0"/>
                  </a:lnTo>
                </a:path>
              </a:pathLst>
            </a:custGeom>
            <a:noFill/>
            <a:ln w="12700" cap="rnd" cmpd="sng">
              <a:solidFill>
                <a:srgbClr val="000000"/>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GB"/>
            </a:p>
          </p:txBody>
        </p:sp>
      </p:grpSp>
      <p:sp>
        <p:nvSpPr>
          <p:cNvPr id="26" name="Rectangle 37"/>
          <p:cNvSpPr>
            <a:spLocks noGrp="1" noChangeArrowheads="1"/>
          </p:cNvSpPr>
          <p:nvPr/>
        </p:nvSpPr>
        <p:spPr bwMode="auto">
          <a:xfrm>
            <a:off x="265113" y="476250"/>
            <a:ext cx="8077200" cy="1143000"/>
          </a:xfrm>
          <a:prstGeom prst="rect">
            <a:avLst/>
          </a:prstGeom>
          <a:noFill/>
          <a:ln w="9525">
            <a:noFill/>
            <a:miter lim="800000"/>
            <a:headEnd/>
            <a:tailEnd/>
          </a:ln>
          <a:effectLst/>
        </p:spPr>
        <p:txBody>
          <a:bodyPr lIns="92075" tIns="46038" rIns="92075" bIns="46038" anchor="ctr"/>
          <a:lst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pitchFamily="34" charset="0"/>
              </a:defRPr>
            </a:lvl2pPr>
            <a:lvl3pPr algn="l" rtl="0" eaLnBrk="0" fontAlgn="base" hangingPunct="0">
              <a:spcBef>
                <a:spcPct val="0"/>
              </a:spcBef>
              <a:spcAft>
                <a:spcPct val="0"/>
              </a:spcAft>
              <a:defRPr sz="4400" b="1">
                <a:solidFill>
                  <a:schemeClr val="tx2"/>
                </a:solidFill>
                <a:latin typeface="Arial" pitchFamily="34" charset="0"/>
              </a:defRPr>
            </a:lvl3pPr>
            <a:lvl4pPr algn="l" rtl="0" eaLnBrk="0" fontAlgn="base" hangingPunct="0">
              <a:spcBef>
                <a:spcPct val="0"/>
              </a:spcBef>
              <a:spcAft>
                <a:spcPct val="0"/>
              </a:spcAft>
              <a:defRPr sz="4400" b="1">
                <a:solidFill>
                  <a:schemeClr val="tx2"/>
                </a:solidFill>
                <a:latin typeface="Arial" pitchFamily="34" charset="0"/>
              </a:defRPr>
            </a:lvl4pPr>
            <a:lvl5pPr algn="l" rtl="0" eaLnBrk="0" fontAlgn="base" hangingPunct="0">
              <a:spcBef>
                <a:spcPct val="0"/>
              </a:spcBef>
              <a:spcAft>
                <a:spcPct val="0"/>
              </a:spcAft>
              <a:defRPr sz="4400" b="1">
                <a:solidFill>
                  <a:schemeClr val="tx2"/>
                </a:solidFill>
                <a:latin typeface="Arial" pitchFamily="34" charset="0"/>
              </a:defRPr>
            </a:lvl5pPr>
            <a:lvl6pPr marL="457200" algn="l" rtl="0" eaLnBrk="0" fontAlgn="base" hangingPunct="0">
              <a:spcBef>
                <a:spcPct val="0"/>
              </a:spcBef>
              <a:spcAft>
                <a:spcPct val="0"/>
              </a:spcAft>
              <a:defRPr sz="4400" b="1">
                <a:solidFill>
                  <a:schemeClr val="tx2"/>
                </a:solidFill>
                <a:latin typeface="Arial" pitchFamily="34" charset="0"/>
              </a:defRPr>
            </a:lvl6pPr>
            <a:lvl7pPr marL="914400" algn="l" rtl="0" eaLnBrk="0" fontAlgn="base" hangingPunct="0">
              <a:spcBef>
                <a:spcPct val="0"/>
              </a:spcBef>
              <a:spcAft>
                <a:spcPct val="0"/>
              </a:spcAft>
              <a:defRPr sz="4400" b="1">
                <a:solidFill>
                  <a:schemeClr val="tx2"/>
                </a:solidFill>
                <a:latin typeface="Arial" pitchFamily="34" charset="0"/>
              </a:defRPr>
            </a:lvl7pPr>
            <a:lvl8pPr marL="1371600" algn="l" rtl="0" eaLnBrk="0" fontAlgn="base" hangingPunct="0">
              <a:spcBef>
                <a:spcPct val="0"/>
              </a:spcBef>
              <a:spcAft>
                <a:spcPct val="0"/>
              </a:spcAft>
              <a:defRPr sz="4400" b="1">
                <a:solidFill>
                  <a:schemeClr val="tx2"/>
                </a:solidFill>
                <a:latin typeface="Arial" pitchFamily="34" charset="0"/>
              </a:defRPr>
            </a:lvl8pPr>
            <a:lvl9pPr marL="1828800" algn="l" rtl="0" eaLnBrk="0" fontAlgn="base" hangingPunct="0">
              <a:spcBef>
                <a:spcPct val="0"/>
              </a:spcBef>
              <a:spcAft>
                <a:spcPct val="0"/>
              </a:spcAft>
              <a:defRPr sz="4400" b="1">
                <a:solidFill>
                  <a:schemeClr val="tx2"/>
                </a:solidFill>
                <a:latin typeface="Arial" pitchFamily="34" charset="0"/>
              </a:defRPr>
            </a:lvl9pPr>
          </a:lstStyle>
          <a:p>
            <a:pPr algn="ctr">
              <a:defRPr/>
            </a:pPr>
            <a:r>
              <a:rPr lang="en-US" sz="4000">
                <a:solidFill>
                  <a:srgbClr val="7A0014"/>
                </a:solidFill>
              </a:rPr>
              <a:t>Elasticity and Total Revenue</a:t>
            </a:r>
            <a:endParaRPr lang="en-US" sz="4000">
              <a:solidFill>
                <a:srgbClr val="7A0014"/>
              </a:solidFill>
              <a:effectLst>
                <a:outerShdw blurRad="38100" dist="38100" dir="2700000" algn="tl">
                  <a:srgbClr val="000000"/>
                </a:outerShdw>
              </a:effectLst>
              <a:latin typeface="Tahoma"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rtl="0" eaLnBrk="1" hangingPunct="1"/>
            <a:r>
              <a:rPr lang="en-US" altLang="en-US" b="1" smtClean="0">
                <a:solidFill>
                  <a:srgbClr val="FF0000"/>
                </a:solidFill>
                <a:cs typeface="Times New Roman" panose="02020603050405020304" pitchFamily="18" charset="0"/>
              </a:rPr>
              <a:t>The Profit and Loss </a:t>
            </a:r>
            <a:r>
              <a:rPr lang="ar-IQ" altLang="en-US" b="1" smtClean="0">
                <a:solidFill>
                  <a:srgbClr val="FF0000"/>
                </a:solidFill>
              </a:rPr>
              <a:t>الربح والخسارة </a:t>
            </a:r>
            <a:endParaRPr lang="en-US" altLang="en-US" b="1" smtClean="0">
              <a:solidFill>
                <a:srgbClr val="FF0000"/>
              </a:solidFill>
              <a:cs typeface="Times New Roman" panose="02020603050405020304" pitchFamily="18" charset="0"/>
            </a:endParaRPr>
          </a:p>
        </p:txBody>
      </p:sp>
      <p:sp>
        <p:nvSpPr>
          <p:cNvPr id="3" name="Rectangle 2"/>
          <p:cNvSpPr>
            <a:spLocks noChangeArrowheads="1"/>
          </p:cNvSpPr>
          <p:nvPr/>
        </p:nvSpPr>
        <p:spPr bwMode="auto">
          <a:xfrm>
            <a:off x="179388" y="1628775"/>
            <a:ext cx="8640762"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2800" b="1"/>
              <a:t>يعتبر الربح الهدف  الرئيس لكافة المنشات الانتاجية كما يعتبر من اهم مكونات النظرية الاقتصادية التقليدية منذ تحليلات مارشال الى مابعد كينز حيث تهتم النظرية الاقتصادية في التحليل الاقتصادي الجزئي في تعظيم الارباح وتدنية التكاليف.</a:t>
            </a:r>
            <a:endParaRPr lang="en-US" altLang="en-US" sz="2800" b="1"/>
          </a:p>
        </p:txBody>
      </p:sp>
      <p:sp>
        <p:nvSpPr>
          <p:cNvPr id="4" name="Rectangle 3"/>
          <p:cNvSpPr>
            <a:spLocks noChangeArrowheads="1"/>
          </p:cNvSpPr>
          <p:nvPr/>
        </p:nvSpPr>
        <p:spPr bwMode="auto">
          <a:xfrm>
            <a:off x="971550" y="3933825"/>
            <a:ext cx="78486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endParaRPr lang="ar-IQ" altLang="en-US" sz="2800" b="1"/>
          </a:p>
          <a:p>
            <a:pPr eaLnBrk="1" hangingPunct="1">
              <a:spcBef>
                <a:spcPct val="0"/>
              </a:spcBef>
              <a:buFontTx/>
              <a:buNone/>
            </a:pPr>
            <a:r>
              <a:rPr lang="ar-IQ" altLang="en-US" sz="2800" b="1"/>
              <a:t>1. مفهوم الربح وطرق حسابة</a:t>
            </a:r>
          </a:p>
          <a:p>
            <a:pPr eaLnBrk="1" hangingPunct="1">
              <a:spcBef>
                <a:spcPct val="0"/>
              </a:spcBef>
              <a:buFontTx/>
              <a:buNone/>
            </a:pPr>
            <a:r>
              <a:rPr lang="ar-IQ" altLang="en-US" sz="2800" b="1"/>
              <a:t>يمثل الربح الفرق بين الايراد الكلي والتكاليف الكلية  ، اذ ان  </a:t>
            </a:r>
            <a:r>
              <a:rPr lang="az-Cyrl-AZ" altLang="en-US" sz="2800" b="1"/>
              <a:t>П=</a:t>
            </a:r>
            <a:r>
              <a:rPr lang="en-US" altLang="en-US" sz="2800" b="1"/>
              <a:t>TR-TC  </a:t>
            </a:r>
          </a:p>
          <a:p>
            <a:pPr eaLnBrk="1" hangingPunct="1">
              <a:spcBef>
                <a:spcPct val="0"/>
              </a:spcBef>
              <a:buFontTx/>
              <a:buNone/>
            </a:pPr>
            <a:r>
              <a:rPr lang="en-US" altLang="en-US" sz="2800" b="1"/>
              <a:t> </a:t>
            </a:r>
            <a:r>
              <a:rPr lang="az-Cyrl-AZ" altLang="en-US" sz="2800" b="1"/>
              <a:t>П. = </a:t>
            </a:r>
            <a:r>
              <a:rPr lang="en-US" altLang="en-US" sz="2800" b="1"/>
              <a:t>P*Q -TC</a:t>
            </a:r>
            <a:r>
              <a:rPr lang="ar-IQ" altLang="en-US" sz="2800" b="1"/>
              <a:t>اذا </a:t>
            </a:r>
            <a:endParaRPr lang="en-US" alt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1+#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1"/>
          <p:cNvSpPr>
            <a:spLocks noChangeArrowheads="1"/>
          </p:cNvSpPr>
          <p:nvPr/>
        </p:nvSpPr>
        <p:spPr bwMode="auto">
          <a:xfrm>
            <a:off x="2339975" y="476250"/>
            <a:ext cx="4708525"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eaLnBrk="1" hangingPunct="1">
              <a:lnSpc>
                <a:spcPct val="115000"/>
              </a:lnSpc>
              <a:spcBef>
                <a:spcPct val="0"/>
              </a:spcBef>
              <a:spcAft>
                <a:spcPts val="1000"/>
              </a:spcAft>
              <a:buFontTx/>
              <a:buNone/>
            </a:pPr>
            <a:r>
              <a:rPr lang="ar-SA" altLang="en-US" b="1" u="sng">
                <a:solidFill>
                  <a:srgbClr val="FF0000"/>
                </a:solidFill>
                <a:latin typeface="Times New Roman" panose="02020603050405020304" pitchFamily="18" charset="0"/>
                <a:cs typeface="Times New Roman" panose="02020603050405020304" pitchFamily="18" charset="0"/>
              </a:rPr>
              <a:t>الربح الاقتصادي والربح الاعتيادي</a:t>
            </a:r>
            <a:endParaRPr lang="en-US" altLang="en-US" sz="2800">
              <a:solidFill>
                <a:srgbClr val="FF0000"/>
              </a:solidFill>
              <a:latin typeface="Times New Roman" panose="02020603050405020304" pitchFamily="18" charset="0"/>
              <a:cs typeface="Times New Roman" panose="02020603050405020304" pitchFamily="18" charset="0"/>
            </a:endParaRPr>
          </a:p>
        </p:txBody>
      </p:sp>
      <p:sp>
        <p:nvSpPr>
          <p:cNvPr id="3" name="Rectangle 2"/>
          <p:cNvSpPr>
            <a:spLocks noChangeArrowheads="1"/>
          </p:cNvSpPr>
          <p:nvPr/>
        </p:nvSpPr>
        <p:spPr bwMode="auto">
          <a:xfrm>
            <a:off x="0" y="1720850"/>
            <a:ext cx="9144000" cy="304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just" eaLnBrk="1" hangingPunct="1">
              <a:spcBef>
                <a:spcPct val="0"/>
              </a:spcBef>
              <a:buFontTx/>
              <a:buNone/>
            </a:pPr>
            <a:r>
              <a:rPr lang="ar-IQ" altLang="en-US" sz="2400" b="1"/>
              <a:t>ان الربح الاقتصادي هو الربح الاضافي، او الهامشي الذي تحققه المنشاة اما الاعتيادي فهو اجرة المنظم باعتبار التنظيم عنصرا من عناصر الانتاج  ، وهكذا فان الربح الاقتصادي هو الايراد الكلي مطروحا منه التكاليف الكلية ، اما الربح الاعتيادي وهو جزء من التكاليف الكلية يمثل عائد او اجر المنظم باعتباره عنصرا انتاجيا في دالة الانتاج  ويطلق احيانا على الربح الاعتيادي التكاليف الضمنية ، حيث ان التكاليف الكلية تتشكل من الربح الاعتيادي والمحاسبي او الكلفة الظاهرية والضمنية فعندما تغطي الايرادات الكلية التكاليف الكلية فان الربح الاقتصادي يساوي صفر والمنشاة  سوف تحصل على الربح الاعتيادي لانه يمثل عائدا او دخلا  للمنظم .</a:t>
            </a:r>
            <a:endParaRPr lang="en-US" altLang="en-US" sz="2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179388" y="476250"/>
            <a:ext cx="8640762" cy="1649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ctr" eaLnBrk="1" hangingPunct="1">
              <a:lnSpc>
                <a:spcPct val="115000"/>
              </a:lnSpc>
              <a:spcBef>
                <a:spcPct val="0"/>
              </a:spcBef>
              <a:spcAft>
                <a:spcPts val="1000"/>
              </a:spcAft>
              <a:buFontTx/>
              <a:buNone/>
            </a:pPr>
            <a:r>
              <a:rPr lang="ar-SA" altLang="en-US" b="1" u="sng">
                <a:solidFill>
                  <a:srgbClr val="FF0000"/>
                </a:solidFill>
                <a:latin typeface="Times New Roman" panose="02020603050405020304" pitchFamily="18" charset="0"/>
                <a:cs typeface="Times New Roman" panose="02020603050405020304" pitchFamily="18" charset="0"/>
              </a:rPr>
              <a:t>حالات الربح والخسارة </a:t>
            </a:r>
            <a:endParaRPr lang="en-US" altLang="en-US" sz="2800" b="1">
              <a:solidFill>
                <a:srgbClr val="FF0000"/>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ar-SA" altLang="en-US" sz="2800" b="1">
                <a:cs typeface="Times New Roman" panose="02020603050405020304" pitchFamily="18" charset="0"/>
              </a:rPr>
              <a:t>تسعى المنشاة الى تحقيق اهدافها الربحية من خلال العملية الانتاجية وهنا يمكن ان تواجه  ثلاثة احتمالات هي:</a:t>
            </a:r>
            <a:endParaRPr lang="en-US" altLang="en-US" sz="2800"/>
          </a:p>
        </p:txBody>
      </p:sp>
      <p:sp>
        <p:nvSpPr>
          <p:cNvPr id="3" name="Rectangle 2"/>
          <p:cNvSpPr>
            <a:spLocks noChangeArrowheads="1"/>
          </p:cNvSpPr>
          <p:nvPr/>
        </p:nvSpPr>
        <p:spPr bwMode="auto">
          <a:xfrm>
            <a:off x="323850" y="2125663"/>
            <a:ext cx="8640763" cy="107632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SA" altLang="en-US" b="1">
                <a:solidFill>
                  <a:srgbClr val="660033"/>
                </a:solidFill>
                <a:cs typeface="Times New Roman" panose="02020603050405020304" pitchFamily="18" charset="0"/>
              </a:rPr>
              <a:t>(أولا)- </a:t>
            </a:r>
            <a:r>
              <a:rPr lang="ar-SA" altLang="en-US" b="1" u="sng">
                <a:solidFill>
                  <a:srgbClr val="660033"/>
                </a:solidFill>
                <a:cs typeface="Times New Roman" panose="02020603050405020304" pitchFamily="18" charset="0"/>
              </a:rPr>
              <a:t>تحقيق ربح اعتيادي</a:t>
            </a:r>
            <a:r>
              <a:rPr lang="ar-SA" altLang="en-US" b="1">
                <a:solidFill>
                  <a:srgbClr val="660033"/>
                </a:solidFill>
                <a:cs typeface="Times New Roman" panose="02020603050405020304" pitchFamily="18" charset="0"/>
              </a:rPr>
              <a:t> عندما يكون </a:t>
            </a:r>
            <a:endParaRPr lang="ar-IQ" altLang="en-US" b="1">
              <a:solidFill>
                <a:srgbClr val="660033"/>
              </a:solidFill>
              <a:cs typeface="Times New Roman" panose="02020603050405020304" pitchFamily="18" charset="0"/>
            </a:endParaRPr>
          </a:p>
          <a:p>
            <a:pPr eaLnBrk="1" hangingPunct="1">
              <a:spcBef>
                <a:spcPct val="0"/>
              </a:spcBef>
              <a:buFontTx/>
              <a:buNone/>
            </a:pPr>
            <a:r>
              <a:rPr lang="ar-SA" altLang="en-US" b="1">
                <a:solidFill>
                  <a:srgbClr val="660033"/>
                </a:solidFill>
                <a:cs typeface="Times New Roman" panose="02020603050405020304" pitchFamily="18" charset="0"/>
              </a:rPr>
              <a:t>الايراد الكلي مساويا للتكاليف الكلية   </a:t>
            </a:r>
            <a:r>
              <a:rPr lang="en-US" altLang="en-US" b="1">
                <a:solidFill>
                  <a:srgbClr val="660033"/>
                </a:solidFill>
                <a:latin typeface="Arial" panose="020B0604020202020204" pitchFamily="34" charset="0"/>
                <a:cs typeface="Times New Roman" panose="02020603050405020304" pitchFamily="18" charset="0"/>
              </a:rPr>
              <a:t>TR</a:t>
            </a:r>
            <a:r>
              <a:rPr lang="ar-SA" altLang="en-US" b="1">
                <a:solidFill>
                  <a:srgbClr val="660033"/>
                </a:solidFill>
                <a:latin typeface="Arial" panose="020B0604020202020204" pitchFamily="34" charset="0"/>
                <a:cs typeface="Times New Roman" panose="02020603050405020304" pitchFamily="18" charset="0"/>
              </a:rPr>
              <a:t>= </a:t>
            </a:r>
            <a:r>
              <a:rPr lang="en-US" altLang="en-US" b="1">
                <a:solidFill>
                  <a:srgbClr val="660033"/>
                </a:solidFill>
                <a:latin typeface="Arial" panose="020B0604020202020204" pitchFamily="34" charset="0"/>
                <a:cs typeface="Times New Roman" panose="02020603050405020304" pitchFamily="18" charset="0"/>
              </a:rPr>
              <a:t> TC </a:t>
            </a:r>
            <a:endParaRPr lang="en-US" altLang="en-US">
              <a:solidFill>
                <a:srgbClr val="660033"/>
              </a:solidFill>
            </a:endParaRPr>
          </a:p>
        </p:txBody>
      </p:sp>
      <p:pic>
        <p:nvPicPr>
          <p:cNvPr id="134146" name="Picture 2"/>
          <p:cNvPicPr>
            <a:picLocks noChangeAspect="1" noChangeArrowheads="1"/>
          </p:cNvPicPr>
          <p:nvPr/>
        </p:nvPicPr>
        <p:blipFill>
          <a:blip r:embed="rId2">
            <a:duotone>
              <a:prstClr val="black"/>
              <a:schemeClr val="accent3">
                <a:tint val="45000"/>
                <a:satMod val="400000"/>
              </a:schemeClr>
            </a:duotone>
            <a:extLst>
              <a:ext uri="{28A0092B-C50C-407E-A947-70E740481C1C}">
                <a14:useLocalDpi xmlns:a14="http://schemas.microsoft.com/office/drawing/2010/main" val="0"/>
              </a:ext>
            </a:extLst>
          </a:blip>
          <a:srcRect/>
          <a:stretch>
            <a:fillRect/>
          </a:stretch>
        </p:blipFill>
        <p:spPr bwMode="auto">
          <a:xfrm>
            <a:off x="3124770" y="3374770"/>
            <a:ext cx="3679478" cy="3078566"/>
          </a:xfrm>
          <a:prstGeom prst="rect">
            <a:avLst/>
          </a:prstGeom>
          <a:solidFill>
            <a:srgbClr val="FFFF00"/>
          </a:solidFill>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4146"/>
                                        </p:tgtEl>
                                        <p:attrNameLst>
                                          <p:attrName>style.visibility</p:attrName>
                                        </p:attrNameLst>
                                      </p:cBhvr>
                                      <p:to>
                                        <p:strVal val="visible"/>
                                      </p:to>
                                    </p:set>
                                    <p:anim calcmode="lin" valueType="num">
                                      <p:cBhvr additive="base">
                                        <p:cTn id="13" dur="500" fill="hold"/>
                                        <p:tgtEl>
                                          <p:spTgt spid="134146"/>
                                        </p:tgtEl>
                                        <p:attrNameLst>
                                          <p:attrName>ppt_x</p:attrName>
                                        </p:attrNameLst>
                                      </p:cBhvr>
                                      <p:tavLst>
                                        <p:tav tm="0">
                                          <p:val>
                                            <p:strVal val="#ppt_x"/>
                                          </p:val>
                                        </p:tav>
                                        <p:tav tm="100000">
                                          <p:val>
                                            <p:strVal val="#ppt_x"/>
                                          </p:val>
                                        </p:tav>
                                      </p:tavLst>
                                    </p:anim>
                                    <p:anim calcmode="lin" valueType="num">
                                      <p:cBhvr additive="base">
                                        <p:cTn id="14" dur="500" fill="hold"/>
                                        <p:tgtEl>
                                          <p:spTgt spid="1341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1"/>
          <p:cNvSpPr>
            <a:spLocks noChangeArrowheads="1"/>
          </p:cNvSpPr>
          <p:nvPr/>
        </p:nvSpPr>
        <p:spPr bwMode="auto">
          <a:xfrm>
            <a:off x="323850" y="476250"/>
            <a:ext cx="8351838" cy="954088"/>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2800" b="1"/>
              <a:t>(ثانيا)</a:t>
            </a:r>
            <a:r>
              <a:rPr lang="ar-SA" altLang="en-US" sz="2800" b="1"/>
              <a:t>- </a:t>
            </a:r>
            <a:r>
              <a:rPr lang="ar-SA" altLang="en-US" sz="2800" b="1" u="sng"/>
              <a:t>تحقيق ربح الاقتصادي</a:t>
            </a:r>
            <a:r>
              <a:rPr lang="ar-SA" altLang="en-US" sz="2800" b="1"/>
              <a:t> عندما يتحقق ربح هامشي يفوق الربح الاعتيادي حيث يكون الايراد الكلي اكبر من التكاليف الكلية  </a:t>
            </a:r>
            <a:r>
              <a:rPr lang="en-US" altLang="en-US" sz="2800" b="1"/>
              <a:t>TR ˃ TC</a:t>
            </a:r>
            <a:endParaRPr lang="en-US" altLang="en-US" sz="2800"/>
          </a:p>
        </p:txBody>
      </p:sp>
      <p:pic>
        <p:nvPicPr>
          <p:cNvPr id="13517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1422400"/>
            <a:ext cx="7145338" cy="5435600"/>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5170"/>
                                        </p:tgtEl>
                                        <p:attrNameLst>
                                          <p:attrName>style.visibility</p:attrName>
                                        </p:attrNameLst>
                                      </p:cBhvr>
                                      <p:to>
                                        <p:strVal val="visible"/>
                                      </p:to>
                                    </p:set>
                                    <p:anim calcmode="lin" valueType="num">
                                      <p:cBhvr additive="base">
                                        <p:cTn id="7" dur="500" fill="hold"/>
                                        <p:tgtEl>
                                          <p:spTgt spid="135170"/>
                                        </p:tgtEl>
                                        <p:attrNameLst>
                                          <p:attrName>ppt_x</p:attrName>
                                        </p:attrNameLst>
                                      </p:cBhvr>
                                      <p:tavLst>
                                        <p:tav tm="0">
                                          <p:val>
                                            <p:strVal val="#ppt_x"/>
                                          </p:val>
                                        </p:tav>
                                        <p:tav tm="100000">
                                          <p:val>
                                            <p:strVal val="#ppt_x"/>
                                          </p:val>
                                        </p:tav>
                                      </p:tavLst>
                                    </p:anim>
                                    <p:anim calcmode="lin" valueType="num">
                                      <p:cBhvr additive="base">
                                        <p:cTn id="8" dur="500" fill="hold"/>
                                        <p:tgtEl>
                                          <p:spTgt spid="13517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88" y="333375"/>
            <a:ext cx="8858251" cy="1568450"/>
          </a:xfrm>
          <a:prstGeom prst="rect">
            <a:avLst/>
          </a:prstGeom>
          <a:solidFill>
            <a:schemeClr val="accent2">
              <a:lumMod val="40000"/>
              <a:lumOff val="60000"/>
            </a:schemeClr>
          </a:solidFill>
        </p:spPr>
        <p:txBody>
          <a:bodyPr>
            <a:spAutoFit/>
          </a:bodyPr>
          <a:lstStyle/>
          <a:p>
            <a:pPr algn="r" rtl="1" eaLnBrk="1" fontAlgn="auto" hangingPunct="1">
              <a:spcBef>
                <a:spcPts val="0"/>
              </a:spcBef>
              <a:spcAft>
                <a:spcPts val="0"/>
              </a:spcAft>
              <a:defRPr/>
            </a:pPr>
            <a:r>
              <a:rPr lang="ar-IQ" sz="3200" b="1" dirty="0">
                <a:latin typeface="+mn-lt"/>
                <a:cs typeface="+mn-cs"/>
              </a:rPr>
              <a:t>(ثالثا)- قد تواجه المنشاة خسارة    اذا كان الايراد الكلي اقل من التكاليف الكلية،فلا تستطيع تلك المنشاة تغطية تكاليف انتاجها وتكون الخسارة على نوعين في المدى القصير:-</a:t>
            </a:r>
            <a:endParaRPr lang="en-US" sz="3200" b="1" dirty="0">
              <a:latin typeface="+mn-lt"/>
              <a:cs typeface="+mn-cs"/>
            </a:endParaRPr>
          </a:p>
        </p:txBody>
      </p:sp>
      <p:sp>
        <p:nvSpPr>
          <p:cNvPr id="3" name="Rectangle 2"/>
          <p:cNvSpPr/>
          <p:nvPr/>
        </p:nvSpPr>
        <p:spPr>
          <a:xfrm>
            <a:off x="-1588" y="1930400"/>
            <a:ext cx="9144001" cy="1384300"/>
          </a:xfrm>
          <a:prstGeom prst="rect">
            <a:avLst/>
          </a:prstGeom>
          <a:solidFill>
            <a:schemeClr val="accent2">
              <a:lumMod val="40000"/>
              <a:lumOff val="60000"/>
            </a:schemeClr>
          </a:solidFill>
        </p:spPr>
        <p:txBody>
          <a:bodyPr>
            <a:spAutoFit/>
          </a:bodyPr>
          <a:lstStyle/>
          <a:p>
            <a:pPr algn="r" rtl="1" eaLnBrk="1" fontAlgn="auto" hangingPunct="1">
              <a:spcBef>
                <a:spcPts val="0"/>
              </a:spcBef>
              <a:spcAft>
                <a:spcPts val="0"/>
              </a:spcAft>
              <a:defRPr/>
            </a:pPr>
            <a:r>
              <a:rPr lang="ar-IQ" sz="2800" b="1" dirty="0">
                <a:latin typeface="+mn-lt"/>
                <a:cs typeface="+mn-cs"/>
              </a:rPr>
              <a:t>(أ). خسارة جزئية :- حيث تتمكن المنشأة في المدى القصير من تغطية تكاليف انتاجها المتغيرة فتستطيع الاستمرار في نشاطها الانتاجي لحين زوال الظروف المسببة لتلك الخسارة كتحسين كفائتها الانتاجية أوتغيير حالة السوق.</a:t>
            </a:r>
            <a:endParaRPr lang="en-US" sz="2800" b="1" dirty="0">
              <a:latin typeface="+mn-lt"/>
              <a:cs typeface="+mn-cs"/>
            </a:endParaRPr>
          </a:p>
        </p:txBody>
      </p:sp>
      <p:pic>
        <p:nvPicPr>
          <p:cNvPr id="136195" name="Picture 8"/>
          <p:cNvPicPr>
            <a:picLocks noChangeAspect="1" noChangeArrowheads="1"/>
          </p:cNvPicPr>
          <p:nvPr/>
        </p:nvPicPr>
        <p:blipFill>
          <a:blip r:embed="rId2">
            <a:duotone>
              <a:prstClr val="black"/>
              <a:srgbClr val="D9C3A5">
                <a:tint val="50000"/>
                <a:satMod val="180000"/>
              </a:srgbClr>
            </a:duotone>
            <a:extLst>
              <a:ext uri="{28A0092B-C50C-407E-A947-70E740481C1C}">
                <a14:useLocalDpi xmlns:a14="http://schemas.microsoft.com/office/drawing/2010/main" val="0"/>
              </a:ext>
            </a:extLst>
          </a:blip>
          <a:srcRect/>
          <a:stretch>
            <a:fillRect/>
          </a:stretch>
        </p:blipFill>
        <p:spPr bwMode="auto">
          <a:xfrm>
            <a:off x="1043608" y="3284985"/>
            <a:ext cx="6336704" cy="3456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6195"/>
                                        </p:tgtEl>
                                        <p:attrNameLst>
                                          <p:attrName>style.visibility</p:attrName>
                                        </p:attrNameLst>
                                      </p:cBhvr>
                                      <p:to>
                                        <p:strVal val="visible"/>
                                      </p:to>
                                    </p:set>
                                    <p:anim calcmode="lin" valueType="num">
                                      <p:cBhvr additive="base">
                                        <p:cTn id="13" dur="500" fill="hold"/>
                                        <p:tgtEl>
                                          <p:spTgt spid="136195"/>
                                        </p:tgtEl>
                                        <p:attrNameLst>
                                          <p:attrName>ppt_x</p:attrName>
                                        </p:attrNameLst>
                                      </p:cBhvr>
                                      <p:tavLst>
                                        <p:tav tm="0">
                                          <p:val>
                                            <p:strVal val="#ppt_x"/>
                                          </p:val>
                                        </p:tav>
                                        <p:tav tm="100000">
                                          <p:val>
                                            <p:strVal val="#ppt_x"/>
                                          </p:val>
                                        </p:tav>
                                      </p:tavLst>
                                    </p:anim>
                                    <p:anim calcmode="lin" valueType="num">
                                      <p:cBhvr additive="base">
                                        <p:cTn id="14" dur="500" fill="hold"/>
                                        <p:tgtEl>
                                          <p:spTgt spid="136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950" y="260350"/>
            <a:ext cx="9036050" cy="1570038"/>
          </a:xfrm>
          <a:prstGeom prst="rect">
            <a:avLst/>
          </a:prstGeom>
          <a:solidFill>
            <a:schemeClr val="accent5">
              <a:lumMod val="40000"/>
              <a:lumOff val="60000"/>
            </a:schemeClr>
          </a:solidFill>
        </p:spPr>
        <p:txBody>
          <a:bodyPr>
            <a:spAutoFit/>
          </a:bodyPr>
          <a:lstStyle/>
          <a:p>
            <a:pPr algn="r" rtl="1" eaLnBrk="1" fontAlgn="auto" hangingPunct="1">
              <a:spcBef>
                <a:spcPts val="0"/>
              </a:spcBef>
              <a:spcAft>
                <a:spcPts val="0"/>
              </a:spcAft>
              <a:defRPr/>
            </a:pPr>
            <a:r>
              <a:rPr lang="ar-IQ" sz="3200" b="1" dirty="0">
                <a:latin typeface="+mn-lt"/>
                <a:cs typeface="+mn-cs"/>
              </a:rPr>
              <a:t>(ب). خسارة كلية :- عندما تعجز المنشأةعن تغطية تكاليف انتاجها المتغيرة والثابتة مما يؤدي الى خروجها من السوق .</a:t>
            </a:r>
          </a:p>
          <a:p>
            <a:pPr algn="r" rtl="1" eaLnBrk="1" fontAlgn="auto" hangingPunct="1">
              <a:spcBef>
                <a:spcPts val="0"/>
              </a:spcBef>
              <a:spcAft>
                <a:spcPts val="0"/>
              </a:spcAft>
              <a:defRPr/>
            </a:pPr>
            <a:r>
              <a:rPr lang="ar-IQ" sz="3200" b="1" dirty="0">
                <a:latin typeface="+mn-lt"/>
                <a:cs typeface="+mn-cs"/>
              </a:rPr>
              <a:t> </a:t>
            </a:r>
          </a:p>
        </p:txBody>
      </p:sp>
      <p:pic>
        <p:nvPicPr>
          <p:cNvPr id="13722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788" y="1830388"/>
            <a:ext cx="6334125"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37220"/>
                                        </p:tgtEl>
                                        <p:attrNameLst>
                                          <p:attrName>style.visibility</p:attrName>
                                        </p:attrNameLst>
                                      </p:cBhvr>
                                      <p:to>
                                        <p:strVal val="visible"/>
                                      </p:to>
                                    </p:set>
                                    <p:anim calcmode="lin" valueType="num">
                                      <p:cBhvr additive="base">
                                        <p:cTn id="7" dur="500" fill="hold"/>
                                        <p:tgtEl>
                                          <p:spTgt spid="137220"/>
                                        </p:tgtEl>
                                        <p:attrNameLst>
                                          <p:attrName>ppt_x</p:attrName>
                                        </p:attrNameLst>
                                      </p:cBhvr>
                                      <p:tavLst>
                                        <p:tav tm="0">
                                          <p:val>
                                            <p:strVal val="#ppt_x"/>
                                          </p:val>
                                        </p:tav>
                                        <p:tav tm="100000">
                                          <p:val>
                                            <p:strVal val="#ppt_x"/>
                                          </p:val>
                                        </p:tav>
                                      </p:tavLst>
                                    </p:anim>
                                    <p:anim calcmode="lin" valueType="num">
                                      <p:cBhvr additive="base">
                                        <p:cTn id="8" dur="500" fill="hold"/>
                                        <p:tgtEl>
                                          <p:spTgt spid="1372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40000"/>
              <a:lumOff val="60000"/>
            </a:schemeClr>
          </a:solidFill>
        </p:spPr>
        <p:txBody>
          <a:bodyPr rtlCol="1">
            <a:normAutofit fontScale="90000"/>
          </a:bodyPr>
          <a:lstStyle/>
          <a:p>
            <a:pPr eaLnBrk="1" fontAlgn="auto" hangingPunct="1">
              <a:spcAft>
                <a:spcPts val="0"/>
              </a:spcAft>
              <a:defRPr/>
            </a:pPr>
            <a:r>
              <a:rPr lang="ar-IQ" b="1" dirty="0">
                <a:solidFill>
                  <a:srgbClr val="FF0000"/>
                </a:solidFill>
              </a:rPr>
              <a:t>علاقة التكاليف الكلية ومتوسط التكاليف بالايراد الكلي والايراد الحدي وحجم الارباح</a:t>
            </a:r>
            <a:endParaRPr lang="en-US" b="1" dirty="0">
              <a:solidFill>
                <a:srgbClr val="FF0000"/>
              </a:solidFill>
            </a:endParaRPr>
          </a:p>
        </p:txBody>
      </p:sp>
      <p:sp>
        <p:nvSpPr>
          <p:cNvPr id="3" name="Rectangle 2"/>
          <p:cNvSpPr/>
          <p:nvPr/>
        </p:nvSpPr>
        <p:spPr>
          <a:xfrm>
            <a:off x="107950" y="3213100"/>
            <a:ext cx="9036050" cy="2308225"/>
          </a:xfrm>
          <a:prstGeom prst="rect">
            <a:avLst/>
          </a:prstGeom>
          <a:solidFill>
            <a:schemeClr val="accent4">
              <a:lumMod val="40000"/>
              <a:lumOff val="60000"/>
            </a:schemeClr>
          </a:solidFill>
        </p:spPr>
        <p:txBody>
          <a:bodyPr>
            <a:spAutoFit/>
          </a:bodyPr>
          <a:lstStyle/>
          <a:p>
            <a:pPr algn="r" rtl="1" eaLnBrk="1" fontAlgn="auto" hangingPunct="1">
              <a:spcBef>
                <a:spcPts val="0"/>
              </a:spcBef>
              <a:spcAft>
                <a:spcPts val="0"/>
              </a:spcAft>
              <a:defRPr/>
            </a:pPr>
            <a:r>
              <a:rPr lang="ar-IQ" sz="3600" b="1" dirty="0">
                <a:latin typeface="+mn-lt"/>
                <a:cs typeface="+mn-cs"/>
              </a:rPr>
              <a:t>من خلال الشكل ادناه  نلاحظ ان المنتج يحقق اقصى ربح عندما ينتج الكمية </a:t>
            </a:r>
            <a:r>
              <a:rPr lang="en-US" sz="3600" b="1" dirty="0">
                <a:latin typeface="+mn-lt"/>
                <a:cs typeface="+mn-cs"/>
              </a:rPr>
              <a:t>Q   </a:t>
            </a:r>
            <a:r>
              <a:rPr lang="ar-IQ" sz="3600" b="1" dirty="0">
                <a:latin typeface="+mn-lt"/>
                <a:cs typeface="+mn-cs"/>
              </a:rPr>
              <a:t>التي تقابل ادنى مستوى للتكاليف المتوسطة وحيث تصبح قيمة الايراد الحدي مساوية للصفر عندما يقطع المحور السيني </a:t>
            </a:r>
            <a:endParaRPr lang="en-US" sz="3600" b="1" dirty="0">
              <a:latin typeface="+mn-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625" y="0"/>
            <a:ext cx="8229600" cy="582613"/>
          </a:xfrm>
        </p:spPr>
        <p:style>
          <a:lnRef idx="1">
            <a:schemeClr val="accent2"/>
          </a:lnRef>
          <a:fillRef idx="2">
            <a:schemeClr val="accent2"/>
          </a:fillRef>
          <a:effectRef idx="1">
            <a:schemeClr val="accent2"/>
          </a:effectRef>
          <a:fontRef idx="minor">
            <a:schemeClr val="dk1"/>
          </a:fontRef>
        </p:style>
        <p:txBody>
          <a:bodyPr rtlCol="1">
            <a:normAutofit fontScale="90000"/>
          </a:bodyPr>
          <a:lstStyle/>
          <a:p>
            <a:pPr eaLnBrk="1" fontAlgn="auto" hangingPunct="1">
              <a:spcAft>
                <a:spcPts val="0"/>
              </a:spcAft>
              <a:defRPr/>
            </a:pPr>
            <a:r>
              <a:rPr lang="ar-SA" dirty="0" smtClean="0">
                <a:solidFill>
                  <a:srgbClr val="660033"/>
                </a:solidFill>
              </a:rPr>
              <a:t>إيراد المنتج</a:t>
            </a:r>
            <a:endParaRPr lang="ar-SA" dirty="0">
              <a:solidFill>
                <a:srgbClr val="660033"/>
              </a:solidFill>
            </a:endParaRPr>
          </a:p>
        </p:txBody>
      </p:sp>
      <p:sp>
        <p:nvSpPr>
          <p:cNvPr id="22" name="Rectangle 8"/>
          <p:cNvSpPr>
            <a:spLocks noChangeArrowheads="1"/>
          </p:cNvSpPr>
          <p:nvPr/>
        </p:nvSpPr>
        <p:spPr bwMode="auto">
          <a:xfrm>
            <a:off x="1357313" y="1000125"/>
            <a:ext cx="7786687" cy="400050"/>
          </a:xfrm>
          <a:prstGeom prst="rect">
            <a:avLst/>
          </a:prstGeom>
          <a:ln>
            <a:headEnd/>
            <a:tailEnd/>
          </a:ln>
        </p:spPr>
        <p:style>
          <a:lnRef idx="1">
            <a:schemeClr val="dk1"/>
          </a:lnRef>
          <a:fillRef idx="2">
            <a:schemeClr val="dk1"/>
          </a:fillRef>
          <a:effectRef idx="1">
            <a:schemeClr val="dk1"/>
          </a:effectRef>
          <a:fontRef idx="minor">
            <a:schemeClr val="dk1"/>
          </a:fontRef>
        </p:style>
        <p:txBody>
          <a:bodyPr anchor="ctr">
            <a:spAutoFit/>
          </a:bodyPr>
          <a:lstStyle>
            <a:lvl1pPr algn="r" rtl="1">
              <a:defRPr>
                <a:solidFill>
                  <a:schemeClr val="tx1"/>
                </a:solidFill>
                <a:latin typeface="Calibri" panose="020F0502020204030204" pitchFamily="34" charset="0"/>
                <a:cs typeface="Arial" panose="020B0604020202020204" pitchFamily="34" charset="0"/>
              </a:defRPr>
            </a:lvl1pPr>
            <a:lvl2pPr marL="742950" indent="-285750" algn="r" rtl="1">
              <a:defRPr>
                <a:solidFill>
                  <a:schemeClr val="tx1"/>
                </a:solidFill>
                <a:latin typeface="Calibri" panose="020F0502020204030204" pitchFamily="34" charset="0"/>
                <a:cs typeface="Arial" panose="020B0604020202020204" pitchFamily="34" charset="0"/>
              </a:defRPr>
            </a:lvl2pPr>
            <a:lvl3pPr marL="1143000" indent="-228600" algn="r" rtl="1">
              <a:defRPr>
                <a:solidFill>
                  <a:schemeClr val="tx1"/>
                </a:solidFill>
                <a:latin typeface="Calibri" panose="020F0502020204030204" pitchFamily="34" charset="0"/>
                <a:cs typeface="Arial" panose="020B0604020202020204" pitchFamily="34" charset="0"/>
              </a:defRPr>
            </a:lvl3pPr>
            <a:lvl4pPr marL="1600200" indent="-228600" algn="r" rtl="1">
              <a:defRPr>
                <a:solidFill>
                  <a:schemeClr val="tx1"/>
                </a:solidFill>
                <a:latin typeface="Calibri" panose="020F0502020204030204" pitchFamily="34" charset="0"/>
                <a:cs typeface="Arial" panose="020B0604020202020204" pitchFamily="34" charset="0"/>
              </a:defRPr>
            </a:lvl4pPr>
            <a:lvl5pPr marL="2057400" indent="-228600" algn="r" rtl="1">
              <a:defRPr>
                <a:solidFill>
                  <a:schemeClr val="tx1"/>
                </a:solidFill>
                <a:latin typeface="Calibri" panose="020F050202020403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ar-IQ" altLang="en-US" sz="2000" b="1" u="sng" dirty="0" smtClean="0">
                <a:solidFill>
                  <a:srgbClr val="0000FF"/>
                </a:solidFill>
                <a:latin typeface="Arial" panose="020B0604020202020204" pitchFamily="34" charset="0"/>
                <a:cs typeface="Times New Roman" panose="02020603050405020304" pitchFamily="18" charset="0"/>
              </a:rPr>
              <a:t>الايراد الكلي</a:t>
            </a:r>
            <a:r>
              <a:rPr lang="ar-SA" altLang="en-US" sz="2000" b="1" u="sng" dirty="0" smtClean="0">
                <a:solidFill>
                  <a:srgbClr val="0000FF"/>
                </a:solidFill>
                <a:latin typeface="Arial" panose="020B0604020202020204" pitchFamily="34" charset="0"/>
                <a:cs typeface="Times New Roman" panose="02020603050405020304" pitchFamily="18" charset="0"/>
              </a:rPr>
              <a:t>  :</a:t>
            </a:r>
            <a:r>
              <a:rPr lang="en-US" altLang="en-US" sz="2000" b="1" dirty="0" smtClean="0">
                <a:solidFill>
                  <a:srgbClr val="0000FF"/>
                </a:solidFill>
                <a:latin typeface="Arial" panose="020B0604020202020204" pitchFamily="34" charset="0"/>
                <a:cs typeface="Times New Roman" panose="02020603050405020304" pitchFamily="18" charset="0"/>
              </a:rPr>
              <a:t> </a:t>
            </a:r>
            <a:r>
              <a:rPr lang="ar-IQ" altLang="en-US" sz="2000" b="1" dirty="0" smtClean="0">
                <a:latin typeface="Arial" panose="020B0604020202020204" pitchFamily="34" charset="0"/>
                <a:cs typeface="Times New Roman" panose="02020603050405020304" pitchFamily="18" charset="0"/>
              </a:rPr>
              <a:t>مجموع المبالغ التي يتم الحصول عليها من إنتاج كمية من سلعة ما</a:t>
            </a:r>
            <a:r>
              <a:rPr lang="ar-SA" altLang="en-US" sz="2000" b="1" dirty="0" smtClean="0">
                <a:latin typeface="Arial" panose="020B0604020202020204" pitchFamily="34" charset="0"/>
                <a:cs typeface="Times New Roman" panose="02020603050405020304" pitchFamily="18" charset="0"/>
              </a:rPr>
              <a:t>.</a:t>
            </a:r>
            <a:endParaRPr lang="en-US" altLang="en-US" sz="2000" dirty="0" smtClean="0">
              <a:latin typeface="Arial" panose="020B0604020202020204" pitchFamily="34" charset="0"/>
            </a:endParaRPr>
          </a:p>
        </p:txBody>
      </p:sp>
      <p:sp>
        <p:nvSpPr>
          <p:cNvPr id="24" name="مربع نص 23"/>
          <p:cNvSpPr txBox="1"/>
          <p:nvPr/>
        </p:nvSpPr>
        <p:spPr>
          <a:xfrm>
            <a:off x="1357258" y="1857364"/>
            <a:ext cx="7786742" cy="461665"/>
          </a:xfrm>
          <a:prstGeom prst="rect">
            <a:avLst/>
          </a:prstGeom>
        </p:spPr>
        <p:style>
          <a:lnRef idx="1">
            <a:schemeClr val="dk1"/>
          </a:lnRef>
          <a:fillRef idx="1003">
            <a:schemeClr val="lt1"/>
          </a:fillRef>
          <a:effectRef idx="1">
            <a:schemeClr val="dk1"/>
          </a:effectRef>
          <a:fontRef idx="minor">
            <a:schemeClr val="dk1"/>
          </a:fontRef>
        </p:style>
        <p:txBody>
          <a:bodyPr>
            <a:spAutoFit/>
          </a:bodyPr>
          <a:lstStyle>
            <a:lvl1pPr algn="r" rtl="1">
              <a:defRPr>
                <a:solidFill>
                  <a:schemeClr val="tx1"/>
                </a:solidFill>
                <a:latin typeface="Calibri" panose="020F0502020204030204" pitchFamily="34" charset="0"/>
                <a:cs typeface="Arial" panose="020B0604020202020204" pitchFamily="34" charset="0"/>
              </a:defRPr>
            </a:lvl1pPr>
            <a:lvl2pPr marL="742950" indent="-285750" algn="r" rtl="1">
              <a:defRPr>
                <a:solidFill>
                  <a:schemeClr val="tx1"/>
                </a:solidFill>
                <a:latin typeface="Calibri" panose="020F0502020204030204" pitchFamily="34" charset="0"/>
                <a:cs typeface="Arial" panose="020B0604020202020204" pitchFamily="34" charset="0"/>
              </a:defRPr>
            </a:lvl2pPr>
            <a:lvl3pPr marL="1143000" indent="-228600" algn="r" rtl="1">
              <a:defRPr>
                <a:solidFill>
                  <a:schemeClr val="tx1"/>
                </a:solidFill>
                <a:latin typeface="Calibri" panose="020F0502020204030204" pitchFamily="34" charset="0"/>
                <a:cs typeface="Arial" panose="020B0604020202020204" pitchFamily="34" charset="0"/>
              </a:defRPr>
            </a:lvl3pPr>
            <a:lvl4pPr marL="1600200" indent="-228600" algn="r" rtl="1">
              <a:defRPr>
                <a:solidFill>
                  <a:schemeClr val="tx1"/>
                </a:solidFill>
                <a:latin typeface="Calibri" panose="020F0502020204030204" pitchFamily="34" charset="0"/>
                <a:cs typeface="Arial" panose="020B0604020202020204" pitchFamily="34" charset="0"/>
              </a:defRPr>
            </a:lvl4pPr>
            <a:lvl5pPr marL="2057400" indent="-228600" algn="r" rtl="1">
              <a:defRPr>
                <a:solidFill>
                  <a:schemeClr val="tx1"/>
                </a:solidFill>
                <a:latin typeface="Calibri" panose="020F050202020403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defRPr/>
            </a:pPr>
            <a:r>
              <a:rPr lang="ar-IQ" altLang="en-US" sz="2400" b="1" u="sng" smtClean="0">
                <a:solidFill>
                  <a:srgbClr val="0000FF"/>
                </a:solidFill>
                <a:latin typeface="Arial" panose="020B0604020202020204" pitchFamily="34" charset="0"/>
                <a:cs typeface="Times New Roman" panose="02020603050405020304" pitchFamily="18" charset="0"/>
              </a:rPr>
              <a:t>الايراد المتوسط </a:t>
            </a:r>
            <a:r>
              <a:rPr lang="ar-SA" altLang="en-US" sz="2400" b="1" smtClean="0">
                <a:solidFill>
                  <a:srgbClr val="000000"/>
                </a:solidFill>
                <a:latin typeface="Arial" panose="020B0604020202020204" pitchFamily="34" charset="0"/>
                <a:cs typeface="Times New Roman" panose="02020603050405020304" pitchFamily="18" charset="0"/>
              </a:rPr>
              <a:t>: </a:t>
            </a:r>
            <a:r>
              <a:rPr lang="ar-IQ" altLang="en-US" sz="2400" b="1" smtClean="0">
                <a:solidFill>
                  <a:srgbClr val="000000"/>
                </a:solidFill>
                <a:latin typeface="Arial" panose="020B0604020202020204" pitchFamily="34" charset="0"/>
                <a:cs typeface="Times New Roman" panose="02020603050405020304" pitchFamily="18" charset="0"/>
              </a:rPr>
              <a:t>هو الإيراد</a:t>
            </a:r>
            <a:r>
              <a:rPr lang="ar-SA" altLang="en-US" sz="2400" b="1" smtClean="0">
                <a:solidFill>
                  <a:srgbClr val="000000"/>
                </a:solidFill>
                <a:latin typeface="Arial" panose="020B0604020202020204" pitchFamily="34" charset="0"/>
                <a:cs typeface="Times New Roman" panose="02020603050405020304" pitchFamily="18" charset="0"/>
              </a:rPr>
              <a:t> </a:t>
            </a:r>
            <a:r>
              <a:rPr lang="ar-IQ" altLang="en-US" sz="2400" b="1" smtClean="0">
                <a:solidFill>
                  <a:srgbClr val="000000"/>
                </a:solidFill>
                <a:latin typeface="Arial" panose="020B0604020202020204" pitchFamily="34" charset="0"/>
                <a:cs typeface="Times New Roman" panose="02020603050405020304" pitchFamily="18" charset="0"/>
              </a:rPr>
              <a:t>الكلي مقسوم على عدد الوحدات</a:t>
            </a:r>
            <a:r>
              <a:rPr lang="ar-SA" altLang="en-US" sz="2400" b="1" smtClean="0">
                <a:solidFill>
                  <a:srgbClr val="000000"/>
                </a:solidFill>
                <a:latin typeface="Arial" panose="020B0604020202020204" pitchFamily="34" charset="0"/>
                <a:cs typeface="Times New Roman" panose="02020603050405020304" pitchFamily="18" charset="0"/>
              </a:rPr>
              <a:t> </a:t>
            </a:r>
            <a:r>
              <a:rPr lang="ar-IQ" altLang="en-US" sz="2400" b="1" smtClean="0">
                <a:solidFill>
                  <a:srgbClr val="000000"/>
                </a:solidFill>
                <a:latin typeface="Arial" panose="020B0604020202020204" pitchFamily="34" charset="0"/>
                <a:cs typeface="Times New Roman" panose="02020603050405020304" pitchFamily="18" charset="0"/>
              </a:rPr>
              <a:t>المنتجة</a:t>
            </a:r>
            <a:r>
              <a:rPr lang="ar-SA" altLang="en-US" sz="2400" b="1" smtClean="0">
                <a:solidFill>
                  <a:srgbClr val="000000"/>
                </a:solidFill>
                <a:latin typeface="Arial" panose="020B0604020202020204" pitchFamily="34" charset="0"/>
                <a:cs typeface="Times New Roman" panose="02020603050405020304" pitchFamily="18" charset="0"/>
              </a:rPr>
              <a:t>.</a:t>
            </a:r>
            <a:endParaRPr lang="ar-SA" altLang="en-US" smtClean="0">
              <a:solidFill>
                <a:srgbClr val="000000"/>
              </a:solidFill>
            </a:endParaRPr>
          </a:p>
        </p:txBody>
      </p:sp>
      <p:sp>
        <p:nvSpPr>
          <p:cNvPr id="26" name="مربع نص 25"/>
          <p:cNvSpPr txBox="1"/>
          <p:nvPr/>
        </p:nvSpPr>
        <p:spPr>
          <a:xfrm>
            <a:off x="1428750" y="2571750"/>
            <a:ext cx="7715250" cy="677863"/>
          </a:xfrm>
          <a:prstGeom prst="rect">
            <a:avLst/>
          </a:prstGeom>
        </p:spPr>
        <p:style>
          <a:lnRef idx="1">
            <a:schemeClr val="dk1"/>
          </a:lnRef>
          <a:fillRef idx="2">
            <a:schemeClr val="dk1"/>
          </a:fillRef>
          <a:effectRef idx="1">
            <a:schemeClr val="dk1"/>
          </a:effectRef>
          <a:fontRef idx="minor">
            <a:schemeClr val="dk1"/>
          </a:fontRef>
        </p:style>
        <p:txBody>
          <a:bodyPr>
            <a:spAutoFit/>
          </a:bodyPr>
          <a:lstStyle>
            <a:lvl1pPr algn="r" rtl="1">
              <a:defRPr>
                <a:solidFill>
                  <a:schemeClr val="tx1"/>
                </a:solidFill>
                <a:latin typeface="Calibri" panose="020F0502020204030204" pitchFamily="34" charset="0"/>
                <a:cs typeface="Arial" panose="020B0604020202020204" pitchFamily="34" charset="0"/>
              </a:defRPr>
            </a:lvl1pPr>
            <a:lvl2pPr marL="742950" indent="-285750" algn="r" rtl="1">
              <a:defRPr>
                <a:solidFill>
                  <a:schemeClr val="tx1"/>
                </a:solidFill>
                <a:latin typeface="Calibri" panose="020F0502020204030204" pitchFamily="34" charset="0"/>
                <a:cs typeface="Arial" panose="020B0604020202020204" pitchFamily="34" charset="0"/>
              </a:defRPr>
            </a:lvl2pPr>
            <a:lvl3pPr marL="1143000" indent="-228600" algn="r" rtl="1">
              <a:defRPr>
                <a:solidFill>
                  <a:schemeClr val="tx1"/>
                </a:solidFill>
                <a:latin typeface="Calibri" panose="020F0502020204030204" pitchFamily="34" charset="0"/>
                <a:cs typeface="Arial" panose="020B0604020202020204" pitchFamily="34" charset="0"/>
              </a:defRPr>
            </a:lvl3pPr>
            <a:lvl4pPr marL="1600200" indent="-228600" algn="r" rtl="1">
              <a:defRPr>
                <a:solidFill>
                  <a:schemeClr val="tx1"/>
                </a:solidFill>
                <a:latin typeface="Calibri" panose="020F0502020204030204" pitchFamily="34" charset="0"/>
                <a:cs typeface="Arial" panose="020B0604020202020204" pitchFamily="34" charset="0"/>
              </a:defRPr>
            </a:lvl4pPr>
            <a:lvl5pPr marL="2057400" indent="-228600" algn="r" rtl="1">
              <a:defRPr>
                <a:solidFill>
                  <a:schemeClr val="tx1"/>
                </a:solidFill>
                <a:latin typeface="Calibri" panose="020F0502020204030204" pitchFamily="34" charset="0"/>
                <a:cs typeface="Arial" panose="020B0604020202020204" pitchFamily="34" charset="0"/>
              </a:defRPr>
            </a:lvl5pPr>
            <a:lvl6pPr marL="25146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algn="r" rtl="1" fontAlgn="base">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rtl="0">
              <a:defRPr/>
            </a:pPr>
            <a:r>
              <a:rPr lang="ar-IQ" altLang="en-US" sz="2000" b="1" u="sng" smtClean="0">
                <a:solidFill>
                  <a:srgbClr val="0000FF"/>
                </a:solidFill>
                <a:latin typeface="Arial" panose="020B0604020202020204" pitchFamily="34" charset="0"/>
                <a:cs typeface="Times New Roman" panose="02020603050405020304" pitchFamily="18" charset="0"/>
              </a:rPr>
              <a:t>الايراد الحدي</a:t>
            </a:r>
            <a:r>
              <a:rPr lang="ar-SA" altLang="en-US" sz="2000" b="1" smtClean="0">
                <a:solidFill>
                  <a:srgbClr val="0000FF"/>
                </a:solidFill>
                <a:latin typeface="Arial" panose="020B0604020202020204" pitchFamily="34" charset="0"/>
                <a:cs typeface="Times New Roman" panose="02020603050405020304" pitchFamily="18" charset="0"/>
              </a:rPr>
              <a:t>:</a:t>
            </a:r>
            <a:r>
              <a:rPr lang="ar-IQ" altLang="en-US" sz="2000" b="1" smtClean="0">
                <a:solidFill>
                  <a:srgbClr val="0000FF"/>
                </a:solidFill>
                <a:latin typeface="Arial" panose="020B0604020202020204" pitchFamily="34" charset="0"/>
                <a:cs typeface="Times New Roman" panose="02020603050405020304" pitchFamily="18" charset="0"/>
              </a:rPr>
              <a:t> </a:t>
            </a:r>
            <a:r>
              <a:rPr lang="ar-IQ" altLang="en-US" sz="2000" b="1" smtClean="0">
                <a:solidFill>
                  <a:srgbClr val="000000"/>
                </a:solidFill>
                <a:latin typeface="Arial" panose="020B0604020202020204" pitchFamily="34" charset="0"/>
                <a:cs typeface="Times New Roman" panose="02020603050405020304" pitchFamily="18" charset="0"/>
              </a:rPr>
              <a:t>هو التغيير في الإيراد الكلي نتيجة للتغير في الإنتاج </a:t>
            </a:r>
            <a:r>
              <a:rPr lang="ar-SA" altLang="en-US" sz="2000" b="1" smtClean="0">
                <a:solidFill>
                  <a:srgbClr val="000000"/>
                </a:solidFill>
                <a:latin typeface="Arial" panose="020B0604020202020204" pitchFamily="34" charset="0"/>
                <a:cs typeface="Times New Roman" panose="02020603050405020304" pitchFamily="18" charset="0"/>
              </a:rPr>
              <a:t>ب</a:t>
            </a:r>
            <a:r>
              <a:rPr lang="ar-IQ" altLang="en-US" sz="2000" b="1" smtClean="0">
                <a:solidFill>
                  <a:srgbClr val="000000"/>
                </a:solidFill>
                <a:latin typeface="Arial" panose="020B0604020202020204" pitchFamily="34" charset="0"/>
                <a:cs typeface="Times New Roman" panose="02020603050405020304" pitchFamily="18" charset="0"/>
              </a:rPr>
              <a:t>وحدة واحدة. </a:t>
            </a:r>
            <a:endParaRPr lang="ar-SA" altLang="en-US" smtClean="0">
              <a:solidFill>
                <a:srgbClr val="000000"/>
              </a:solidFill>
            </a:endParaRPr>
          </a:p>
          <a:p>
            <a:pPr eaLnBrk="1" hangingPunct="1">
              <a:defRPr/>
            </a:pPr>
            <a:endParaRPr lang="ar-SA" altLang="en-US" smtClean="0">
              <a:solidFill>
                <a:srgbClr val="000000"/>
              </a:solidFill>
            </a:endParaRPr>
          </a:p>
        </p:txBody>
      </p:sp>
      <p:sp>
        <p:nvSpPr>
          <p:cNvPr id="27" name="مربع نص 26"/>
          <p:cNvSpPr txBox="1"/>
          <p:nvPr/>
        </p:nvSpPr>
        <p:spPr>
          <a:xfrm>
            <a:off x="428625" y="3143250"/>
            <a:ext cx="8572500" cy="2370138"/>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r" rtl="1" eaLnBrk="1" fontAlgn="auto" hangingPunct="1">
              <a:spcBef>
                <a:spcPts val="0"/>
              </a:spcBef>
              <a:spcAft>
                <a:spcPts val="0"/>
              </a:spcAft>
              <a:defRPr/>
            </a:pPr>
            <a:r>
              <a:rPr lang="ar-SA" sz="3600" b="1" dirty="0"/>
              <a:t>الإيراد         = </a:t>
            </a:r>
            <a:r>
              <a:rPr lang="en-US" sz="3600" b="1" dirty="0"/>
              <a:t>R  </a:t>
            </a:r>
            <a:endParaRPr lang="ar-SA" sz="3600" b="1" dirty="0"/>
          </a:p>
          <a:p>
            <a:pPr algn="r" rtl="1" eaLnBrk="1" fontAlgn="auto" hangingPunct="1">
              <a:spcBef>
                <a:spcPts val="0"/>
              </a:spcBef>
              <a:spcAft>
                <a:spcPts val="0"/>
              </a:spcAft>
              <a:defRPr/>
            </a:pPr>
            <a:r>
              <a:rPr lang="ar-SA" sz="3600" b="1" dirty="0"/>
              <a:t>الإيراد الكلي  =</a:t>
            </a:r>
            <a:r>
              <a:rPr lang="en-US" sz="3600" b="1" dirty="0" err="1"/>
              <a:t>p.Q</a:t>
            </a:r>
            <a:r>
              <a:rPr lang="en-US" sz="3600" b="1" dirty="0"/>
              <a:t>=TR  </a:t>
            </a:r>
            <a:endParaRPr lang="ar-SA" sz="3600" b="1" dirty="0"/>
          </a:p>
          <a:p>
            <a:pPr algn="r" rtl="1" eaLnBrk="1" fontAlgn="auto" hangingPunct="1">
              <a:spcBef>
                <a:spcPts val="0"/>
              </a:spcBef>
              <a:spcAft>
                <a:spcPts val="0"/>
              </a:spcAft>
              <a:defRPr/>
            </a:pPr>
            <a:r>
              <a:rPr lang="ar-SA" sz="3600" b="1" dirty="0"/>
              <a:t>الإيراد الحدي=</a:t>
            </a:r>
            <a:r>
              <a:rPr lang="el-GR" sz="3600" b="1" dirty="0"/>
              <a:t>Δ</a:t>
            </a:r>
            <a:r>
              <a:rPr lang="en-US" sz="3600" b="1" dirty="0"/>
              <a:t>TR/</a:t>
            </a:r>
            <a:r>
              <a:rPr lang="el-GR" sz="3600" b="1" dirty="0"/>
              <a:t>Δ</a:t>
            </a:r>
            <a:r>
              <a:rPr lang="en-US" sz="3600" b="1" dirty="0"/>
              <a:t>Q=MR  </a:t>
            </a:r>
            <a:r>
              <a:rPr lang="ar-SA" sz="3600" b="1" dirty="0"/>
              <a:t> </a:t>
            </a:r>
          </a:p>
          <a:p>
            <a:pPr algn="r" rtl="1" eaLnBrk="1" fontAlgn="auto" hangingPunct="1">
              <a:spcBef>
                <a:spcPts val="0"/>
              </a:spcBef>
              <a:spcAft>
                <a:spcPts val="0"/>
              </a:spcAft>
              <a:defRPr/>
            </a:pPr>
            <a:r>
              <a:rPr lang="ar-SA" sz="3600" b="1" dirty="0"/>
              <a:t>الربح        </a:t>
            </a:r>
            <a:r>
              <a:rPr lang="ar-SA" sz="4000" b="1" dirty="0"/>
              <a:t>= </a:t>
            </a:r>
            <a:r>
              <a:rPr lang="ar-SA" sz="3600" b="1"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right)">
                                      <p:cBhvr>
                                        <p:cTn id="7" dur="1000"/>
                                        <p:tgtEl>
                                          <p:spTgt spid="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right)">
                                      <p:cBhvr>
                                        <p:cTn id="12" dur="1000"/>
                                        <p:tgtEl>
                                          <p:spTgt spid="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wipe(right)">
                                      <p:cBhvr>
                                        <p:cTn id="17" dur="1000"/>
                                        <p:tgtEl>
                                          <p:spTgt spid="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right)">
                                      <p:cBhvr>
                                        <p:cTn id="22"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6" grpId="0" animBg="1"/>
      <p:bldP spid="2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0"/>
            <a:ext cx="6697663" cy="6669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2938" y="2286000"/>
            <a:ext cx="8229600" cy="1143000"/>
          </a:xfrm>
        </p:spPr>
        <p:style>
          <a:lnRef idx="1">
            <a:schemeClr val="accent5"/>
          </a:lnRef>
          <a:fillRef idx="2">
            <a:schemeClr val="accent5"/>
          </a:fillRef>
          <a:effectRef idx="1">
            <a:schemeClr val="accent5"/>
          </a:effectRef>
          <a:fontRef idx="minor">
            <a:schemeClr val="dk1"/>
          </a:fontRef>
        </p:style>
        <p:txBody>
          <a:bodyPr rtlCol="1">
            <a:normAutofit/>
          </a:bodyPr>
          <a:lstStyle/>
          <a:p>
            <a:pPr eaLnBrk="1" fontAlgn="auto" hangingPunct="1">
              <a:spcAft>
                <a:spcPts val="0"/>
              </a:spcAft>
              <a:defRPr/>
            </a:pPr>
            <a:r>
              <a:rPr lang="ar-SA" dirty="0" smtClean="0">
                <a:solidFill>
                  <a:srgbClr val="002060"/>
                </a:solidFill>
              </a:rPr>
              <a:t>شكرا لإصغائكم</a:t>
            </a:r>
            <a:endParaRPr lang="ar-SA" dirty="0">
              <a:solidFill>
                <a:srgbClr val="002060"/>
              </a:solidFill>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643063" y="0"/>
            <a:ext cx="6286500" cy="708025"/>
          </a:xfrm>
          <a:prstGeom prst="rect">
            <a:avLst/>
          </a:prstGeom>
        </p:spPr>
        <p:style>
          <a:lnRef idx="1">
            <a:schemeClr val="accent2"/>
          </a:lnRef>
          <a:fillRef idx="2">
            <a:schemeClr val="accent2"/>
          </a:fillRef>
          <a:effectRef idx="1">
            <a:schemeClr val="accent2"/>
          </a:effectRef>
          <a:fontRef idx="minor">
            <a:schemeClr val="dk1"/>
          </a:fontRef>
        </p:style>
        <p:txBody>
          <a:bodyPr rtlCol="1">
            <a:spAutoFit/>
          </a:bodyPr>
          <a:lstStyle/>
          <a:p>
            <a:pPr algn="ctr" rtl="1" eaLnBrk="1" fontAlgn="auto" hangingPunct="1">
              <a:spcBef>
                <a:spcPts val="0"/>
              </a:spcBef>
              <a:spcAft>
                <a:spcPts val="0"/>
              </a:spcAft>
              <a:defRPr/>
            </a:pPr>
            <a:r>
              <a:rPr lang="ar-SA" sz="4000" b="1" dirty="0">
                <a:solidFill>
                  <a:schemeClr val="tx1"/>
                </a:solidFill>
              </a:rPr>
              <a:t>علاقة</a:t>
            </a:r>
            <a:r>
              <a:rPr lang="ar-SA" sz="4000" b="1" dirty="0">
                <a:solidFill>
                  <a:srgbClr val="FF0000"/>
                </a:solidFill>
              </a:rPr>
              <a:t> </a:t>
            </a:r>
            <a:r>
              <a:rPr lang="ar-SA" sz="4000" b="1" dirty="0">
                <a:solidFill>
                  <a:schemeClr val="tx1"/>
                </a:solidFill>
              </a:rPr>
              <a:t>الربح بالتكاليف الكلية </a:t>
            </a:r>
          </a:p>
        </p:txBody>
      </p:sp>
      <p:sp>
        <p:nvSpPr>
          <p:cNvPr id="19" name="مربع نص 18"/>
          <p:cNvSpPr txBox="1"/>
          <p:nvPr/>
        </p:nvSpPr>
        <p:spPr>
          <a:xfrm>
            <a:off x="5357813" y="1071563"/>
            <a:ext cx="3571875" cy="830262"/>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r" rtl="1" eaLnBrk="1" fontAlgn="auto" hangingPunct="1">
              <a:spcBef>
                <a:spcPts val="0"/>
              </a:spcBef>
              <a:spcAft>
                <a:spcPts val="0"/>
              </a:spcAft>
              <a:defRPr/>
            </a:pPr>
            <a:r>
              <a:rPr lang="ar-SA" sz="2400" b="1" dirty="0"/>
              <a:t>الإيراد الكلي( </a:t>
            </a:r>
            <a:r>
              <a:rPr lang="en-US" sz="2400" b="1" dirty="0"/>
              <a:t>TR</a:t>
            </a:r>
            <a:r>
              <a:rPr lang="ar-SA" sz="2400" b="1" dirty="0"/>
              <a:t> )  = </a:t>
            </a:r>
            <a:r>
              <a:rPr lang="en-US" sz="2400" b="1" dirty="0"/>
              <a:t>P.Q</a:t>
            </a:r>
          </a:p>
          <a:p>
            <a:pPr algn="r" rtl="1" eaLnBrk="1" fontAlgn="auto" hangingPunct="1">
              <a:spcBef>
                <a:spcPts val="0"/>
              </a:spcBef>
              <a:spcAft>
                <a:spcPts val="0"/>
              </a:spcAft>
              <a:defRPr/>
            </a:pPr>
            <a:r>
              <a:rPr lang="ar-SA" sz="2400" b="1" dirty="0"/>
              <a:t>الربــــــــــح ( ∏ )  = </a:t>
            </a:r>
            <a:r>
              <a:rPr lang="en-US" sz="2400" b="1" dirty="0"/>
              <a:t>TR─TC</a:t>
            </a:r>
            <a:endParaRPr lang="ar-SA" sz="2400" b="1" dirty="0"/>
          </a:p>
        </p:txBody>
      </p:sp>
      <p:sp>
        <p:nvSpPr>
          <p:cNvPr id="21" name="مربع نص 20"/>
          <p:cNvSpPr txBox="1"/>
          <p:nvPr/>
        </p:nvSpPr>
        <p:spPr>
          <a:xfrm>
            <a:off x="6072188" y="2286000"/>
            <a:ext cx="3071812" cy="3478213"/>
          </a:xfrm>
          <a:prstGeom prst="rect">
            <a:avLst/>
          </a:prstGeom>
        </p:spPr>
        <p:style>
          <a:lnRef idx="1">
            <a:schemeClr val="accent1"/>
          </a:lnRef>
          <a:fillRef idx="3">
            <a:schemeClr val="accent1"/>
          </a:fillRef>
          <a:effectRef idx="2">
            <a:schemeClr val="accent1"/>
          </a:effectRef>
          <a:fontRef idx="minor">
            <a:schemeClr val="lt1"/>
          </a:fontRef>
        </p:style>
        <p:txBody>
          <a:bodyPr rtlCol="1">
            <a:spAutoFit/>
          </a:bodyPr>
          <a:lstStyle/>
          <a:p>
            <a:pPr algn="r" rtl="1" eaLnBrk="1" fontAlgn="auto" hangingPunct="1">
              <a:spcBef>
                <a:spcPts val="0"/>
              </a:spcBef>
              <a:spcAft>
                <a:spcPts val="0"/>
              </a:spcAft>
              <a:defRPr/>
            </a:pPr>
            <a:r>
              <a:rPr lang="en-US" sz="2800" b="1" dirty="0">
                <a:solidFill>
                  <a:srgbClr val="FF0000"/>
                </a:solidFill>
              </a:rPr>
              <a:t>Q1</a:t>
            </a:r>
            <a:r>
              <a:rPr lang="ar-SA" sz="2400" b="1" dirty="0"/>
              <a:t>= </a:t>
            </a:r>
            <a:r>
              <a:rPr lang="en-US" sz="2400" b="1" dirty="0"/>
              <a:t>MR&gt; TC</a:t>
            </a:r>
          </a:p>
          <a:p>
            <a:pPr algn="r" rtl="1" eaLnBrk="1" fontAlgn="auto" hangingPunct="1">
              <a:spcBef>
                <a:spcPts val="0"/>
              </a:spcBef>
              <a:spcAft>
                <a:spcPts val="0"/>
              </a:spcAft>
              <a:defRPr/>
            </a:pPr>
            <a:r>
              <a:rPr lang="en-US" sz="2400" b="1" dirty="0">
                <a:solidFill>
                  <a:srgbClr val="FF0000"/>
                </a:solidFill>
              </a:rPr>
              <a:t>Qm</a:t>
            </a:r>
            <a:r>
              <a:rPr lang="ar-SA" sz="2400" b="1" dirty="0"/>
              <a:t>= تحقيق أعلى ربح وذلك عندما تكون التكاليف الكلية في أدنى مستوى لها لكنه يستمر في الإنتاج بهدف تعظيم الإيرادات الكلية</a:t>
            </a:r>
          </a:p>
          <a:p>
            <a:pPr algn="r" rtl="1" eaLnBrk="1" fontAlgn="auto" hangingPunct="1">
              <a:spcBef>
                <a:spcPts val="0"/>
              </a:spcBef>
              <a:spcAft>
                <a:spcPts val="0"/>
              </a:spcAft>
              <a:defRPr/>
            </a:pPr>
            <a:r>
              <a:rPr lang="en-US" sz="2400" b="1" dirty="0">
                <a:solidFill>
                  <a:srgbClr val="FF0000"/>
                </a:solidFill>
              </a:rPr>
              <a:t>Q2</a:t>
            </a:r>
            <a:r>
              <a:rPr lang="ar-SA" sz="2400" b="1" dirty="0"/>
              <a:t>= </a:t>
            </a:r>
            <a:r>
              <a:rPr lang="en-US" sz="2400" b="1" dirty="0"/>
              <a:t>MC=MR</a:t>
            </a:r>
            <a:r>
              <a:rPr lang="ar-SA" sz="2400" b="1" dirty="0"/>
              <a:t>يحقق المنتج توازنه من خلال تحقيق أقصى أيراد أو ربح ممكن .</a:t>
            </a:r>
          </a:p>
        </p:txBody>
      </p:sp>
      <p:pic>
        <p:nvPicPr>
          <p:cNvPr id="135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44" y="1747401"/>
            <a:ext cx="5810250" cy="4543425"/>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right)">
                                      <p:cBhvr>
                                        <p:cTn id="7" dur="10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wipe(right)">
                                      <p:cBhvr>
                                        <p:cTn id="12" dur="2000"/>
                                        <p:tgtEl>
                                          <p:spTgt spid="2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35170"/>
                                        </p:tgtEl>
                                        <p:attrNameLst>
                                          <p:attrName>style.visibility</p:attrName>
                                        </p:attrNameLst>
                                      </p:cBhvr>
                                      <p:to>
                                        <p:strVal val="visible"/>
                                      </p:to>
                                    </p:set>
                                    <p:anim calcmode="lin" valueType="num">
                                      <p:cBhvr additive="base">
                                        <p:cTn id="17" dur="500" fill="hold"/>
                                        <p:tgtEl>
                                          <p:spTgt spid="135170"/>
                                        </p:tgtEl>
                                        <p:attrNameLst>
                                          <p:attrName>ppt_x</p:attrName>
                                        </p:attrNameLst>
                                      </p:cBhvr>
                                      <p:tavLst>
                                        <p:tav tm="0">
                                          <p:val>
                                            <p:strVal val="0-#ppt_w/2"/>
                                          </p:val>
                                        </p:tav>
                                        <p:tav tm="100000">
                                          <p:val>
                                            <p:strVal val="#ppt_x"/>
                                          </p:val>
                                        </p:tav>
                                      </p:tavLst>
                                    </p:anim>
                                    <p:anim calcmode="lin" valueType="num">
                                      <p:cBhvr additive="base">
                                        <p:cTn id="18" dur="500" fill="hold"/>
                                        <p:tgtEl>
                                          <p:spTgt spid="1351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rtlCol="1">
            <a:normAutofit/>
          </a:bodyPr>
          <a:lstStyle/>
          <a:p>
            <a:pPr eaLnBrk="1" fontAlgn="auto" hangingPunct="1">
              <a:spcAft>
                <a:spcPts val="0"/>
              </a:spcAft>
              <a:defRPr/>
            </a:pPr>
            <a:r>
              <a:rPr lang="ar-SA" b="1" dirty="0" smtClean="0">
                <a:solidFill>
                  <a:schemeClr val="tx1"/>
                </a:solidFill>
              </a:rPr>
              <a:t>علاقة الإنتاج والإيراد بالتكاليف</a:t>
            </a:r>
            <a:endParaRPr lang="ar-SA" b="1" dirty="0">
              <a:solidFill>
                <a:schemeClr val="tx1"/>
              </a:solidFill>
            </a:endParaRPr>
          </a:p>
        </p:txBody>
      </p:sp>
      <p:sp>
        <p:nvSpPr>
          <p:cNvPr id="8" name="مربع نص 7"/>
          <p:cNvSpPr txBox="1"/>
          <p:nvPr/>
        </p:nvSpPr>
        <p:spPr>
          <a:xfrm>
            <a:off x="3203575" y="1643063"/>
            <a:ext cx="5654675" cy="1077912"/>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r" rtl="1" eaLnBrk="1" fontAlgn="auto" hangingPunct="1">
              <a:spcBef>
                <a:spcPts val="0"/>
              </a:spcBef>
              <a:spcAft>
                <a:spcPts val="0"/>
              </a:spcAft>
              <a:defRPr/>
            </a:pPr>
            <a:r>
              <a:rPr lang="ar-SA" sz="3200" b="1" dirty="0"/>
              <a:t>الإيراد الكلي( </a:t>
            </a:r>
            <a:r>
              <a:rPr lang="en-US" sz="3200" b="1" dirty="0"/>
              <a:t>TR</a:t>
            </a:r>
            <a:r>
              <a:rPr lang="ar-SA" sz="3200" b="1" dirty="0"/>
              <a:t> )  = </a:t>
            </a:r>
            <a:r>
              <a:rPr lang="en-US" sz="3200" b="1" dirty="0"/>
              <a:t>P.Q</a:t>
            </a:r>
          </a:p>
          <a:p>
            <a:pPr algn="r" rtl="1" eaLnBrk="1" fontAlgn="auto" hangingPunct="1">
              <a:spcBef>
                <a:spcPts val="0"/>
              </a:spcBef>
              <a:spcAft>
                <a:spcPts val="0"/>
              </a:spcAft>
              <a:defRPr/>
            </a:pPr>
            <a:endParaRPr lang="en-US" sz="3200" b="1" dirty="0"/>
          </a:p>
        </p:txBody>
      </p:sp>
      <p:sp>
        <p:nvSpPr>
          <p:cNvPr id="10" name="مربع نص 9"/>
          <p:cNvSpPr txBox="1"/>
          <p:nvPr/>
        </p:nvSpPr>
        <p:spPr>
          <a:xfrm>
            <a:off x="4067175" y="2789238"/>
            <a:ext cx="4845050" cy="584200"/>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r" rtl="1" eaLnBrk="1" fontAlgn="auto" hangingPunct="1">
              <a:spcBef>
                <a:spcPts val="0"/>
              </a:spcBef>
              <a:spcAft>
                <a:spcPts val="0"/>
              </a:spcAft>
              <a:defRPr/>
            </a:pPr>
            <a:r>
              <a:rPr lang="ar-SA" sz="3200" b="1" dirty="0"/>
              <a:t>الربــــــــــح ( ∏ )  = </a:t>
            </a:r>
            <a:r>
              <a:rPr lang="en-US" sz="3200" b="1" dirty="0"/>
              <a:t>TR─TC</a:t>
            </a:r>
          </a:p>
        </p:txBody>
      </p:sp>
      <p:sp>
        <p:nvSpPr>
          <p:cNvPr id="11" name="مربع نص 10"/>
          <p:cNvSpPr txBox="1"/>
          <p:nvPr/>
        </p:nvSpPr>
        <p:spPr>
          <a:xfrm>
            <a:off x="5360988" y="3802063"/>
            <a:ext cx="3532187" cy="584200"/>
          </a:xfrm>
          <a:prstGeom prst="rect">
            <a:avLst/>
          </a:prstGeom>
        </p:spPr>
        <p:style>
          <a:lnRef idx="1">
            <a:schemeClr val="accent5"/>
          </a:lnRef>
          <a:fillRef idx="2">
            <a:schemeClr val="accent5"/>
          </a:fillRef>
          <a:effectRef idx="1">
            <a:schemeClr val="accent5"/>
          </a:effectRef>
          <a:fontRef idx="minor">
            <a:schemeClr val="dk1"/>
          </a:fontRef>
        </p:style>
        <p:txBody>
          <a:bodyPr rtlCol="1">
            <a:spAutoFit/>
          </a:bodyPr>
          <a:lstStyle/>
          <a:p>
            <a:pPr algn="r" rtl="1" eaLnBrk="1" fontAlgn="auto" hangingPunct="1">
              <a:spcBef>
                <a:spcPts val="0"/>
              </a:spcBef>
              <a:spcAft>
                <a:spcPts val="0"/>
              </a:spcAft>
              <a:defRPr/>
            </a:pPr>
            <a:r>
              <a:rPr lang="ar-SA" sz="3200" b="1" dirty="0"/>
              <a:t>الخسارة =  </a:t>
            </a:r>
            <a:r>
              <a:rPr lang="en-US" sz="3200" b="1" dirty="0"/>
              <a:t>TR &lt; TC</a:t>
            </a:r>
          </a:p>
        </p:txBody>
      </p:sp>
      <p:sp>
        <p:nvSpPr>
          <p:cNvPr id="12" name="مربع نص 11"/>
          <p:cNvSpPr txBox="1"/>
          <p:nvPr/>
        </p:nvSpPr>
        <p:spPr>
          <a:xfrm>
            <a:off x="122238" y="4762500"/>
            <a:ext cx="8626475" cy="461963"/>
          </a:xfrm>
          <a:prstGeom prst="rect">
            <a:avLst/>
          </a:prstGeom>
        </p:spPr>
        <p:style>
          <a:lnRef idx="1">
            <a:schemeClr val="accent3"/>
          </a:lnRef>
          <a:fillRef idx="2">
            <a:schemeClr val="accent3"/>
          </a:fillRef>
          <a:effectRef idx="1">
            <a:schemeClr val="accent3"/>
          </a:effectRef>
          <a:fontRef idx="minor">
            <a:schemeClr val="dk1"/>
          </a:fontRef>
        </p:style>
        <p:txBody>
          <a:bodyPr wrap="none" rtlCol="1">
            <a:spAutoFit/>
          </a:bodyPr>
          <a:lstStyle/>
          <a:p>
            <a:pPr algn="r" rtl="1" eaLnBrk="1" fontAlgn="auto" hangingPunct="1">
              <a:spcBef>
                <a:spcPts val="0"/>
              </a:spcBef>
              <a:spcAft>
                <a:spcPts val="0"/>
              </a:spcAft>
              <a:defRPr/>
            </a:pPr>
            <a:r>
              <a:rPr lang="ar-SA" sz="2400" b="1" dirty="0"/>
              <a:t>يستمر المنتج في السوق في حالة خسارة متوسط التكاليف الثابتة=    </a:t>
            </a:r>
            <a:r>
              <a:rPr lang="en-US" sz="2400" b="1" dirty="0"/>
              <a:t>AC &lt; </a:t>
            </a:r>
            <a:r>
              <a:rPr lang="en-US" sz="2400" b="1" dirty="0">
                <a:solidFill>
                  <a:srgbClr val="FF0000"/>
                </a:solidFill>
              </a:rPr>
              <a:t> P </a:t>
            </a:r>
            <a:r>
              <a:rPr lang="en-US" sz="2400" b="1" dirty="0"/>
              <a:t>&lt; TC</a:t>
            </a:r>
            <a:r>
              <a:rPr lang="ar-SA" sz="2400" b="1" dirty="0"/>
              <a:t> </a:t>
            </a:r>
          </a:p>
        </p:txBody>
      </p:sp>
      <p:sp>
        <p:nvSpPr>
          <p:cNvPr id="13" name="مربع نص 12"/>
          <p:cNvSpPr txBox="1"/>
          <p:nvPr/>
        </p:nvSpPr>
        <p:spPr>
          <a:xfrm>
            <a:off x="474663" y="5508625"/>
            <a:ext cx="8240712" cy="461963"/>
          </a:xfrm>
          <a:prstGeom prst="rect">
            <a:avLst/>
          </a:prstGeom>
        </p:spPr>
        <p:style>
          <a:lnRef idx="1">
            <a:schemeClr val="accent2"/>
          </a:lnRef>
          <a:fillRef idx="2">
            <a:schemeClr val="accent2"/>
          </a:fillRef>
          <a:effectRef idx="1">
            <a:schemeClr val="accent2"/>
          </a:effectRef>
          <a:fontRef idx="minor">
            <a:schemeClr val="dk1"/>
          </a:fontRef>
        </p:style>
        <p:txBody>
          <a:bodyPr wrap="none" rtlCol="1">
            <a:spAutoFit/>
          </a:bodyPr>
          <a:lstStyle/>
          <a:p>
            <a:pPr algn="r" rtl="1" eaLnBrk="1" fontAlgn="auto" hangingPunct="1">
              <a:spcBef>
                <a:spcPts val="0"/>
              </a:spcBef>
              <a:spcAft>
                <a:spcPts val="0"/>
              </a:spcAft>
              <a:defRPr/>
            </a:pPr>
            <a:r>
              <a:rPr lang="ar-SA" sz="2400" b="1" dirty="0">
                <a:solidFill>
                  <a:schemeClr val="tx1"/>
                </a:solidFill>
              </a:rPr>
              <a:t>يتوقف المنتج ويغادر السوق إذا خسر متوسط التكليف المتغيرة = </a:t>
            </a:r>
            <a:r>
              <a:rPr lang="en-US" sz="2400" b="1" dirty="0">
                <a:solidFill>
                  <a:schemeClr val="tx1"/>
                </a:solidFill>
              </a:rPr>
              <a:t>AC &gt;  P &lt; TC</a:t>
            </a:r>
            <a:r>
              <a:rPr lang="ar-SA" sz="2400" b="1" dirty="0">
                <a:solidFill>
                  <a:schemeClr val="tx1"/>
                </a:solidFill>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right)">
                                      <p:cBhvr>
                                        <p:cTn id="7" dur="1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right)">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right)">
                                      <p:cBhvr>
                                        <p:cTn id="17" dur="500"/>
                                        <p:tgtEl>
                                          <p:spTgt spid="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right)">
                                      <p:cBhvr>
                                        <p:cTn id="22" dur="500"/>
                                        <p:tgtEl>
                                          <p:spTgt spid="1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P spid="11" grpId="0" animBg="1"/>
      <p:bldP spid="12"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عنوان 1"/>
          <p:cNvSpPr>
            <a:spLocks noGrp="1"/>
          </p:cNvSpPr>
          <p:nvPr>
            <p:ph type="ctrTitle"/>
          </p:nvPr>
        </p:nvSpPr>
        <p:spPr>
          <a:xfrm>
            <a:off x="714375" y="357188"/>
            <a:ext cx="7772400" cy="1470025"/>
          </a:xfrm>
        </p:spPr>
        <p:txBody>
          <a:bodyPr/>
          <a:lstStyle/>
          <a:p>
            <a:pPr eaLnBrk="1" hangingPunct="1"/>
            <a:r>
              <a:rPr lang="ar-SA" altLang="en-US" sz="4000" smtClean="0">
                <a:solidFill>
                  <a:srgbClr val="FF0000"/>
                </a:solidFill>
              </a:rPr>
              <a:t>توازن المنتج والإيراد الحدي والتكاليف الحدية</a:t>
            </a:r>
          </a:p>
        </p:txBody>
      </p:sp>
      <p:sp>
        <p:nvSpPr>
          <p:cNvPr id="3" name="عنوان فرعي 2"/>
          <p:cNvSpPr>
            <a:spLocks noGrp="1"/>
          </p:cNvSpPr>
          <p:nvPr>
            <p:ph type="subTitle" idx="1"/>
          </p:nvPr>
        </p:nvSpPr>
        <p:spPr>
          <a:xfrm>
            <a:off x="3429000" y="1785938"/>
            <a:ext cx="5400675" cy="642937"/>
          </a:xfrm>
        </p:spPr>
        <p:txBody>
          <a:bodyPr rtlCol="1">
            <a:normAutofit fontScale="92500"/>
          </a:bodyPr>
          <a:lstStyle/>
          <a:p>
            <a:pPr algn="r" eaLnBrk="1" fontAlgn="auto" hangingPunct="1">
              <a:spcAft>
                <a:spcPts val="0"/>
              </a:spcAft>
              <a:defRPr/>
            </a:pPr>
            <a:r>
              <a:rPr lang="ar-SA" b="1" dirty="0" smtClean="0">
                <a:solidFill>
                  <a:schemeClr val="tx1"/>
                </a:solidFill>
              </a:rPr>
              <a:t>يحقق المنتج توازنه عندما     </a:t>
            </a:r>
            <a:r>
              <a:rPr lang="en-US" dirty="0" smtClean="0">
                <a:solidFill>
                  <a:srgbClr val="FF0000"/>
                </a:solidFill>
              </a:rPr>
              <a:t>MC=MR</a:t>
            </a:r>
          </a:p>
        </p:txBody>
      </p:sp>
      <p:sp>
        <p:nvSpPr>
          <p:cNvPr id="5" name="مربع نص 4"/>
          <p:cNvSpPr txBox="1">
            <a:spLocks noChangeArrowheads="1"/>
          </p:cNvSpPr>
          <p:nvPr/>
        </p:nvSpPr>
        <p:spPr bwMode="auto">
          <a:xfrm>
            <a:off x="4643438" y="2357438"/>
            <a:ext cx="35004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el-GR" altLang="en-US" b="1"/>
              <a:t>Δ</a:t>
            </a:r>
            <a:r>
              <a:rPr lang="en-US" altLang="en-US" b="1"/>
              <a:t>Q</a:t>
            </a:r>
            <a:r>
              <a:rPr lang="el-GR" altLang="en-US" b="1"/>
              <a:t>\Δ</a:t>
            </a:r>
            <a:r>
              <a:rPr lang="en-US" altLang="en-US" b="1"/>
              <a:t>TR   =  MC</a:t>
            </a:r>
            <a:endParaRPr lang="ar-SA" altLang="en-US" b="1"/>
          </a:p>
        </p:txBody>
      </p:sp>
      <p:sp>
        <p:nvSpPr>
          <p:cNvPr id="6" name="مربع نص 5"/>
          <p:cNvSpPr txBox="1">
            <a:spLocks noChangeArrowheads="1"/>
          </p:cNvSpPr>
          <p:nvPr/>
        </p:nvSpPr>
        <p:spPr bwMode="auto">
          <a:xfrm>
            <a:off x="857250" y="2857500"/>
            <a:ext cx="807561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SA" altLang="en-US" sz="2800" b="1"/>
              <a:t>يحقق المنتج في حالة التوازن أقصى إيراد أو ربح  ممكن </a:t>
            </a:r>
            <a:r>
              <a:rPr lang="en-US" altLang="en-US" sz="2800">
                <a:solidFill>
                  <a:srgbClr val="FF0000"/>
                </a:solidFill>
              </a:rPr>
              <a:t>MC=MR</a:t>
            </a:r>
            <a:r>
              <a:rPr lang="ar-SA" altLang="en-US" sz="2800">
                <a:solidFill>
                  <a:srgbClr val="FF0000"/>
                </a:solidFill>
              </a:rPr>
              <a:t> </a:t>
            </a:r>
            <a:endParaRPr lang="ar-SA" altLang="en-US" sz="28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right)">
                                      <p:cBhvr>
                                        <p:cTn id="7" dur="1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right)">
                                      <p:cBhvr>
                                        <p:cTn id="12" dur="10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right)">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مربع نص 1"/>
          <p:cNvSpPr txBox="1">
            <a:spLocks noChangeArrowheads="1"/>
          </p:cNvSpPr>
          <p:nvPr/>
        </p:nvSpPr>
        <p:spPr bwMode="auto">
          <a:xfrm>
            <a:off x="1187450" y="2492375"/>
            <a:ext cx="657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SA" altLang="en-US" sz="3600">
                <a:solidFill>
                  <a:srgbClr val="FF0000"/>
                </a:solidFill>
              </a:rPr>
              <a:t>علاقة الإيراد الكلي بمرونات الطلب السعرية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3338" y="0"/>
            <a:ext cx="8785225" cy="628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Arc 18"/>
          <p:cNvSpPr/>
          <p:nvPr/>
        </p:nvSpPr>
        <p:spPr>
          <a:xfrm>
            <a:off x="1978025" y="2997200"/>
            <a:ext cx="4895850" cy="4835525"/>
          </a:xfrm>
          <a:prstGeom prst="arc">
            <a:avLst>
              <a:gd name="adj1" fmla="val 11423818"/>
              <a:gd name="adj2" fmla="val 20855131"/>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en-GB">
              <a:solidFill>
                <a:srgbClr val="FF0000"/>
              </a:solidFill>
            </a:endParaRPr>
          </a:p>
        </p:txBody>
      </p:sp>
      <p:cxnSp>
        <p:nvCxnSpPr>
          <p:cNvPr id="21" name="Straight Arrow Connector 20"/>
          <p:cNvCxnSpPr/>
          <p:nvPr/>
        </p:nvCxnSpPr>
        <p:spPr>
          <a:xfrm flipV="1">
            <a:off x="5148263" y="2133600"/>
            <a:ext cx="1295400" cy="863600"/>
          </a:xfrm>
          <a:prstGeom prst="straightConnector1">
            <a:avLst/>
          </a:prstGeom>
          <a:ln w="5715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Rectangle 21"/>
          <p:cNvSpPr>
            <a:spLocks noChangeArrowheads="1"/>
          </p:cNvSpPr>
          <p:nvPr/>
        </p:nvSpPr>
        <p:spPr bwMode="auto">
          <a:xfrm>
            <a:off x="5148263" y="1608138"/>
            <a:ext cx="268446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algn="l" rtl="0" eaLnBrk="1" hangingPunct="1">
              <a:spcBef>
                <a:spcPct val="0"/>
              </a:spcBef>
              <a:buFontTx/>
              <a:buNone/>
            </a:pPr>
            <a:r>
              <a:rPr lang="ar-SA" altLang="en-US" b="1"/>
              <a:t>منحنى الايراد الكلي</a:t>
            </a:r>
            <a:endParaRPr lang="en-GB" altLang="en-US"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1500"/>
                                        <p:tgtEl>
                                          <p:spTgt spid="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wipe(up)">
                                      <p:cBhvr>
                                        <p:cTn id="12" dur="1500"/>
                                        <p:tgtEl>
                                          <p:spTgt spid="22"/>
                                        </p:tgtEl>
                                      </p:cBhvr>
                                    </p:animEffect>
                                  </p:childTnLst>
                                </p:cTn>
                              </p:par>
                              <p:par>
                                <p:cTn id="13" presetID="22" presetClass="entr" presetSubtype="1" fill="hold"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1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Line 1"/>
          <p:cNvSpPr>
            <a:spLocks noChangeShapeType="1"/>
          </p:cNvSpPr>
          <p:nvPr/>
        </p:nvSpPr>
        <p:spPr bwMode="auto">
          <a:xfrm>
            <a:off x="2743200" y="666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0243" name="مستطيل 4"/>
          <p:cNvSpPr>
            <a:spLocks noChangeArrowheads="1"/>
          </p:cNvSpPr>
          <p:nvPr/>
        </p:nvSpPr>
        <p:spPr bwMode="auto">
          <a:xfrm>
            <a:off x="0" y="0"/>
            <a:ext cx="91630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2800" b="1" u="sng">
                <a:solidFill>
                  <a:srgbClr val="FF0000"/>
                </a:solidFill>
                <a:latin typeface="Arial" panose="020B0604020202020204" pitchFamily="34" charset="0"/>
                <a:cs typeface="Tahoma" panose="020B0604030504040204" pitchFamily="34" charset="0"/>
              </a:rPr>
              <a:t>مرونة النقطة</a:t>
            </a:r>
            <a:r>
              <a:rPr lang="ar-IQ" altLang="en-US" sz="2800" b="1">
                <a:latin typeface="Arial" panose="020B0604020202020204" pitchFamily="34" charset="0"/>
                <a:cs typeface="Tahoma" panose="020B0604030504040204" pitchFamily="34" charset="0"/>
              </a:rPr>
              <a:t>:-هي قياس درجة مرونة الطلب السعرية عند نقطة واحدة (سعر وكمية واحدة) على منحنى الطلب.</a:t>
            </a:r>
            <a:endParaRPr lang="en-US" altLang="en-US" sz="2800">
              <a:latin typeface="Arial" panose="020B0604020202020204" pitchFamily="34" charset="0"/>
              <a:cs typeface="Tahoma" panose="020B0604030504040204" pitchFamily="34" charset="0"/>
            </a:endParaRPr>
          </a:p>
        </p:txBody>
      </p:sp>
      <p:sp>
        <p:nvSpPr>
          <p:cNvPr id="6" name="مستطيل 5"/>
          <p:cNvSpPr/>
          <p:nvPr/>
        </p:nvSpPr>
        <p:spPr>
          <a:xfrm>
            <a:off x="107950" y="1484313"/>
            <a:ext cx="9036050" cy="523875"/>
          </a:xfrm>
          <a:prstGeom prst="rect">
            <a:avLst/>
          </a:prstGeom>
        </p:spPr>
        <p:style>
          <a:lnRef idx="1">
            <a:schemeClr val="accent5"/>
          </a:lnRef>
          <a:fillRef idx="2">
            <a:schemeClr val="accent5"/>
          </a:fillRef>
          <a:effectRef idx="1">
            <a:schemeClr val="accent5"/>
          </a:effectRef>
          <a:fontRef idx="minor">
            <a:schemeClr val="dk1"/>
          </a:fontRef>
        </p:style>
        <p:txBody>
          <a:bodyPr>
            <a:spAutoFit/>
          </a:bodyPr>
          <a:lstStyle/>
          <a:p>
            <a:pPr algn="r" rtl="1" eaLnBrk="1" fontAlgn="auto" hangingPunct="1">
              <a:spcBef>
                <a:spcPts val="0"/>
              </a:spcBef>
              <a:spcAft>
                <a:spcPts val="0"/>
              </a:spcAft>
              <a:defRPr/>
            </a:pPr>
            <a:r>
              <a:rPr lang="ar-IQ" sz="2800" b="1" dirty="0"/>
              <a:t>ولغرض قياس مرونة  الطلب السعرية عند النقطة  B  في الشكل الاتي فان:-</a:t>
            </a:r>
            <a:endParaRPr lang="en-US" sz="2800" dirty="0"/>
          </a:p>
        </p:txBody>
      </p:sp>
      <p:sp>
        <p:nvSpPr>
          <p:cNvPr id="10245" name="Line 1"/>
          <p:cNvSpPr>
            <a:spLocks noChangeShapeType="1"/>
          </p:cNvSpPr>
          <p:nvPr/>
        </p:nvSpPr>
        <p:spPr bwMode="auto">
          <a:xfrm>
            <a:off x="2743200" y="66675"/>
            <a:ext cx="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pic>
        <p:nvPicPr>
          <p:cNvPr id="266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5" y="2030413"/>
            <a:ext cx="4610100" cy="305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3" name="رابط مستقيم 12"/>
          <p:cNvCxnSpPr/>
          <p:nvPr/>
        </p:nvCxnSpPr>
        <p:spPr>
          <a:xfrm>
            <a:off x="4284663" y="3686175"/>
            <a:ext cx="863600" cy="93662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رابط مستقيم 17"/>
          <p:cNvCxnSpPr/>
          <p:nvPr/>
        </p:nvCxnSpPr>
        <p:spPr>
          <a:xfrm>
            <a:off x="3344863" y="2686050"/>
            <a:ext cx="939800" cy="1000125"/>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pic>
        <p:nvPicPr>
          <p:cNvPr id="266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 y="5224463"/>
            <a:ext cx="908685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66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8100" y="6029325"/>
            <a:ext cx="23510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6630"/>
                                        </p:tgtEl>
                                        <p:attrNameLst>
                                          <p:attrName>style.visibility</p:attrName>
                                        </p:attrNameLst>
                                      </p:cBhvr>
                                      <p:to>
                                        <p:strVal val="visible"/>
                                      </p:to>
                                    </p:set>
                                    <p:anim calcmode="lin" valueType="num">
                                      <p:cBhvr additive="base">
                                        <p:cTn id="11" dur="500" fill="hold"/>
                                        <p:tgtEl>
                                          <p:spTgt spid="26630"/>
                                        </p:tgtEl>
                                        <p:attrNameLst>
                                          <p:attrName>ppt_x</p:attrName>
                                        </p:attrNameLst>
                                      </p:cBhvr>
                                      <p:tavLst>
                                        <p:tav tm="0">
                                          <p:val>
                                            <p:strVal val="#ppt_x"/>
                                          </p:val>
                                        </p:tav>
                                        <p:tav tm="100000">
                                          <p:val>
                                            <p:strVal val="#ppt_x"/>
                                          </p:val>
                                        </p:tav>
                                      </p:tavLst>
                                    </p:anim>
                                    <p:anim calcmode="lin" valueType="num">
                                      <p:cBhvr additive="base">
                                        <p:cTn id="12" dur="500" fill="hold"/>
                                        <p:tgtEl>
                                          <p:spTgt spid="26630"/>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2" fill="hold" nodeType="clickEffect">
                                  <p:stCondLst>
                                    <p:cond delay="0"/>
                                  </p:stCondLst>
                                  <p:childTnLst>
                                    <p:set>
                                      <p:cBhvr>
                                        <p:cTn id="16" dur="1" fill="hold">
                                          <p:stCondLst>
                                            <p:cond delay="0"/>
                                          </p:stCondLst>
                                        </p:cTn>
                                        <p:tgtEl>
                                          <p:spTgt spid="26626"/>
                                        </p:tgtEl>
                                        <p:attrNameLst>
                                          <p:attrName>style.visibility</p:attrName>
                                        </p:attrNameLst>
                                      </p:cBhvr>
                                      <p:to>
                                        <p:strVal val="visible"/>
                                      </p:to>
                                    </p:set>
                                    <p:anim calcmode="lin" valueType="num">
                                      <p:cBhvr additive="base">
                                        <p:cTn id="17" dur="500" fill="hold"/>
                                        <p:tgtEl>
                                          <p:spTgt spid="26626"/>
                                        </p:tgtEl>
                                        <p:attrNameLst>
                                          <p:attrName>ppt_x</p:attrName>
                                        </p:attrNameLst>
                                      </p:cBhvr>
                                      <p:tavLst>
                                        <p:tav tm="0">
                                          <p:val>
                                            <p:strVal val="1+#ppt_w/2"/>
                                          </p:val>
                                        </p:tav>
                                        <p:tav tm="100000">
                                          <p:val>
                                            <p:strVal val="#ppt_x"/>
                                          </p:val>
                                        </p:tav>
                                      </p:tavLst>
                                    </p:anim>
                                    <p:anim calcmode="lin" valueType="num">
                                      <p:cBhvr additive="base">
                                        <p:cTn id="18" dur="500" fill="hold"/>
                                        <p:tgtEl>
                                          <p:spTgt spid="26626"/>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2000"/>
                                        <p:tgtEl>
                                          <p:spTgt spid="13"/>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wipe(down)">
                                      <p:cBhvr>
                                        <p:cTn id="28" dur="2000"/>
                                        <p:tgtEl>
                                          <p:spTgt spid="1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266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088" y="2276475"/>
            <a:ext cx="7705725" cy="439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مستطيل 1"/>
          <p:cNvSpPr>
            <a:spLocks noChangeArrowheads="1"/>
          </p:cNvSpPr>
          <p:nvPr/>
        </p:nvSpPr>
        <p:spPr bwMode="auto">
          <a:xfrm>
            <a:off x="2682875" y="4763"/>
            <a:ext cx="646588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3600" b="1">
                <a:solidFill>
                  <a:srgbClr val="FF0000"/>
                </a:solidFill>
                <a:latin typeface="Arial" panose="020B0604020202020204" pitchFamily="34" charset="0"/>
                <a:cs typeface="Tahoma" panose="020B0604030504040204" pitchFamily="34" charset="0"/>
              </a:rPr>
              <a:t>درجات المرونة على  منحنى الطلب الخطي</a:t>
            </a:r>
            <a:endParaRPr lang="en-US" altLang="en-US" sz="3600">
              <a:solidFill>
                <a:srgbClr val="FF0000"/>
              </a:solidFill>
              <a:latin typeface="Arial" panose="020B0604020202020204" pitchFamily="34" charset="0"/>
              <a:cs typeface="Tahoma" panose="020B0604030504040204" pitchFamily="34" charset="0"/>
            </a:endParaRPr>
          </a:p>
        </p:txBody>
      </p:sp>
      <p:sp>
        <p:nvSpPr>
          <p:cNvPr id="11268" name="مستطيل 2"/>
          <p:cNvSpPr>
            <a:spLocks noChangeArrowheads="1"/>
          </p:cNvSpPr>
          <p:nvPr/>
        </p:nvSpPr>
        <p:spPr bwMode="auto">
          <a:xfrm>
            <a:off x="39688" y="650875"/>
            <a:ext cx="9144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Font typeface="Arial" panose="020B0604020202020204" pitchFamily="34" charset="0"/>
              <a:buChar char="•"/>
              <a:defRPr sz="3200">
                <a:solidFill>
                  <a:schemeClr val="tx1"/>
                </a:solidFill>
                <a:latin typeface="Calibri" panose="020F0502020204030204" pitchFamily="34" charset="0"/>
                <a:cs typeface="Arial" panose="020B0604020202020204" pitchFamily="34" charset="0"/>
              </a:defRPr>
            </a:lvl1pPr>
            <a:lvl2pPr marL="742950" indent="-285750" algn="r" rtl="1">
              <a:spcBef>
                <a:spcPct val="20000"/>
              </a:spcBef>
              <a:buFont typeface="Arial" panose="020B0604020202020204" pitchFamily="34" charset="0"/>
              <a:buChar char="–"/>
              <a:defRPr sz="2800">
                <a:solidFill>
                  <a:schemeClr val="tx1"/>
                </a:solidFill>
                <a:latin typeface="Calibri" panose="020F0502020204030204" pitchFamily="34" charset="0"/>
                <a:cs typeface="Arial" panose="020B0604020202020204" pitchFamily="34" charset="0"/>
              </a:defRPr>
            </a:lvl2pPr>
            <a:lvl3pPr marL="1143000" indent="-228600" algn="r" rtl="1">
              <a:spcBef>
                <a:spcPct val="20000"/>
              </a:spcBef>
              <a:buFont typeface="Arial" panose="020B0604020202020204" pitchFamily="34" charset="0"/>
              <a:buChar char="•"/>
              <a:defRPr sz="2400">
                <a:solidFill>
                  <a:schemeClr val="tx1"/>
                </a:solidFill>
                <a:latin typeface="Calibri" panose="020F0502020204030204" pitchFamily="34" charset="0"/>
                <a:cs typeface="Arial" panose="020B0604020202020204" pitchFamily="34" charset="0"/>
              </a:defRPr>
            </a:lvl3pPr>
            <a:lvl4pPr marL="16002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4pPr>
            <a:lvl5pPr marL="2057400" indent="-228600" algn="r" rtl="1">
              <a:spcBef>
                <a:spcPct val="20000"/>
              </a:spcBef>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5pPr>
            <a:lvl6pPr marL="25146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6pPr>
            <a:lvl7pPr marL="29718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7pPr>
            <a:lvl8pPr marL="34290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8pPr>
            <a:lvl9pPr marL="3886200" indent="-228600" algn="r" rtl="1"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cs typeface="Arial" panose="020B0604020202020204" pitchFamily="34" charset="0"/>
              </a:defRPr>
            </a:lvl9pPr>
          </a:lstStyle>
          <a:p>
            <a:pPr eaLnBrk="1" hangingPunct="1">
              <a:spcBef>
                <a:spcPct val="0"/>
              </a:spcBef>
              <a:buFontTx/>
              <a:buNone/>
            </a:pPr>
            <a:r>
              <a:rPr lang="ar-IQ" altLang="en-US" sz="2400" b="1">
                <a:latin typeface="Arial" panose="020B0604020202020204" pitchFamily="34" charset="0"/>
                <a:cs typeface="Tahoma" panose="020B0604030504040204" pitchFamily="34" charset="0"/>
              </a:rPr>
              <a:t>ان القياس الهندسي لمرونة الطلب السعرية للنقطة B وكما تم توضيحه سابقا=</a:t>
            </a:r>
            <a:endParaRPr lang="en-US" altLang="en-US" sz="2400">
              <a:latin typeface="Arial" panose="020B0604020202020204" pitchFamily="34" charset="0"/>
              <a:cs typeface="Tahoma" panose="020B0604030504040204" pitchFamily="34" charset="0"/>
            </a:endParaRPr>
          </a:p>
        </p:txBody>
      </p:sp>
      <p:graphicFrame>
        <p:nvGraphicFramePr>
          <p:cNvPr id="11269" name="كائن 7"/>
          <p:cNvGraphicFramePr>
            <a:graphicFrameLocks noChangeAspect="1"/>
          </p:cNvGraphicFramePr>
          <p:nvPr/>
        </p:nvGraphicFramePr>
        <p:xfrm>
          <a:off x="5937250" y="1136650"/>
          <a:ext cx="712788" cy="825500"/>
        </p:xfrm>
        <a:graphic>
          <a:graphicData uri="http://schemas.openxmlformats.org/presentationml/2006/ole">
            <mc:AlternateContent xmlns:mc="http://schemas.openxmlformats.org/markup-compatibility/2006">
              <mc:Choice xmlns:v="urn:schemas-microsoft-com:vml" Requires="v">
                <p:oleObj spid="_x0000_s11271" name="معادلة" r:id="rId4" imgW="279279" imgH="393529" progId="Equation.3">
                  <p:embed/>
                </p:oleObj>
              </mc:Choice>
              <mc:Fallback>
                <p:oleObj name="معادلة" r:id="rId4" imgW="279279" imgH="393529" progId="Equation.3">
                  <p:embed/>
                  <p:pic>
                    <p:nvPicPr>
                      <p:cNvPr id="0" name="كائن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37250" y="1136650"/>
                        <a:ext cx="712788" cy="825500"/>
                      </a:xfrm>
                      <a:prstGeom prst="rect">
                        <a:avLst/>
                      </a:prstGeom>
                      <a:solidFill>
                        <a:srgbClr val="ECE9E3"/>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1364</TotalTime>
  <Words>669</Words>
  <Application>Microsoft Office PowerPoint</Application>
  <PresentationFormat>On-screen Show (4:3)</PresentationFormat>
  <Paragraphs>67</Paragraphs>
  <Slides>21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Calibri</vt:lpstr>
      <vt:lpstr>Arial</vt:lpstr>
      <vt:lpstr>Times New Roman</vt:lpstr>
      <vt:lpstr>Tahoma</vt:lpstr>
      <vt:lpstr>Arial Narrow</vt:lpstr>
      <vt:lpstr>سمة Office</vt:lpstr>
      <vt:lpstr>معادلة</vt:lpstr>
      <vt:lpstr>إيراد المنتج والربح والخسارة</vt:lpstr>
      <vt:lpstr>إيراد المنتج</vt:lpstr>
      <vt:lpstr>PowerPoint Presentation</vt:lpstr>
      <vt:lpstr>علاقة الإنتاج والإيراد بالتكاليف</vt:lpstr>
      <vt:lpstr>توازن المنتج والإيراد الحدي والتكاليف الحدية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Profit and Loss الربح والخسارة </vt:lpstr>
      <vt:lpstr>PowerPoint Presentation</vt:lpstr>
      <vt:lpstr>PowerPoint Presentation</vt:lpstr>
      <vt:lpstr>PowerPoint Presentation</vt:lpstr>
      <vt:lpstr>PowerPoint Presentation</vt:lpstr>
      <vt:lpstr>PowerPoint Presentation</vt:lpstr>
      <vt:lpstr>علاقة التكاليف الكلية ومتوسط التكاليف بالايراد الكلي والايراد الحدي وحجم الارباح</vt:lpstr>
      <vt:lpstr>PowerPoint Presentation</vt:lpstr>
      <vt:lpstr>شكرا لإصغائكم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Dr.Abdulsattar A.Musa</dc:creator>
  <cp:lastModifiedBy>Abdulsattar Musa</cp:lastModifiedBy>
  <cp:revision>137</cp:revision>
  <dcterms:created xsi:type="dcterms:W3CDTF">2011-01-21T20:30:10Z</dcterms:created>
  <dcterms:modified xsi:type="dcterms:W3CDTF">2018-04-19T07:15:39Z</dcterms:modified>
</cp:coreProperties>
</file>