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3443" autoAdjust="0"/>
  </p:normalViewPr>
  <p:slideViewPr>
    <p:cSldViewPr>
      <p:cViewPr varScale="1">
        <p:scale>
          <a:sx n="53" d="100"/>
          <a:sy n="53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A4693-1CEC-4265-8814-814173A589E4}" type="datetimeFigureOut">
              <a:rPr lang="ar-IQ" smtClean="0"/>
              <a:t>28/07/1439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92C13D-64C0-46A2-AD53-B12E45694C6A}" type="slidenum">
              <a:rPr lang="ar-IQ" smtClean="0"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A4693-1CEC-4265-8814-814173A589E4}" type="datetimeFigureOut">
              <a:rPr lang="ar-IQ" smtClean="0"/>
              <a:t>28/07/1439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92C13D-64C0-46A2-AD53-B12E45694C6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A4693-1CEC-4265-8814-814173A589E4}" type="datetimeFigureOut">
              <a:rPr lang="ar-IQ" smtClean="0"/>
              <a:t>28/07/1439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92C13D-64C0-46A2-AD53-B12E45694C6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A4693-1CEC-4265-8814-814173A589E4}" type="datetimeFigureOut">
              <a:rPr lang="ar-IQ" smtClean="0"/>
              <a:t>28/07/1439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92C13D-64C0-46A2-AD53-B12E45694C6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A4693-1CEC-4265-8814-814173A589E4}" type="datetimeFigureOut">
              <a:rPr lang="ar-IQ" smtClean="0"/>
              <a:t>28/07/1439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92C13D-64C0-46A2-AD53-B12E45694C6A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A4693-1CEC-4265-8814-814173A589E4}" type="datetimeFigureOut">
              <a:rPr lang="ar-IQ" smtClean="0"/>
              <a:t>28/07/1439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92C13D-64C0-46A2-AD53-B12E45694C6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A4693-1CEC-4265-8814-814173A589E4}" type="datetimeFigureOut">
              <a:rPr lang="ar-IQ" smtClean="0"/>
              <a:t>28/07/1439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92C13D-64C0-46A2-AD53-B12E45694C6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A4693-1CEC-4265-8814-814173A589E4}" type="datetimeFigureOut">
              <a:rPr lang="ar-IQ" smtClean="0"/>
              <a:t>28/07/1439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92C13D-64C0-46A2-AD53-B12E45694C6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A4693-1CEC-4265-8814-814173A589E4}" type="datetimeFigureOut">
              <a:rPr lang="ar-IQ" smtClean="0"/>
              <a:t>28/07/1439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92C13D-64C0-46A2-AD53-B12E45694C6A}" type="slidenum">
              <a:rPr lang="ar-IQ" smtClean="0"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A4693-1CEC-4265-8814-814173A589E4}" type="datetimeFigureOut">
              <a:rPr lang="ar-IQ" smtClean="0"/>
              <a:t>28/07/1439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92C13D-64C0-46A2-AD53-B12E45694C6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A4693-1CEC-4265-8814-814173A589E4}" type="datetimeFigureOut">
              <a:rPr lang="ar-IQ" smtClean="0"/>
              <a:t>28/07/1439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92C13D-64C0-46A2-AD53-B12E45694C6A}" type="slidenum">
              <a:rPr lang="ar-IQ" smtClean="0"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DCA4693-1CEC-4265-8814-814173A589E4}" type="datetimeFigureOut">
              <a:rPr lang="ar-IQ" smtClean="0"/>
              <a:t>28/07/1439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592C13D-64C0-46A2-AD53-B12E45694C6A}" type="slidenum">
              <a:rPr lang="ar-IQ" smtClean="0"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371600" y="838201"/>
            <a:ext cx="7086600" cy="4876799"/>
          </a:xfrm>
        </p:spPr>
        <p:txBody>
          <a:bodyPr>
            <a:normAutofit fontScale="90000"/>
          </a:bodyPr>
          <a:lstStyle/>
          <a:p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/>
              <a:t/>
            </a:r>
            <a:br>
              <a:rPr lang="ar-SA" b="1" dirty="0"/>
            </a:b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/>
              <a:t/>
            </a:r>
            <a:br>
              <a:rPr lang="ar-SA" b="1" dirty="0"/>
            </a:b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/>
              <a:t/>
            </a:r>
            <a:br>
              <a:rPr lang="ar-SA" b="1" dirty="0"/>
            </a:br>
            <a:r>
              <a:rPr lang="ar-SA" b="1" dirty="0" smtClean="0"/>
              <a:t>وزارة التعليم العالي والبحث العلمي</a:t>
            </a:r>
            <a:r>
              <a:rPr lang="ar-SA" b="1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ar-SA" b="1" dirty="0"/>
              <a:t>الجامعة </a:t>
            </a:r>
            <a:r>
              <a:rPr lang="ar-SA" b="1" dirty="0" err="1"/>
              <a:t>المستنصرية</a:t>
            </a:r>
            <a:r>
              <a:rPr lang="ar-SA" b="1" dirty="0"/>
              <a:t>- كلية </a:t>
            </a:r>
            <a:r>
              <a:rPr lang="ar-SA" b="1" dirty="0" err="1"/>
              <a:t>الأدارة</a:t>
            </a:r>
            <a:r>
              <a:rPr lang="ar-SA" b="1" dirty="0"/>
              <a:t> </a:t>
            </a:r>
            <a:r>
              <a:rPr lang="ar-SA" b="1" dirty="0" err="1"/>
              <a:t>والأقتصاد</a:t>
            </a:r>
            <a:r>
              <a:rPr lang="en-US" dirty="0"/>
              <a:t/>
            </a:r>
            <a:br>
              <a:rPr lang="en-US" dirty="0"/>
            </a:br>
            <a:r>
              <a:rPr lang="en-GB" b="1" dirty="0"/>
              <a:t> </a:t>
            </a:r>
            <a:r>
              <a:rPr lang="ar-SA" b="1" dirty="0"/>
              <a:t>قسم الاقتصاد</a:t>
            </a:r>
            <a:r>
              <a:rPr lang="en-US" dirty="0"/>
              <a:t/>
            </a:r>
            <a:br>
              <a:rPr lang="en-US" dirty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 smtClean="0"/>
              <a:t>(</a:t>
            </a:r>
            <a:r>
              <a:rPr lang="ar-SA" b="1" dirty="0"/>
              <a:t>نموذج الخطة الدراسية </a:t>
            </a:r>
            <a:r>
              <a:rPr lang="ar-SA" b="1" dirty="0" smtClean="0"/>
              <a:t>للمساق للثالث صباحي</a:t>
            </a:r>
            <a:r>
              <a:rPr lang="ar-SA" b="1" dirty="0" err="1" smtClean="0"/>
              <a:t>)</a:t>
            </a:r>
            <a:r>
              <a:rPr lang="en-US" dirty="0"/>
              <a:t/>
            </a:r>
            <a:br>
              <a:rPr lang="en-US" dirty="0"/>
            </a:br>
            <a:r>
              <a:rPr lang="en-GB" b="1" i="1" dirty="0"/>
              <a:t>Course Plane /2018-2017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endParaRPr lang="ar-IQ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35608" y="1447800"/>
            <a:ext cx="6870192" cy="4800600"/>
          </a:xfrm>
        </p:spPr>
        <p:txBody>
          <a:bodyPr>
            <a:normAutofit fontScale="25000" lnSpcReduction="20000"/>
          </a:bodyPr>
          <a:lstStyle/>
          <a:p>
            <a:r>
              <a:rPr lang="ar-SA" b="1" dirty="0"/>
              <a:t> </a:t>
            </a:r>
            <a:endParaRPr lang="en-US" dirty="0"/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GB" sz="4800" b="1" dirty="0"/>
              <a:t>ECB</a:t>
            </a:r>
            <a:r>
              <a:rPr lang="ar-SA" sz="4800" b="1" dirty="0"/>
              <a:t>    </a:t>
            </a:r>
            <a:r>
              <a:rPr lang="ar-SA" sz="4800" b="1" dirty="0" err="1"/>
              <a:t>:</a:t>
            </a:r>
            <a:r>
              <a:rPr lang="ar-SA" sz="4800" b="1" dirty="0"/>
              <a:t>(رمز المساق</a:t>
            </a:r>
            <a:r>
              <a:rPr lang="ar-SA" sz="4800" b="1" dirty="0" err="1"/>
              <a:t>)</a:t>
            </a:r>
            <a:r>
              <a:rPr lang="ar-SA" sz="4800" b="1" dirty="0"/>
              <a:t> </a:t>
            </a:r>
            <a:r>
              <a:rPr lang="en-GB" sz="4800" b="1" dirty="0"/>
              <a:t>Course Number</a:t>
            </a:r>
            <a:endParaRPr lang="en-US" sz="4800" dirty="0"/>
          </a:p>
          <a:p>
            <a:r>
              <a:rPr lang="ar-SA" sz="4800" dirty="0"/>
              <a:t> </a:t>
            </a:r>
            <a:endParaRPr lang="en-US" sz="4800" dirty="0"/>
          </a:p>
          <a:p>
            <a:r>
              <a:rPr lang="ar-IQ" sz="4800" b="1" dirty="0"/>
              <a:t>الاقتصاد الكلي </a:t>
            </a:r>
            <a:r>
              <a:rPr lang="ar-SA" sz="4800" b="1" dirty="0"/>
              <a:t>   </a:t>
            </a:r>
            <a:r>
              <a:rPr lang="ar-SA" sz="4800" b="1" dirty="0" err="1"/>
              <a:t>: </a:t>
            </a:r>
            <a:r>
              <a:rPr lang="ar-SA" sz="4800" b="1" dirty="0"/>
              <a:t>(اسم المساق</a:t>
            </a:r>
            <a:r>
              <a:rPr lang="ar-SA" sz="4800" b="1" dirty="0" err="1"/>
              <a:t>)</a:t>
            </a:r>
            <a:r>
              <a:rPr lang="ar-SA" sz="4800" b="1" dirty="0"/>
              <a:t> </a:t>
            </a:r>
            <a:r>
              <a:rPr lang="en-GB" sz="4800" b="1" dirty="0"/>
              <a:t>Course Name</a:t>
            </a:r>
            <a:endParaRPr lang="en-US" sz="4800" dirty="0"/>
          </a:p>
          <a:p>
            <a:r>
              <a:rPr lang="ar-SA" sz="4800" dirty="0"/>
              <a:t> </a:t>
            </a:r>
            <a:endParaRPr lang="en-US" sz="4800" dirty="0"/>
          </a:p>
          <a:p>
            <a:r>
              <a:rPr lang="en-GB" sz="4800" b="1" dirty="0"/>
              <a:t>	</a:t>
            </a:r>
            <a:r>
              <a:rPr lang="en-US" sz="4800" b="1" dirty="0"/>
              <a:t>                               </a:t>
            </a:r>
            <a:r>
              <a:rPr lang="ar-SA" sz="4800" b="1" dirty="0"/>
              <a:t>الثالث اقتصاد صباحي</a:t>
            </a:r>
            <a:r>
              <a:rPr lang="en-GB" sz="4800" b="1" dirty="0"/>
              <a:t>	Course Websites\</a:t>
            </a:r>
            <a:r>
              <a:rPr lang="en-US" sz="4800" b="1" dirty="0"/>
              <a:t>:</a:t>
            </a:r>
            <a:r>
              <a:rPr lang="en-GB" sz="4800" b="1" dirty="0"/>
              <a:t>.....</a:t>
            </a:r>
            <a:r>
              <a:rPr lang="ar-SA" sz="4800" b="1" dirty="0"/>
              <a:t>ا</a:t>
            </a:r>
            <a:r>
              <a:rPr lang="ar-IQ" sz="4800" b="1" dirty="0"/>
              <a:t>            </a:t>
            </a:r>
            <a:r>
              <a:rPr lang="ar-SA" sz="4800" b="1" dirty="0"/>
              <a:t>    </a:t>
            </a:r>
            <a:endParaRPr lang="en-US" sz="4800" dirty="0"/>
          </a:p>
          <a:p>
            <a:r>
              <a:rPr lang="ar-SA" sz="4800" b="1" dirty="0"/>
              <a:t> </a:t>
            </a:r>
            <a:endParaRPr lang="en-US" sz="4800" dirty="0"/>
          </a:p>
          <a:p>
            <a:r>
              <a:rPr lang="en-GB" sz="4800" b="1" dirty="0"/>
              <a:t>Second Course /2016-2017 </a:t>
            </a:r>
            <a:r>
              <a:rPr lang="ar-SA" sz="4800" b="1" dirty="0" err="1"/>
              <a:t>/</a:t>
            </a:r>
            <a:r>
              <a:rPr lang="ar-SA" sz="4800" b="1" dirty="0"/>
              <a:t>(السنة والفصل الدراسي</a:t>
            </a:r>
            <a:r>
              <a:rPr lang="ar-SA" sz="4800" b="1" dirty="0" err="1"/>
              <a:t>)</a:t>
            </a:r>
            <a:r>
              <a:rPr lang="ar-SA" sz="4800" b="1" dirty="0"/>
              <a:t> </a:t>
            </a:r>
            <a:r>
              <a:rPr lang="en-GB" sz="4800" b="1" dirty="0"/>
              <a:t>Semester &amp; Year</a:t>
            </a:r>
            <a:endParaRPr lang="en-US" sz="4800" dirty="0"/>
          </a:p>
          <a:p>
            <a:r>
              <a:rPr lang="en-GB" sz="4800" b="1" dirty="0"/>
              <a:t> </a:t>
            </a:r>
            <a:endParaRPr lang="en-US" sz="4800" dirty="0"/>
          </a:p>
          <a:p>
            <a:r>
              <a:rPr lang="ar-SA" sz="4800" b="1" dirty="0"/>
              <a:t>وصف المساق الدراسي </a:t>
            </a:r>
            <a:r>
              <a:rPr lang="en-GB" sz="4800" b="1" dirty="0"/>
              <a:t>(Course Description) </a:t>
            </a:r>
            <a:endParaRPr lang="en-US" sz="4800" dirty="0"/>
          </a:p>
          <a:p>
            <a:r>
              <a:rPr lang="en-GB" sz="4800" b="1" dirty="0"/>
              <a:t> </a:t>
            </a:r>
            <a:endParaRPr lang="en-US" sz="4800" dirty="0"/>
          </a:p>
          <a:p>
            <a:r>
              <a:rPr lang="ar-IQ" sz="4800" b="1" u="sng" dirty="0"/>
              <a:t>ماده علميه اساسيه في كلية العلوم </a:t>
            </a:r>
            <a:r>
              <a:rPr lang="ar-IQ" sz="4800" b="1" u="sng" dirty="0" err="1"/>
              <a:t>الاقتصاديه</a:t>
            </a:r>
            <a:r>
              <a:rPr lang="ar-IQ" sz="4800" b="1" u="sng" dirty="0"/>
              <a:t> نظريه وتطبيق, </a:t>
            </a:r>
            <a:r>
              <a:rPr lang="ar-IQ" sz="4800" b="1" dirty="0"/>
              <a:t>مقرر </a:t>
            </a:r>
            <a:r>
              <a:rPr lang="ar-IQ" sz="4800" b="1" dirty="0" err="1"/>
              <a:t>كورسات</a:t>
            </a:r>
            <a:r>
              <a:rPr lang="ar-IQ" sz="4800" b="1" dirty="0"/>
              <a:t> - ب 90 </a:t>
            </a:r>
            <a:r>
              <a:rPr lang="ar-IQ" sz="4800" b="1" dirty="0" err="1"/>
              <a:t>ساعه</a:t>
            </a:r>
            <a:r>
              <a:rPr lang="ar-IQ" sz="4800" b="1" dirty="0"/>
              <a:t> </a:t>
            </a:r>
            <a:r>
              <a:rPr lang="ar-IQ" sz="4800" b="1" dirty="0" err="1"/>
              <a:t>و3</a:t>
            </a:r>
            <a:r>
              <a:rPr lang="ar-IQ" sz="4800" b="1" dirty="0"/>
              <a:t> وحدات اسبوعيه   </a:t>
            </a:r>
            <a:endParaRPr lang="en-US" sz="4800" dirty="0"/>
          </a:p>
          <a:p>
            <a:r>
              <a:rPr lang="en-GB" sz="4800" dirty="0"/>
              <a:t> </a:t>
            </a:r>
            <a:endParaRPr lang="en-US" sz="4800" dirty="0"/>
          </a:p>
          <a:p>
            <a:r>
              <a:rPr lang="ar-SA" sz="4800" b="1" dirty="0" smtClean="0"/>
              <a:t>المخرجات </a:t>
            </a:r>
            <a:r>
              <a:rPr lang="ar-SA" sz="4800" b="1" dirty="0"/>
              <a:t>المتوقعة من المساق الدراسي </a:t>
            </a:r>
            <a:r>
              <a:rPr lang="en-GB" sz="4800" b="1" dirty="0"/>
              <a:t>(Course Intended Outcomes) </a:t>
            </a:r>
            <a:endParaRPr lang="en-US" sz="4800" dirty="0"/>
          </a:p>
          <a:p>
            <a:r>
              <a:rPr lang="ar-IQ" sz="4800" b="1" dirty="0"/>
              <a:t>في نهاية </a:t>
            </a:r>
            <a:r>
              <a:rPr lang="ar-IQ" sz="4800" b="1" dirty="0" err="1"/>
              <a:t>الكورسات</a:t>
            </a:r>
            <a:r>
              <a:rPr lang="ar-IQ" sz="4800" b="1" dirty="0"/>
              <a:t> يتوقع أن يكون الطلبة قد تعلموا </a:t>
            </a:r>
            <a:r>
              <a:rPr lang="ar-IQ" sz="4800" b="1" dirty="0" err="1"/>
              <a:t>الآتي:</a:t>
            </a:r>
            <a:r>
              <a:rPr lang="ar-IQ" sz="4800" b="1" dirty="0"/>
              <a:t>                                                </a:t>
            </a:r>
            <a:endParaRPr lang="en-US" sz="4800" dirty="0"/>
          </a:p>
          <a:p>
            <a:pPr rtl="0"/>
            <a:r>
              <a:rPr lang="ar-IQ" sz="4800" b="1" dirty="0"/>
              <a:t>1-ان يزودوا الخرجين بمعلومات كافيه لتمكينهم من دراسة المشاكل </a:t>
            </a:r>
            <a:r>
              <a:rPr lang="ar-IQ" sz="4800" b="1" dirty="0" err="1"/>
              <a:t>الاقتصاديه</a:t>
            </a:r>
            <a:r>
              <a:rPr lang="ar-IQ" sz="4800" b="1" dirty="0"/>
              <a:t> وتحليلها ووضع الاسباب والنتائج </a:t>
            </a:r>
            <a:r>
              <a:rPr lang="ar-IQ" sz="4800" b="1" dirty="0" err="1"/>
              <a:t>وايجادالحلول</a:t>
            </a:r>
            <a:r>
              <a:rPr lang="ar-IQ" sz="4800" b="1" dirty="0"/>
              <a:t> لها والبدائل الممكنه </a:t>
            </a:r>
            <a:r>
              <a:rPr lang="ar-IQ" sz="4800" b="1" dirty="0" err="1"/>
              <a:t>للمساهمه</a:t>
            </a:r>
            <a:r>
              <a:rPr lang="ar-IQ" sz="4800" b="1" dirty="0"/>
              <a:t> في بناء الاقتصاد الوطني                        </a:t>
            </a:r>
            <a:endParaRPr lang="en-US" sz="4800" dirty="0"/>
          </a:p>
          <a:p>
            <a:pPr rtl="0"/>
            <a:r>
              <a:rPr lang="ar-IQ" sz="4800" b="1" dirty="0"/>
              <a:t>2-تمكينهم من القدره على المناقشه والحوار العلمي </a:t>
            </a:r>
            <a:r>
              <a:rPr lang="ar-IQ" sz="4800" b="1" dirty="0" err="1"/>
              <a:t>وادارة</a:t>
            </a:r>
            <a:r>
              <a:rPr lang="ar-IQ" sz="4800" b="1" dirty="0"/>
              <a:t> الحوارات </a:t>
            </a:r>
            <a:r>
              <a:rPr lang="ar-IQ" sz="4800" b="1" dirty="0" err="1"/>
              <a:t>الاقتصاديه</a:t>
            </a:r>
            <a:r>
              <a:rPr lang="ar-IQ" sz="4800" b="1" dirty="0"/>
              <a:t> على المستوى المحلي والعالمي من اجل فك الاختناقات وتقريب وجهات </a:t>
            </a:r>
            <a:r>
              <a:rPr lang="ar-IQ" sz="4800" b="1" dirty="0" err="1"/>
              <a:t>النظرلايجاد</a:t>
            </a:r>
            <a:r>
              <a:rPr lang="ar-IQ" sz="4800" b="1" dirty="0"/>
              <a:t> افاق اقتصاديه لقيادة المجتمع نحو التطور والنمو </a:t>
            </a:r>
            <a:r>
              <a:rPr lang="ar-IQ" sz="4800" b="1" dirty="0" err="1"/>
              <a:t>والرفاهيه</a:t>
            </a:r>
            <a:endParaRPr lang="en-US" sz="4800" dirty="0"/>
          </a:p>
          <a:p>
            <a:pPr rtl="0"/>
            <a:r>
              <a:rPr lang="ar-IQ" sz="4800" b="1" dirty="0"/>
              <a:t>3-تقديم الدراسات </a:t>
            </a:r>
            <a:r>
              <a:rPr lang="ar-IQ" sz="4800" b="1" dirty="0" err="1"/>
              <a:t>الاستشاريه</a:t>
            </a:r>
            <a:r>
              <a:rPr lang="ar-IQ" sz="4800" b="1" dirty="0"/>
              <a:t> </a:t>
            </a:r>
            <a:r>
              <a:rPr lang="ar-IQ" sz="4800" b="1" dirty="0" err="1"/>
              <a:t>والتنبوئيه</a:t>
            </a:r>
            <a:r>
              <a:rPr lang="ar-IQ" sz="4800" b="1" dirty="0"/>
              <a:t> </a:t>
            </a:r>
            <a:r>
              <a:rPr lang="ar-IQ" sz="4800" b="1" dirty="0" err="1"/>
              <a:t>والارشادات</a:t>
            </a:r>
            <a:r>
              <a:rPr lang="ar-IQ" sz="4800" b="1" dirty="0"/>
              <a:t> للظواهر </a:t>
            </a:r>
            <a:r>
              <a:rPr lang="ar-IQ" sz="4800" b="1" dirty="0" err="1"/>
              <a:t>الاقتصاديه</a:t>
            </a:r>
            <a:r>
              <a:rPr lang="ar-IQ" sz="4800" b="1" dirty="0"/>
              <a:t> من خلال دراسة الواقع        بالبيانات والمعطيات الاخرى,لتقليل الخسائر وتحديد الطرق الاقصر </a:t>
            </a:r>
            <a:r>
              <a:rPr lang="ar-IQ" sz="4800" b="1" dirty="0" err="1"/>
              <a:t>والاكثر</a:t>
            </a:r>
            <a:r>
              <a:rPr lang="ar-IQ" sz="4800" b="1" dirty="0"/>
              <a:t> نفعا اقتصاديا</a:t>
            </a:r>
            <a:endParaRPr lang="en-US" sz="4800" dirty="0"/>
          </a:p>
          <a:p>
            <a:endParaRPr lang="ar-IQ" sz="48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914400"/>
            <a:ext cx="7498080" cy="838200"/>
          </a:xfrm>
        </p:spPr>
        <p:txBody>
          <a:bodyPr>
            <a:normAutofit fontScale="90000"/>
          </a:bodyPr>
          <a:lstStyle/>
          <a:p>
            <a:r>
              <a:rPr lang="ar-IQ" b="1" dirty="0" smtClean="0"/>
              <a:t>مفردات الكورس الأول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33600" y="1447800"/>
            <a:ext cx="5715000" cy="4800600"/>
          </a:xfrm>
        </p:spPr>
        <p:txBody>
          <a:bodyPr>
            <a:normAutofit fontScale="47500" lnSpcReduction="20000"/>
          </a:bodyPr>
          <a:lstStyle/>
          <a:p>
            <a:pPr rtl="0"/>
            <a:r>
              <a:rPr lang="ar-IQ" b="1" dirty="0" smtClean="0"/>
              <a:t>ال</a:t>
            </a:r>
            <a:endParaRPr lang="en-US" dirty="0"/>
          </a:p>
          <a:p>
            <a:pPr rtl="0"/>
            <a:r>
              <a:rPr lang="ar-IQ" b="1" dirty="0"/>
              <a:t>الأحـــــــــــــــــــــد </a:t>
            </a:r>
            <a:endParaRPr lang="en-US" dirty="0"/>
          </a:p>
          <a:p>
            <a:r>
              <a:rPr lang="en-US" dirty="0"/>
              <a:t> </a:t>
            </a:r>
          </a:p>
          <a:p>
            <a:pPr rtl="0"/>
            <a:r>
              <a:rPr lang="ar-IQ" b="1" dirty="0"/>
              <a:t>تمهيد مفاهيمي </a:t>
            </a:r>
            <a:r>
              <a:rPr lang="ar-IQ" b="1" dirty="0" err="1"/>
              <a:t>وتعاريف</a:t>
            </a:r>
            <a:endParaRPr lang="en-US" dirty="0"/>
          </a:p>
          <a:p>
            <a:r>
              <a:rPr lang="en-US" dirty="0"/>
              <a:t> </a:t>
            </a:r>
          </a:p>
          <a:p>
            <a:pPr rtl="0"/>
            <a:r>
              <a:rPr lang="ar-IQ" b="1" dirty="0"/>
              <a:t>الدخل </a:t>
            </a:r>
            <a:r>
              <a:rPr lang="ar-IQ" b="1" dirty="0" err="1"/>
              <a:t>والانتاج</a:t>
            </a:r>
            <a:endParaRPr lang="en-US" dirty="0"/>
          </a:p>
          <a:p>
            <a:r>
              <a:rPr lang="en-US" dirty="0"/>
              <a:t> </a:t>
            </a:r>
          </a:p>
          <a:p>
            <a:pPr rtl="0"/>
            <a:r>
              <a:rPr lang="ar-SA" b="1" dirty="0"/>
              <a:t>تطبيقات رياضيه</a:t>
            </a:r>
            <a:endParaRPr lang="en-US" dirty="0"/>
          </a:p>
          <a:p>
            <a:r>
              <a:rPr lang="en-US" dirty="0"/>
              <a:t> </a:t>
            </a:r>
          </a:p>
          <a:p>
            <a:pPr rtl="0"/>
            <a:r>
              <a:rPr lang="ar-IQ" b="1" dirty="0"/>
              <a:t>النظريه الكلاسيكيه والانتقادات الموجهه لها من قبل </a:t>
            </a:r>
            <a:r>
              <a:rPr lang="ar-IQ" b="1" dirty="0" err="1"/>
              <a:t>كينز</a:t>
            </a:r>
            <a:endParaRPr lang="en-US" dirty="0"/>
          </a:p>
          <a:p>
            <a:r>
              <a:rPr lang="en-US" dirty="0"/>
              <a:t> </a:t>
            </a:r>
          </a:p>
          <a:p>
            <a:pPr rtl="0"/>
            <a:r>
              <a:rPr lang="ar-IQ" b="1" dirty="0"/>
              <a:t>الطلب والعرض عند </a:t>
            </a:r>
            <a:r>
              <a:rPr lang="ar-IQ" b="1" dirty="0" err="1"/>
              <a:t>الكلاسيك</a:t>
            </a:r>
            <a:endParaRPr lang="en-US" dirty="0"/>
          </a:p>
          <a:p>
            <a:r>
              <a:rPr lang="en-US" dirty="0"/>
              <a:t> </a:t>
            </a:r>
          </a:p>
          <a:p>
            <a:pPr rtl="0"/>
            <a:r>
              <a:rPr lang="ar-IQ" b="1" dirty="0"/>
              <a:t>الطلب والعرض عند </a:t>
            </a:r>
            <a:r>
              <a:rPr lang="ar-IQ" b="1" dirty="0" err="1"/>
              <a:t>كينز</a:t>
            </a:r>
            <a:endParaRPr lang="en-US" dirty="0"/>
          </a:p>
          <a:p>
            <a:r>
              <a:rPr lang="en-US" dirty="0"/>
              <a:t> </a:t>
            </a:r>
          </a:p>
          <a:p>
            <a:pPr rtl="0"/>
            <a:r>
              <a:rPr lang="ar-SA" b="1" dirty="0"/>
              <a:t>امتـــــــــــــــــــــحان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ar-IQ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تكملة الكورس الاول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438400" y="1447800"/>
            <a:ext cx="5410200" cy="4800600"/>
          </a:xfrm>
        </p:spPr>
        <p:txBody>
          <a:bodyPr>
            <a:normAutofit fontScale="55000" lnSpcReduction="20000"/>
          </a:bodyPr>
          <a:lstStyle/>
          <a:p>
            <a:r>
              <a:rPr lang="ar-IQ" dirty="0"/>
              <a:t>8</a:t>
            </a:r>
            <a:endParaRPr lang="en-US" dirty="0"/>
          </a:p>
          <a:p>
            <a:pPr rtl="0"/>
            <a:r>
              <a:rPr lang="ar-IQ" b="1" dirty="0"/>
              <a:t>دالة الاستهلاك ودالة الادخار</a:t>
            </a:r>
            <a:endParaRPr lang="en-US" dirty="0"/>
          </a:p>
          <a:p>
            <a:pPr rtl="0"/>
            <a:r>
              <a:rPr lang="ar-IQ" dirty="0"/>
              <a:t>9</a:t>
            </a:r>
            <a:endParaRPr lang="en-US" dirty="0"/>
          </a:p>
          <a:p>
            <a:pPr rtl="0"/>
            <a:r>
              <a:rPr lang="ar-SA" b="1" dirty="0"/>
              <a:t>تطبيقات رياضيه</a:t>
            </a:r>
            <a:endParaRPr lang="en-US" dirty="0"/>
          </a:p>
          <a:p>
            <a:pPr rtl="0"/>
            <a:r>
              <a:rPr lang="ar-IQ" dirty="0"/>
              <a:t>10</a:t>
            </a:r>
            <a:endParaRPr lang="en-US" dirty="0"/>
          </a:p>
          <a:p>
            <a:pPr rtl="0"/>
            <a:r>
              <a:rPr lang="ar-IQ" b="1" dirty="0"/>
              <a:t>دالة </a:t>
            </a:r>
            <a:r>
              <a:rPr lang="ar-IQ" b="1" dirty="0" err="1"/>
              <a:t>الاستثمارالنظريه</a:t>
            </a:r>
            <a:r>
              <a:rPr lang="ar-IQ" b="1" dirty="0"/>
              <a:t> والمضاعف</a:t>
            </a:r>
            <a:endParaRPr lang="en-US" dirty="0"/>
          </a:p>
          <a:p>
            <a:pPr rtl="0"/>
            <a:r>
              <a:rPr lang="ar-IQ" dirty="0"/>
              <a:t>11</a:t>
            </a:r>
            <a:endParaRPr lang="en-US" dirty="0"/>
          </a:p>
          <a:p>
            <a:pPr rtl="0"/>
            <a:r>
              <a:rPr lang="ar-IQ" b="1" dirty="0"/>
              <a:t>تكمله دالة الاستثمار,المعجل</a:t>
            </a:r>
            <a:endParaRPr lang="en-US" dirty="0"/>
          </a:p>
          <a:p>
            <a:pPr rtl="0"/>
            <a:r>
              <a:rPr lang="ar-IQ" dirty="0"/>
              <a:t>12</a:t>
            </a:r>
            <a:endParaRPr lang="en-US" dirty="0"/>
          </a:p>
          <a:p>
            <a:pPr rtl="0"/>
            <a:r>
              <a:rPr lang="ar-IQ" b="1" dirty="0"/>
              <a:t>تكمله فترات </a:t>
            </a:r>
            <a:r>
              <a:rPr lang="ar-IQ" b="1" dirty="0" err="1"/>
              <a:t>التاخيروالكفاءه</a:t>
            </a:r>
            <a:r>
              <a:rPr lang="ar-IQ" b="1" dirty="0"/>
              <a:t> الحديه لراس المال والاستثمار</a:t>
            </a:r>
            <a:endParaRPr lang="en-US" dirty="0"/>
          </a:p>
          <a:p>
            <a:pPr rtl="0"/>
            <a:r>
              <a:rPr lang="ar-IQ" dirty="0"/>
              <a:t>13</a:t>
            </a:r>
            <a:endParaRPr lang="en-US" dirty="0"/>
          </a:p>
          <a:p>
            <a:pPr rtl="0"/>
            <a:r>
              <a:rPr lang="ar-IQ" b="1" dirty="0"/>
              <a:t>امتحـــــــــــــــــان تحريري</a:t>
            </a:r>
            <a:endParaRPr lang="en-US" dirty="0"/>
          </a:p>
          <a:p>
            <a:pPr rtl="0"/>
            <a:r>
              <a:rPr lang="ar-IQ" dirty="0"/>
              <a:t>14</a:t>
            </a:r>
            <a:endParaRPr lang="en-US" dirty="0"/>
          </a:p>
          <a:p>
            <a:pPr rtl="0"/>
            <a:r>
              <a:rPr lang="ar-IQ" b="1" dirty="0"/>
              <a:t>دالة الانفاق الحكومي</a:t>
            </a:r>
            <a:endParaRPr lang="en-US" dirty="0"/>
          </a:p>
          <a:p>
            <a:pPr rtl="0"/>
            <a:r>
              <a:rPr lang="ar-IQ" dirty="0"/>
              <a:t>15</a:t>
            </a:r>
            <a:endParaRPr lang="en-US" dirty="0"/>
          </a:p>
          <a:p>
            <a:pPr rtl="0"/>
            <a:r>
              <a:rPr lang="ar-SA" b="1" dirty="0"/>
              <a:t>تطبيقات رياضيه</a:t>
            </a:r>
            <a:endParaRPr lang="en-US" dirty="0"/>
          </a:p>
          <a:p>
            <a:endParaRPr lang="ar-IQ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مفردات الكورس الثاني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362200" y="1447800"/>
            <a:ext cx="5715000" cy="4800600"/>
          </a:xfrm>
        </p:spPr>
        <p:txBody>
          <a:bodyPr>
            <a:normAutofit fontScale="55000" lnSpcReduction="20000"/>
          </a:bodyPr>
          <a:lstStyle/>
          <a:p>
            <a:pPr rtl="0"/>
            <a:r>
              <a:rPr lang="ar-IQ" b="1" dirty="0" smtClean="0"/>
              <a:t>الاسبوع</a:t>
            </a:r>
            <a:endParaRPr lang="en-US" dirty="0"/>
          </a:p>
          <a:p>
            <a:pPr rtl="0"/>
            <a:r>
              <a:rPr lang="ar-SA" b="1" dirty="0" err="1"/>
              <a:t>الاحــــــــــــــــــــــــد............</a:t>
            </a:r>
            <a:r>
              <a:rPr lang="en-US" b="1" dirty="0"/>
              <a:t>     </a:t>
            </a:r>
            <a:endParaRPr lang="en-US" dirty="0"/>
          </a:p>
          <a:p>
            <a:pPr rtl="0"/>
            <a:r>
              <a:rPr lang="ar-IQ" dirty="0"/>
              <a:t>1</a:t>
            </a:r>
            <a:endParaRPr lang="en-US" dirty="0"/>
          </a:p>
          <a:p>
            <a:pPr rtl="0"/>
            <a:r>
              <a:rPr lang="ar-IQ" b="1" dirty="0"/>
              <a:t>دالة التجاره </a:t>
            </a:r>
            <a:r>
              <a:rPr lang="ar-IQ" b="1" dirty="0" err="1"/>
              <a:t>الخارجيه</a:t>
            </a:r>
            <a:endParaRPr lang="en-US" dirty="0"/>
          </a:p>
          <a:p>
            <a:pPr rtl="0"/>
            <a:r>
              <a:rPr lang="ar-IQ" dirty="0"/>
              <a:t>2</a:t>
            </a:r>
            <a:endParaRPr lang="en-US" dirty="0"/>
          </a:p>
          <a:p>
            <a:pPr rtl="0"/>
            <a:r>
              <a:rPr lang="ar-IQ" b="1" dirty="0"/>
              <a:t>النقود </a:t>
            </a:r>
            <a:r>
              <a:rPr lang="ar-IQ" b="1" dirty="0" err="1"/>
              <a:t>والانتاج</a:t>
            </a:r>
            <a:endParaRPr lang="en-US" dirty="0"/>
          </a:p>
          <a:p>
            <a:pPr rtl="0"/>
            <a:r>
              <a:rPr lang="ar-IQ" dirty="0"/>
              <a:t>3</a:t>
            </a:r>
            <a:endParaRPr lang="en-US" dirty="0"/>
          </a:p>
          <a:p>
            <a:pPr rtl="0"/>
            <a:r>
              <a:rPr lang="ar-IQ" b="1" dirty="0"/>
              <a:t>ملخص النظريه الكنزيه والانتقادات الموجهه لها</a:t>
            </a:r>
            <a:endParaRPr lang="en-US" dirty="0"/>
          </a:p>
          <a:p>
            <a:pPr rtl="0"/>
            <a:r>
              <a:rPr lang="ar-IQ" dirty="0"/>
              <a:t>4</a:t>
            </a:r>
            <a:endParaRPr lang="en-US" dirty="0"/>
          </a:p>
          <a:p>
            <a:pPr rtl="0"/>
            <a:r>
              <a:rPr lang="ar-IQ" b="1" dirty="0"/>
              <a:t>النظريه الكنزيه والدول المتقدمه </a:t>
            </a:r>
            <a:r>
              <a:rPr lang="ar-IQ" b="1" dirty="0" err="1"/>
              <a:t>والناميه</a:t>
            </a:r>
            <a:endParaRPr lang="en-US" dirty="0"/>
          </a:p>
          <a:p>
            <a:pPr rtl="0"/>
            <a:r>
              <a:rPr lang="ar-IQ" dirty="0"/>
              <a:t>5</a:t>
            </a:r>
            <a:endParaRPr lang="en-US" dirty="0"/>
          </a:p>
          <a:p>
            <a:pPr rtl="0"/>
            <a:r>
              <a:rPr lang="ar-IQ" b="1" dirty="0"/>
              <a:t>امتحـــــــــــــــــان تحريري</a:t>
            </a:r>
            <a:endParaRPr lang="en-US" dirty="0"/>
          </a:p>
          <a:p>
            <a:pPr rtl="0"/>
            <a:r>
              <a:rPr lang="ar-IQ" dirty="0"/>
              <a:t>6</a:t>
            </a:r>
            <a:endParaRPr lang="en-US" dirty="0"/>
          </a:p>
          <a:p>
            <a:pPr rtl="0"/>
            <a:r>
              <a:rPr lang="ar-IQ" b="1" dirty="0"/>
              <a:t>التوازن الكلي</a:t>
            </a:r>
            <a:endParaRPr lang="en-US" dirty="0"/>
          </a:p>
          <a:p>
            <a:pPr rtl="0"/>
            <a:r>
              <a:rPr lang="ar-IQ" dirty="0"/>
              <a:t>7</a:t>
            </a:r>
            <a:endParaRPr lang="en-US" dirty="0"/>
          </a:p>
          <a:p>
            <a:pPr rtl="0"/>
            <a:r>
              <a:rPr lang="ar-SA" b="1" dirty="0"/>
              <a:t>الاشتقاق الرياضي</a:t>
            </a:r>
            <a:endParaRPr lang="en-US" dirty="0"/>
          </a:p>
          <a:p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مفردات الكورس الثاني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52600" y="1447800"/>
            <a:ext cx="6248400" cy="4800600"/>
          </a:xfrm>
        </p:spPr>
        <p:txBody>
          <a:bodyPr>
            <a:normAutofit fontScale="47500" lnSpcReduction="20000"/>
          </a:bodyPr>
          <a:lstStyle/>
          <a:p>
            <a:r>
              <a:rPr lang="ar-IQ" dirty="0"/>
              <a:t>7</a:t>
            </a:r>
            <a:endParaRPr lang="en-US" dirty="0"/>
          </a:p>
          <a:p>
            <a:pPr rtl="0"/>
            <a:r>
              <a:rPr lang="ar-SA" b="1" dirty="0"/>
              <a:t>الاشتقاق الرياضي</a:t>
            </a:r>
            <a:endParaRPr lang="en-US" dirty="0"/>
          </a:p>
          <a:p>
            <a:pPr rtl="0"/>
            <a:r>
              <a:rPr lang="ar-IQ" dirty="0"/>
              <a:t>8</a:t>
            </a:r>
            <a:endParaRPr lang="en-US" dirty="0"/>
          </a:p>
          <a:p>
            <a:pPr rtl="0"/>
            <a:r>
              <a:rPr lang="ar-IQ" b="1" dirty="0"/>
              <a:t>فعالية </a:t>
            </a:r>
            <a:r>
              <a:rPr lang="ar-IQ" b="1" dirty="0" err="1"/>
              <a:t>السياسه</a:t>
            </a:r>
            <a:r>
              <a:rPr lang="ar-IQ" b="1" dirty="0"/>
              <a:t> </a:t>
            </a:r>
            <a:r>
              <a:rPr lang="ar-IQ" b="1" dirty="0" err="1"/>
              <a:t>النقديه</a:t>
            </a:r>
            <a:r>
              <a:rPr lang="ar-IQ" b="1" dirty="0"/>
              <a:t> </a:t>
            </a:r>
            <a:r>
              <a:rPr lang="ar-IQ" b="1" dirty="0" err="1"/>
              <a:t>والماليه</a:t>
            </a:r>
            <a:endParaRPr lang="en-US" dirty="0"/>
          </a:p>
          <a:p>
            <a:pPr rtl="0"/>
            <a:r>
              <a:rPr lang="ar-IQ" dirty="0"/>
              <a:t>9</a:t>
            </a:r>
            <a:endParaRPr lang="en-US" dirty="0"/>
          </a:p>
          <a:p>
            <a:pPr rtl="0"/>
            <a:r>
              <a:rPr lang="ar-SA" b="1" dirty="0" err="1" smtClean="0"/>
              <a:t>وننموذج</a:t>
            </a:r>
            <a:r>
              <a:rPr lang="ar-SA" b="1" dirty="0" smtClean="0"/>
              <a:t> الطلب الكلي والعرض الكلي</a:t>
            </a:r>
            <a:r>
              <a:rPr lang="en-US" b="1" dirty="0" smtClean="0"/>
              <a:t>    </a:t>
            </a:r>
            <a:r>
              <a:rPr lang="ar-SA" b="1" dirty="0" smtClean="0"/>
              <a:t>  </a:t>
            </a:r>
            <a:r>
              <a:rPr lang="ar-IQ" b="1" dirty="0" smtClean="0"/>
              <a:t>مرونة </a:t>
            </a:r>
            <a:r>
              <a:rPr lang="ar-IQ" b="1" dirty="0"/>
              <a:t>الاجور </a:t>
            </a:r>
            <a:r>
              <a:rPr lang="ar-IQ" b="1" dirty="0" err="1"/>
              <a:t>والاسعار</a:t>
            </a:r>
            <a:endParaRPr lang="en-US" dirty="0"/>
          </a:p>
          <a:p>
            <a:pPr rtl="0"/>
            <a:r>
              <a:rPr lang="ar-IQ" dirty="0"/>
              <a:t>10</a:t>
            </a:r>
            <a:endParaRPr lang="en-US" dirty="0"/>
          </a:p>
          <a:p>
            <a:pPr rtl="0"/>
            <a:r>
              <a:rPr lang="ar-IQ" b="1" dirty="0"/>
              <a:t>التضخم انواعه اثاره نظرياته  العوامل    المؤثره فيه وعلاجاته و منحنى فلبس</a:t>
            </a:r>
            <a:endParaRPr lang="en-US" dirty="0"/>
          </a:p>
          <a:p>
            <a:pPr rtl="0"/>
            <a:r>
              <a:rPr lang="ar-IQ" dirty="0"/>
              <a:t>11</a:t>
            </a:r>
            <a:endParaRPr lang="en-US" dirty="0"/>
          </a:p>
          <a:p>
            <a:pPr rtl="0"/>
            <a:r>
              <a:rPr lang="ar-SA" b="1" dirty="0"/>
              <a:t>امتــــــــــــــــــــــــــحان</a:t>
            </a:r>
            <a:endParaRPr lang="en-US" dirty="0"/>
          </a:p>
          <a:p>
            <a:pPr rtl="0"/>
            <a:r>
              <a:rPr lang="ar-IQ" dirty="0"/>
              <a:t>12</a:t>
            </a:r>
            <a:endParaRPr lang="en-US" dirty="0"/>
          </a:p>
          <a:p>
            <a:pPr rtl="0"/>
            <a:r>
              <a:rPr lang="ar-IQ" b="1" dirty="0" err="1"/>
              <a:t>التنميه</a:t>
            </a:r>
            <a:r>
              <a:rPr lang="ar-IQ" b="1" dirty="0"/>
              <a:t> والنمو ونظرية توزيع الدخل مختصره</a:t>
            </a:r>
            <a:endParaRPr lang="en-US" dirty="0"/>
          </a:p>
          <a:p>
            <a:pPr rtl="0"/>
            <a:r>
              <a:rPr lang="ar-IQ" dirty="0"/>
              <a:t>13</a:t>
            </a:r>
            <a:endParaRPr lang="en-US" dirty="0"/>
          </a:p>
          <a:p>
            <a:pPr rtl="0"/>
            <a:r>
              <a:rPr lang="ar-IQ" b="1" dirty="0"/>
              <a:t>الدورات </a:t>
            </a:r>
            <a:r>
              <a:rPr lang="ar-IQ" b="1" dirty="0" err="1"/>
              <a:t>الاقتصاديه</a:t>
            </a:r>
            <a:r>
              <a:rPr lang="ar-IQ" b="1" dirty="0"/>
              <a:t> مختصره</a:t>
            </a:r>
            <a:endParaRPr lang="en-US" dirty="0"/>
          </a:p>
          <a:p>
            <a:pPr rtl="0"/>
            <a:r>
              <a:rPr lang="ar-IQ" dirty="0"/>
              <a:t>14</a:t>
            </a:r>
            <a:endParaRPr lang="en-US" dirty="0"/>
          </a:p>
          <a:p>
            <a:pPr rtl="0"/>
            <a:r>
              <a:rPr lang="ar-IQ" b="1" dirty="0"/>
              <a:t>التفاعل بين المضاعف والمعجل</a:t>
            </a:r>
            <a:endParaRPr lang="en-US" dirty="0"/>
          </a:p>
          <a:p>
            <a:pPr rtl="0"/>
            <a:r>
              <a:rPr lang="ar-IQ" dirty="0"/>
              <a:t>15</a:t>
            </a:r>
            <a:endParaRPr lang="en-US" dirty="0"/>
          </a:p>
          <a:p>
            <a:pPr rtl="0"/>
            <a:r>
              <a:rPr lang="ar-IQ" b="1" dirty="0"/>
              <a:t>	الامتحـــــــــــــان النهائي</a:t>
            </a:r>
            <a:endParaRPr lang="en-US" dirty="0"/>
          </a:p>
          <a:p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90600" y="1676400"/>
            <a:ext cx="6934200" cy="4495800"/>
          </a:xfrm>
        </p:spPr>
        <p:txBody>
          <a:bodyPr>
            <a:noAutofit/>
          </a:bodyPr>
          <a:lstStyle/>
          <a:p>
            <a:endParaRPr lang="ar-IQ" sz="900" dirty="0" smtClean="0"/>
          </a:p>
          <a:p>
            <a:r>
              <a:rPr lang="ar-IQ" sz="900" b="1" u="sng" dirty="0" smtClean="0"/>
              <a:t>الكتاب المنهجي</a:t>
            </a:r>
            <a:r>
              <a:rPr lang="en-GB" sz="900" b="1" u="sng" dirty="0" smtClean="0"/>
              <a:t> (Textbooks) </a:t>
            </a:r>
            <a:endParaRPr lang="en-US" sz="900" dirty="0" smtClean="0"/>
          </a:p>
          <a:p>
            <a:r>
              <a:rPr lang="ar-IQ" sz="900" b="1" u="sng" dirty="0" smtClean="0"/>
              <a:t>المصادر المقترحة:   الاقتصاد الكلي د.منى يونس </a:t>
            </a:r>
            <a:r>
              <a:rPr lang="ar-IQ" sz="1600" b="1" u="sng" dirty="0" smtClean="0"/>
              <a:t>2015                                                </a:t>
            </a:r>
            <a:endParaRPr lang="en-US" sz="1600" dirty="0" smtClean="0"/>
          </a:p>
          <a:p>
            <a:r>
              <a:rPr lang="en-US" sz="1600" b="1" u="sng" dirty="0" smtClean="0"/>
              <a:t> </a:t>
            </a:r>
            <a:r>
              <a:rPr lang="ar-IQ" sz="1600" b="1" u="sng" dirty="0" smtClean="0"/>
              <a:t>          </a:t>
            </a:r>
            <a:endParaRPr lang="en-US" sz="1600" dirty="0" smtClean="0"/>
          </a:p>
          <a:p>
            <a:r>
              <a:rPr lang="ar-SA" sz="1600" b="1" u="sng" dirty="0" smtClean="0"/>
              <a:t>الكتب المساعدة للمنهج </a:t>
            </a:r>
            <a:r>
              <a:rPr lang="en-GB" sz="1600" b="1" u="sng" dirty="0" smtClean="0"/>
              <a:t>(Suggested Reference) </a:t>
            </a:r>
            <a:endParaRPr lang="en-US" sz="1600" dirty="0" smtClean="0"/>
          </a:p>
          <a:p>
            <a:r>
              <a:rPr lang="ar-IQ" sz="1600" b="1" u="sng" dirty="0" smtClean="0"/>
              <a:t>    النظريه </a:t>
            </a:r>
            <a:r>
              <a:rPr lang="ar-IQ" sz="1600" b="1" u="sng" dirty="0" err="1" smtClean="0"/>
              <a:t>الاقتصاديه</a:t>
            </a:r>
            <a:r>
              <a:rPr lang="ar-IQ" sz="1600" b="1" u="sng" dirty="0" smtClean="0"/>
              <a:t> </a:t>
            </a:r>
            <a:r>
              <a:rPr lang="ar-IQ" sz="1600" b="1" u="sng" dirty="0" err="1" smtClean="0"/>
              <a:t>الكليه</a:t>
            </a:r>
            <a:r>
              <a:rPr lang="ar-IQ" sz="1600" b="1" u="sng" dirty="0" smtClean="0"/>
              <a:t> د.صقر احمد صقر </a:t>
            </a:r>
            <a:r>
              <a:rPr lang="ar-IQ" sz="1600" b="1" u="sng" dirty="0" smtClean="0"/>
              <a:t>1984</a:t>
            </a:r>
            <a:endParaRPr lang="en-US" sz="1600" dirty="0" smtClean="0"/>
          </a:p>
          <a:p>
            <a:r>
              <a:rPr lang="ar-SA" sz="1600" b="1" u="sng" dirty="0" smtClean="0"/>
              <a:t>      توزيع الدرجات </a:t>
            </a:r>
            <a:r>
              <a:rPr lang="en-GB" sz="1600" b="1" u="sng" dirty="0" smtClean="0"/>
              <a:t>(Marking) </a:t>
            </a:r>
            <a:endParaRPr lang="en-US" sz="1600" dirty="0" smtClean="0"/>
          </a:p>
          <a:p>
            <a:pPr rtl="0"/>
            <a:r>
              <a:rPr lang="ar-IQ" sz="1600" b="1" dirty="0" smtClean="0"/>
              <a:t>الكورس الأول</a:t>
            </a:r>
            <a:endParaRPr lang="en-US" sz="1600" dirty="0" smtClean="0"/>
          </a:p>
          <a:p>
            <a:pPr rtl="0"/>
            <a:r>
              <a:rPr lang="ar-IQ" sz="1600" b="1" dirty="0" smtClean="0"/>
              <a:t>الكورس الثاني</a:t>
            </a:r>
            <a:endParaRPr lang="en-US" sz="1600" dirty="0" smtClean="0"/>
          </a:p>
          <a:p>
            <a:pPr rtl="0"/>
            <a:r>
              <a:rPr lang="ar-SA" sz="1600" b="1" dirty="0" smtClean="0"/>
              <a:t>امتحانين خلال الكورس كل امتحان </a:t>
            </a:r>
            <a:r>
              <a:rPr lang="ar-IQ" sz="1600" b="1" dirty="0" smtClean="0"/>
              <a:t>:15 </a:t>
            </a:r>
            <a:endParaRPr lang="en-US" sz="1600" dirty="0" smtClean="0"/>
          </a:p>
          <a:p>
            <a:pPr rtl="0"/>
            <a:r>
              <a:rPr lang="ar-IQ" sz="1600" b="1" dirty="0" smtClean="0"/>
              <a:t>النشاطات </a:t>
            </a:r>
            <a:r>
              <a:rPr lang="ar-IQ" sz="1600" b="1" dirty="0" err="1" smtClean="0"/>
              <a:t>والأختبارات</a:t>
            </a:r>
            <a:r>
              <a:rPr lang="ar-IQ" sz="1600" b="1" dirty="0" smtClean="0"/>
              <a:t>  :10</a:t>
            </a:r>
            <a:endParaRPr lang="en-US" sz="1600" dirty="0" smtClean="0"/>
          </a:p>
          <a:p>
            <a:pPr rtl="0"/>
            <a:r>
              <a:rPr lang="ar-IQ" sz="1600" b="1" dirty="0" err="1" smtClean="0"/>
              <a:t>امتحاننين</a:t>
            </a:r>
            <a:r>
              <a:rPr lang="ar-IQ" sz="1600" b="1" dirty="0" smtClean="0"/>
              <a:t> خلال الكورس كل </a:t>
            </a:r>
            <a:r>
              <a:rPr lang="ar-IQ" sz="1600" b="1" dirty="0" err="1" smtClean="0"/>
              <a:t>امتحان </a:t>
            </a:r>
            <a:r>
              <a:rPr lang="ar-IQ" sz="1600" b="1" dirty="0" smtClean="0"/>
              <a:t>: 15</a:t>
            </a:r>
            <a:endParaRPr lang="en-US" sz="1600" dirty="0" smtClean="0"/>
          </a:p>
          <a:p>
            <a:pPr rtl="0"/>
            <a:r>
              <a:rPr lang="ar-IQ" sz="1600" b="1" dirty="0" smtClean="0"/>
              <a:t>النشاطات </a:t>
            </a:r>
            <a:r>
              <a:rPr lang="ar-IQ" sz="1600" b="1" dirty="0" err="1" smtClean="0"/>
              <a:t>والأختبارات</a:t>
            </a:r>
            <a:r>
              <a:rPr lang="ar-IQ" sz="1600" b="1" dirty="0" smtClean="0"/>
              <a:t>  :10 </a:t>
            </a:r>
            <a:r>
              <a:rPr lang="ar-IQ" sz="1600" b="1" dirty="0" err="1" smtClean="0"/>
              <a:t>الأمتحان</a:t>
            </a:r>
            <a:r>
              <a:rPr lang="ar-IQ" sz="1600" b="1" dirty="0" smtClean="0"/>
              <a:t> النهائي 60</a:t>
            </a:r>
            <a:endParaRPr lang="en-US" sz="1600" dirty="0" smtClean="0"/>
          </a:p>
          <a:p>
            <a:r>
              <a:rPr lang="ar-SA" sz="1600" b="1" dirty="0" smtClean="0"/>
              <a:t> </a:t>
            </a:r>
            <a:endParaRPr lang="en-US" sz="900" dirty="0" smtClean="0"/>
          </a:p>
          <a:p>
            <a:endParaRPr lang="ar-IQ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35608" y="1447800"/>
            <a:ext cx="6565392" cy="4800600"/>
          </a:xfrm>
        </p:spPr>
        <p:txBody>
          <a:bodyPr>
            <a:normAutofit fontScale="47500" lnSpcReduction="20000"/>
          </a:bodyPr>
          <a:lstStyle/>
          <a:p>
            <a:r>
              <a:rPr lang="ar-SA" b="1" u="sng" dirty="0" smtClean="0"/>
              <a:t> الأنظمة </a:t>
            </a:r>
            <a:r>
              <a:rPr lang="ar-SA" b="1" u="sng" dirty="0" err="1" smtClean="0"/>
              <a:t>والظوابط</a:t>
            </a:r>
            <a:r>
              <a:rPr lang="ar-SA" b="1" u="sng" dirty="0" smtClean="0"/>
              <a:t> </a:t>
            </a:r>
            <a:r>
              <a:rPr lang="en-GB" b="1" u="sng" dirty="0" smtClean="0"/>
              <a:t>(Regulations)</a:t>
            </a:r>
            <a:endParaRPr lang="en-US" dirty="0" smtClean="0"/>
          </a:p>
          <a:p>
            <a:r>
              <a:rPr lang="ar-SA" b="1" u="sng" dirty="0" smtClean="0"/>
              <a:t>الواجبات والنشاطات </a:t>
            </a:r>
            <a:r>
              <a:rPr lang="en-GB" b="1" u="sng" dirty="0" smtClean="0"/>
              <a:t>(Assignments &amp; Activities)</a:t>
            </a:r>
            <a:endParaRPr lang="en-US" dirty="0" smtClean="0"/>
          </a:p>
          <a:p>
            <a:r>
              <a:rPr lang="ar-IQ" b="1" dirty="0" smtClean="0"/>
              <a:t>الواجبات والنشاطات </a:t>
            </a:r>
            <a:r>
              <a:rPr lang="en-GB" b="1" dirty="0" smtClean="0"/>
              <a:t>(Assignment &amp; Activities)</a:t>
            </a:r>
            <a:endParaRPr lang="en-US" dirty="0" smtClean="0"/>
          </a:p>
          <a:p>
            <a:r>
              <a:rPr lang="ar-IQ" b="1" dirty="0" smtClean="0"/>
              <a:t>الوصف </a:t>
            </a:r>
            <a:r>
              <a:rPr lang="en-GB" b="1" dirty="0" smtClean="0"/>
              <a:t> (Description) </a:t>
            </a:r>
            <a:endParaRPr lang="en-US" dirty="0" smtClean="0"/>
          </a:p>
          <a:p>
            <a:pPr rtl="0"/>
            <a:r>
              <a:rPr lang="ar-IQ" b="1" dirty="0" smtClean="0"/>
              <a:t>الوقت</a:t>
            </a:r>
            <a:endParaRPr lang="en-US" dirty="0" smtClean="0"/>
          </a:p>
          <a:p>
            <a:pPr rtl="0"/>
            <a:r>
              <a:rPr lang="ar-IQ" b="1" dirty="0" smtClean="0"/>
              <a:t>الدرجة</a:t>
            </a:r>
            <a:endParaRPr lang="en-US" dirty="0" smtClean="0"/>
          </a:p>
          <a:p>
            <a:pPr rtl="0"/>
            <a:r>
              <a:rPr lang="ar-SA" b="1" dirty="0" smtClean="0"/>
              <a:t>الماده النظريه وتطبيقاتها</a:t>
            </a:r>
            <a:endParaRPr lang="en-US" dirty="0" smtClean="0"/>
          </a:p>
          <a:p>
            <a:pPr rtl="0"/>
            <a:r>
              <a:rPr lang="ar-SA" b="1" dirty="0" smtClean="0"/>
              <a:t>منهج مفصل يمزج بين النظريه والتطبيق وهي واجب </a:t>
            </a:r>
            <a:r>
              <a:rPr lang="ar-SA" b="1" dirty="0" err="1" smtClean="0"/>
              <a:t>للطلبه</a:t>
            </a:r>
            <a:r>
              <a:rPr lang="ar-SA" b="1" dirty="0" smtClean="0"/>
              <a:t> توزع بين امتحانات </a:t>
            </a:r>
            <a:r>
              <a:rPr lang="ar-SA" b="1" dirty="0" err="1" smtClean="0"/>
              <a:t>تحريريه</a:t>
            </a:r>
            <a:r>
              <a:rPr lang="ar-SA" b="1" dirty="0" smtClean="0"/>
              <a:t> فصليه  وامتحان نهائي</a:t>
            </a:r>
            <a:endParaRPr lang="en-US" dirty="0" smtClean="0"/>
          </a:p>
          <a:p>
            <a:pPr rtl="0"/>
            <a:r>
              <a:rPr lang="en-US" b="1" dirty="0" smtClean="0"/>
              <a:t>90 </a:t>
            </a:r>
            <a:r>
              <a:rPr lang="ar-SA" b="1" dirty="0" err="1" smtClean="0"/>
              <a:t>ساعه</a:t>
            </a:r>
            <a:endParaRPr lang="en-US" dirty="0" smtClean="0"/>
          </a:p>
          <a:p>
            <a:pPr rtl="0"/>
            <a:r>
              <a:rPr lang="ar-IQ" b="1" dirty="0" smtClean="0"/>
              <a:t>90 </a:t>
            </a:r>
            <a:endParaRPr lang="en-US" dirty="0" smtClean="0"/>
          </a:p>
          <a:p>
            <a:pPr rtl="0"/>
            <a:r>
              <a:rPr lang="ar-SA" b="1" dirty="0" smtClean="0"/>
              <a:t>من 100</a:t>
            </a:r>
            <a:endParaRPr lang="en-US" dirty="0" smtClean="0"/>
          </a:p>
          <a:p>
            <a:pPr rtl="0"/>
            <a:r>
              <a:rPr lang="ar-SA" b="1" dirty="0" smtClean="0"/>
              <a:t>ماده </a:t>
            </a:r>
            <a:r>
              <a:rPr lang="ar-SA" b="1" dirty="0" err="1" smtClean="0"/>
              <a:t>شفويه</a:t>
            </a:r>
            <a:endParaRPr lang="en-US" dirty="0" smtClean="0"/>
          </a:p>
          <a:p>
            <a:pPr rtl="0"/>
            <a:r>
              <a:rPr lang="ar-SA" b="1" dirty="0" smtClean="0"/>
              <a:t>نظريه وتطبيقيه يوميه كنشاط </a:t>
            </a:r>
            <a:r>
              <a:rPr lang="ar-SA" b="1" dirty="0" err="1" smtClean="0"/>
              <a:t>للطلبه</a:t>
            </a:r>
            <a:r>
              <a:rPr lang="ar-SA" b="1" dirty="0" smtClean="0"/>
              <a:t> </a:t>
            </a:r>
            <a:endParaRPr lang="en-US" dirty="0" smtClean="0"/>
          </a:p>
          <a:p>
            <a:pPr rtl="0"/>
            <a:r>
              <a:rPr lang="ar-SA" b="1" dirty="0" smtClean="0"/>
              <a:t>ضمن الساعات المقرره</a:t>
            </a:r>
            <a:endParaRPr lang="en-US" dirty="0" smtClean="0"/>
          </a:p>
          <a:p>
            <a:pPr rtl="0"/>
            <a:r>
              <a:rPr lang="en-US" b="1" dirty="0" smtClean="0"/>
              <a:t>10 </a:t>
            </a:r>
            <a:endParaRPr lang="en-US" dirty="0" smtClean="0"/>
          </a:p>
          <a:p>
            <a:pPr rtl="0"/>
            <a:r>
              <a:rPr lang="ar-SA" b="1" dirty="0" smtClean="0"/>
              <a:t>من 100</a:t>
            </a:r>
            <a:endParaRPr lang="en-US" dirty="0" smtClean="0"/>
          </a:p>
          <a:p>
            <a:r>
              <a:rPr lang="en-GB" b="1" dirty="0" smtClean="0"/>
              <a:t> 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47800" y="1066800"/>
            <a:ext cx="6793992" cy="5181600"/>
          </a:xfrm>
        </p:spPr>
        <p:txBody>
          <a:bodyPr>
            <a:normAutofit fontScale="25000" lnSpcReduction="20000"/>
          </a:bodyPr>
          <a:lstStyle/>
          <a:p>
            <a:r>
              <a:rPr lang="ar-SA" sz="8000" b="1" u="sng" dirty="0" smtClean="0"/>
              <a:t>معلومات</a:t>
            </a:r>
            <a:r>
              <a:rPr lang="ar-SA" sz="4800" b="1" u="sng" dirty="0" smtClean="0"/>
              <a:t> عن مدرس المادة </a:t>
            </a:r>
            <a:r>
              <a:rPr lang="en-GB" sz="4800" b="1" u="sng" dirty="0" smtClean="0"/>
              <a:t>(Instructor (s) Information)</a:t>
            </a:r>
            <a:r>
              <a:rPr lang="en-GB" b="1" u="sng" dirty="0" smtClean="0"/>
              <a:t> </a:t>
            </a:r>
            <a:endParaRPr lang="en-US" sz="5600" dirty="0" smtClean="0"/>
          </a:p>
          <a:p>
            <a:r>
              <a:rPr lang="ar-SA" sz="5600" b="1" dirty="0" smtClean="0"/>
              <a:t>الشعبة </a:t>
            </a:r>
            <a:r>
              <a:rPr lang="en-GB" sz="5600" b="1" dirty="0" smtClean="0"/>
              <a:t> (Section)</a:t>
            </a:r>
            <a:endParaRPr lang="en-US" sz="5600" dirty="0" smtClean="0"/>
          </a:p>
          <a:p>
            <a:r>
              <a:rPr lang="ar-SA" sz="5600" b="1" dirty="0" smtClean="0"/>
              <a:t>رقم القاعة </a:t>
            </a:r>
            <a:r>
              <a:rPr lang="en-GB" sz="5600" b="1" dirty="0" smtClean="0"/>
              <a:t>(Lecture Room)</a:t>
            </a:r>
            <a:endParaRPr lang="en-US" sz="5600" dirty="0" smtClean="0"/>
          </a:p>
          <a:p>
            <a:r>
              <a:rPr lang="ar-SA" sz="5600" b="1" dirty="0" smtClean="0"/>
              <a:t>الوقت </a:t>
            </a:r>
            <a:r>
              <a:rPr lang="en-GB" sz="5600" b="1" dirty="0" smtClean="0"/>
              <a:t>(Time)</a:t>
            </a:r>
            <a:endParaRPr lang="en-US" sz="5600" dirty="0" smtClean="0"/>
          </a:p>
          <a:p>
            <a:r>
              <a:rPr lang="ar-SA" sz="5600" b="1" dirty="0" smtClean="0"/>
              <a:t>      قسم الاقتصاد</a:t>
            </a:r>
            <a:endParaRPr lang="en-US" sz="5600" dirty="0" smtClean="0"/>
          </a:p>
          <a:p>
            <a:r>
              <a:rPr lang="ar-SA" sz="5600" b="1" dirty="0" smtClean="0"/>
              <a:t>    الثالث اقتصاد    ا,ب,ج,د</a:t>
            </a:r>
            <a:endParaRPr lang="en-US" sz="5600" dirty="0" smtClean="0"/>
          </a:p>
          <a:p>
            <a:r>
              <a:rPr lang="ar-SA" sz="5600" b="1" dirty="0" smtClean="0"/>
              <a:t>صباحي</a:t>
            </a:r>
            <a:endParaRPr lang="en-US" sz="5600" dirty="0" smtClean="0"/>
          </a:p>
          <a:p>
            <a:r>
              <a:rPr lang="ar-SA" sz="5600" b="1" dirty="0" smtClean="0"/>
              <a:t>اسم الأستاذ</a:t>
            </a:r>
            <a:r>
              <a:rPr lang="en-GB" sz="5600" b="1" dirty="0" smtClean="0"/>
              <a:t> (</a:t>
            </a:r>
            <a:r>
              <a:rPr lang="en-GB" sz="5600" b="1" dirty="0" err="1" smtClean="0"/>
              <a:t>Instructor’sName</a:t>
            </a:r>
            <a:r>
              <a:rPr lang="en-GB" sz="5600" b="1" dirty="0" smtClean="0"/>
              <a:t>) </a:t>
            </a:r>
            <a:endParaRPr lang="en-US" sz="5600" dirty="0" smtClean="0"/>
          </a:p>
          <a:p>
            <a:r>
              <a:rPr lang="ar-SA" sz="5600" b="1" dirty="0" err="1" smtClean="0"/>
              <a:t>الأيميل</a:t>
            </a:r>
            <a:r>
              <a:rPr lang="ar-SA" sz="5600" b="1" dirty="0" smtClean="0"/>
              <a:t> </a:t>
            </a:r>
            <a:r>
              <a:rPr lang="en-GB" sz="5600" b="1" dirty="0" smtClean="0"/>
              <a:t>(E-mail)</a:t>
            </a:r>
            <a:endParaRPr lang="en-US" sz="5600" dirty="0" smtClean="0"/>
          </a:p>
          <a:p>
            <a:r>
              <a:rPr lang="ar-SA" sz="5600" b="1" dirty="0" smtClean="0"/>
              <a:t>ا.م.د</a:t>
            </a:r>
            <a:r>
              <a:rPr lang="ar-SA" sz="5600" b="1" dirty="0" smtClean="0"/>
              <a:t>: منى يونس حسين</a:t>
            </a:r>
            <a:endParaRPr lang="en-US" sz="5600" dirty="0" smtClean="0"/>
          </a:p>
          <a:p>
            <a:r>
              <a:rPr lang="en-GB" sz="5600" b="1" dirty="0" smtClean="0"/>
              <a:t>Munayounis09@gmail    </a:t>
            </a:r>
            <a:r>
              <a:rPr lang="ar-SA" sz="5600" b="1" dirty="0" smtClean="0"/>
              <a:t>    </a:t>
            </a:r>
            <a:endParaRPr lang="en-US" sz="5600" dirty="0" smtClean="0"/>
          </a:p>
          <a:p>
            <a:r>
              <a:rPr lang="ar-SA" sz="5600" b="1" dirty="0" smtClean="0"/>
              <a:t> </a:t>
            </a:r>
            <a:endParaRPr lang="en-US" sz="5600" dirty="0" smtClean="0"/>
          </a:p>
          <a:p>
            <a:r>
              <a:rPr lang="ar-SA" sz="5600" b="1" dirty="0" smtClean="0"/>
              <a:t>رقم غرفة المكتب</a:t>
            </a:r>
            <a:r>
              <a:rPr lang="en-GB" sz="5600" b="1" dirty="0" smtClean="0"/>
              <a:t> (Office No.)</a:t>
            </a:r>
            <a:r>
              <a:rPr lang="ar-SA" sz="5600" b="1" dirty="0" smtClean="0"/>
              <a:t>      </a:t>
            </a:r>
            <a:endParaRPr lang="en-US" sz="5600" dirty="0" smtClean="0"/>
          </a:p>
          <a:p>
            <a:r>
              <a:rPr lang="ar-SA" sz="5600" b="1" dirty="0" smtClean="0"/>
              <a:t>الساعات المكتبية </a:t>
            </a:r>
            <a:r>
              <a:rPr lang="en-GB" sz="5600" b="1" dirty="0" smtClean="0"/>
              <a:t>(Office Hours) </a:t>
            </a:r>
            <a:r>
              <a:rPr lang="ar-SA" sz="5600" b="1" dirty="0" smtClean="0"/>
              <a:t> </a:t>
            </a:r>
            <a:endParaRPr lang="en-US" sz="5600" dirty="0" smtClean="0"/>
          </a:p>
          <a:p>
            <a:r>
              <a:rPr lang="ar-SA" sz="5600" b="1" dirty="0" smtClean="0"/>
              <a:t>             غرفه      2 </a:t>
            </a:r>
            <a:endParaRPr lang="en-US" sz="5600" dirty="0" smtClean="0"/>
          </a:p>
          <a:p>
            <a:r>
              <a:rPr lang="ar-SA" sz="5600" b="1" dirty="0" smtClean="0"/>
              <a:t>4 ساعات </a:t>
            </a:r>
            <a:r>
              <a:rPr lang="ar-SA" sz="5600" b="1" dirty="0" smtClean="0"/>
              <a:t>اسبوعيه</a:t>
            </a:r>
            <a:r>
              <a:rPr lang="ar-SA" sz="5600" b="1" dirty="0" smtClean="0"/>
              <a:t> </a:t>
            </a:r>
            <a:endParaRPr lang="en-US" sz="5600" dirty="0" smtClean="0"/>
          </a:p>
          <a:p>
            <a:r>
              <a:rPr lang="ar-SA" sz="5600" b="1" dirty="0" smtClean="0"/>
              <a:t>توقيع </a:t>
            </a:r>
            <a:r>
              <a:rPr lang="ar-SA" sz="5600" b="1" dirty="0" smtClean="0"/>
              <a:t>مدرس </a:t>
            </a:r>
            <a:r>
              <a:rPr lang="ar-SA" sz="5600" b="1" dirty="0" smtClean="0"/>
              <a:t>الماد</a:t>
            </a:r>
            <a:r>
              <a:rPr lang="en-GB" sz="5600" b="1" dirty="0" smtClean="0"/>
              <a:t>                                                                     </a:t>
            </a:r>
            <a:r>
              <a:rPr lang="ar-SA" sz="5600" b="1" dirty="0" smtClean="0"/>
              <a:t>توقيع رئيس القسم</a:t>
            </a:r>
            <a:endParaRPr lang="en-US" sz="5600" dirty="0" smtClean="0"/>
          </a:p>
          <a:p>
            <a:r>
              <a:rPr lang="en-GB" sz="5600" b="1" dirty="0" smtClean="0"/>
              <a:t>  (Lecturer Signature)   </a:t>
            </a:r>
            <a:endParaRPr lang="en-US" sz="5600" dirty="0" smtClean="0"/>
          </a:p>
          <a:p>
            <a:r>
              <a:rPr lang="ar-SA" sz="5600" b="1" dirty="0" smtClean="0"/>
              <a:t>ا.م.د:منى يونس حسين              </a:t>
            </a:r>
            <a:r>
              <a:rPr lang="en-GB" sz="5600" b="1" dirty="0" smtClean="0"/>
              <a:t>      </a:t>
            </a:r>
            <a:r>
              <a:rPr lang="ar-SA" sz="5600" b="1" dirty="0" smtClean="0"/>
              <a:t>              </a:t>
            </a:r>
            <a:r>
              <a:rPr lang="en-GB" sz="5600" b="1" dirty="0" smtClean="0"/>
              <a:t>     </a:t>
            </a:r>
            <a:r>
              <a:rPr lang="ar-SA" sz="5600" b="1" dirty="0" smtClean="0"/>
              <a:t>                                 </a:t>
            </a:r>
            <a:r>
              <a:rPr lang="en-GB" sz="5600" b="1" dirty="0" smtClean="0"/>
              <a:t>  ( Chair Signature) </a:t>
            </a:r>
            <a:endParaRPr lang="en-US" sz="5600" dirty="0" smtClean="0"/>
          </a:p>
          <a:p>
            <a:endParaRPr lang="ar-IQ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42</TotalTime>
  <Words>303</Words>
  <Application>Microsoft Office PowerPoint</Application>
  <PresentationFormat>عرض على الشاشة (3:4)‏</PresentationFormat>
  <Paragraphs>144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انقلاب</vt:lpstr>
      <vt:lpstr>           وزارة التعليم العالي والبحث العلمي  الجامعة المستنصرية- كلية الأدارة والأقتصاد  قسم الاقتصاد  (نموذج الخطة الدراسية للمساق للثالث صباحي) Course Plane /2018-2017</vt:lpstr>
      <vt:lpstr>الشريحة 2</vt:lpstr>
      <vt:lpstr>مفردات الكورس الأول </vt:lpstr>
      <vt:lpstr>تكملة الكورس الاول</vt:lpstr>
      <vt:lpstr>مفردات الكورس الثاني</vt:lpstr>
      <vt:lpstr>مفردات الكورس الثاني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وزارة التعليم العالي والبحث العلمي  الجامعة المستنصرية- كلية الأدارة والأقتصاد  قسم الاقتصاد  (نموذج الخطة الدراسية للمساق للثالث صباحي) Course Plane /2018-2017</dc:title>
  <dc:creator>fujitsu</dc:creator>
  <cp:lastModifiedBy>fujitsu</cp:lastModifiedBy>
  <cp:revision>5</cp:revision>
  <dcterms:created xsi:type="dcterms:W3CDTF">2018-04-13T18:12:27Z</dcterms:created>
  <dcterms:modified xsi:type="dcterms:W3CDTF">2018-04-13T18:55:04Z</dcterms:modified>
</cp:coreProperties>
</file>