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3"/>
  </p:notesMasterIdLst>
  <p:sldIdLst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7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1D2D095-6EF2-44EB-8202-8218A7511DED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55C9B9A-87B2-41B2-839D-6090E98CC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12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B29AA-6A50-4783-8241-668032D9036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EA13F-08BF-45A0-871E-FEDDEE999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7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0A99B-0FD8-4B2B-A7F5-2B16ED7B19A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5E9A-989A-40B1-AE2B-7D7310A8D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8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05D99-39B2-4795-AB62-B07E7E5A5346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B042C-CA56-4F10-A5EB-8559EC5E4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13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E41515B-A1A4-4953-A298-36F7CA0463D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DA2BF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D8767E9-4FE7-48EE-B726-53F68D9342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901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9587F-2EA6-46D8-8D09-AFA0415A6FC1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7F6B7-6325-4560-9ACA-5BDCDE4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899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978B35F0-0294-445F-9A27-26A506E7943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22BA94A-3652-4B5C-A660-24E0F52E7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113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0DBDF1E-7486-43F9-9431-6FA03D129367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211481D-D87E-46C6-80D9-9FC5114C0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65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9997CD-9D03-4C90-8F4E-E4620C2CC2A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99D8B9-293E-4A1B-9654-A274487C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98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BCDB83A-C70B-4549-88E0-D85109D5FAC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C55A6B10-5D67-42A1-AA21-BB335E81E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32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09A65-2372-48B5-A879-A427944B547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3FA6-0BE9-4802-8031-6531705E7D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57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295BA4-1891-4F07-8BF1-7671229B90FE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5C29262-B8AF-41C8-80D2-15F807116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2155D-B6D5-4BD1-986C-D428809A339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E5A51-0409-4452-9E9C-AF6D9D3D3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18C4172-619F-4188-9B42-EA604C08BDD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44BBA56B-70B3-4DC9-9430-FC0654A33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8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B264B-6ECD-4584-90FD-53F7CF2D8C8F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E7EE7-CD21-4DAE-9A72-60B80C694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16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34DA-7029-4E44-86BC-7A9BAE3AF2C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332CC-6F87-4CE0-A667-551029BEF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67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99280-A4B2-4D3D-8100-D7ED5C4CEF2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66B62-435A-408C-8467-44E969DE57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98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71630-47A0-425F-AE90-890A54754594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40DF5-9B53-4522-88C9-BF1090942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0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76A6B-0A45-4AD3-AA76-5971C5D5A84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45104-AC7A-4899-BCB4-7344070CB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6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6B76D-C59C-4351-94D1-1279BD2EA235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6BD80-5CB9-4BBF-9154-893AE8C6E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979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347D5-7A96-4FEC-972D-9935E6D9D515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6AD34-00F9-4F5F-85AA-720F755D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49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EE43D-5DD0-4A38-8953-6D4F0F17709A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0C586-648D-4730-B564-FC38D93D1B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8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A276C-733D-4FA7-9013-72F0671E9ED8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90B9E-5ABD-4EBD-A267-7B94FE91A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37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7301AD-5563-41B0-BD0B-F24443B4DC20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6A117C-007A-41B2-995E-23741BCD3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+mn-cs"/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F670A80-70ED-4A97-80C6-F0D02F8D45F3}" type="datetimeFigureOut">
              <a:rPr lang="en-US"/>
              <a:pPr>
                <a:defRPr/>
              </a:pPr>
              <a:t>12/17/2017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B036DF-BB5E-4E45-B26C-3C1F05878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4" r:id="rId2"/>
    <p:sldLayoutId id="2147483719" r:id="rId3"/>
    <p:sldLayoutId id="2147483720" r:id="rId4"/>
    <p:sldLayoutId id="2147483721" r:id="rId5"/>
    <p:sldLayoutId id="2147483722" r:id="rId6"/>
    <p:sldLayoutId id="2147483715" r:id="rId7"/>
    <p:sldLayoutId id="2147483723" r:id="rId8"/>
    <p:sldLayoutId id="2147483724" r:id="rId9"/>
    <p:sldLayoutId id="2147483716" r:id="rId10"/>
    <p:sldLayoutId id="2147483717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r" rtl="1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r" rtl="1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r" rtl="1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smtClean="0">
                <a:solidFill>
                  <a:schemeClr val="tx1"/>
                </a:solidFill>
              </a:rPr>
              <a:t>أ. د.عبد الستار عبد الجبار موسى</a:t>
            </a:r>
          </a:p>
          <a:p>
            <a:r>
              <a:rPr lang="ar-IQ" b="1" smtClean="0">
                <a:solidFill>
                  <a:schemeClr val="tx1"/>
                </a:solidFill>
              </a:rPr>
              <a:t>استاذ النظرية الاقتصادية الجزئية </a:t>
            </a:r>
          </a:p>
          <a:p>
            <a:r>
              <a:rPr lang="ar-IQ" b="1" smtClean="0">
                <a:solidFill>
                  <a:schemeClr val="tx1"/>
                </a:solidFill>
              </a:rPr>
              <a:t>في الجامعة المستنصرية - العراق</a:t>
            </a:r>
            <a:endParaRPr lang="en-US" b="1" smtClean="0">
              <a:solidFill>
                <a:schemeClr val="tx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90600" y="762000"/>
            <a:ext cx="7772400" cy="1470025"/>
          </a:xfrm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b="1">
                <a:solidFill>
                  <a:srgbClr val="FF0000"/>
                </a:solidFill>
              </a:rPr>
              <a:t>سوق احتكار القلة</a:t>
            </a:r>
            <a:endParaRPr lang="ar-SA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7888" y="1608138"/>
            <a:ext cx="8229600" cy="1143000"/>
          </a:xfrm>
        </p:spPr>
        <p:txBody>
          <a:bodyPr/>
          <a:lstStyle/>
          <a:p>
            <a:r>
              <a:rPr lang="ar-IQ" b="1" smtClean="0">
                <a:solidFill>
                  <a:srgbClr val="FF0066"/>
                </a:solidFill>
              </a:rPr>
              <a:t>شكرا لاصغائكم</a:t>
            </a:r>
            <a:endParaRPr lang="en-US" b="1" smtClean="0">
              <a:solidFill>
                <a:srgbClr val="FF0066"/>
              </a:solidFill>
            </a:endParaRPr>
          </a:p>
        </p:txBody>
      </p:sp>
      <p:sp>
        <p:nvSpPr>
          <p:cNvPr id="19459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ECCECA-7D8D-4E3B-8BEB-1074D1D01766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460" name="AutoShape 7" descr="%0a12939155061415"/>
          <p:cNvSpPr>
            <a:spLocks noChangeAspect="1" noChangeArrowheads="1"/>
          </p:cNvSpPr>
          <p:nvPr/>
        </p:nvSpPr>
        <p:spPr bwMode="auto">
          <a:xfrm>
            <a:off x="14922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ar-SA">
              <a:solidFill>
                <a:srgbClr val="000000"/>
              </a:solidFill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2133600" y="2743200"/>
            <a:ext cx="4953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800">
                <a:solidFill>
                  <a:srgbClr val="FF0066"/>
                </a:solidFill>
                <a:latin typeface="Gloucester MT Extra Condensed" pitchFamily="18" charset="0"/>
              </a:rPr>
              <a:t>Thanks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2590800" y="304800"/>
            <a:ext cx="3687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4800" b="1">
                <a:solidFill>
                  <a:srgbClr val="FF0000"/>
                </a:solidFill>
                <a:latin typeface="Lucida Sans Unicode" pitchFamily="34" charset="0"/>
              </a:rPr>
              <a:t>سوق احتكار القلة</a:t>
            </a:r>
            <a:endParaRPr lang="ar-SA" sz="48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2667000"/>
            <a:ext cx="88392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IQ" sz="4000" b="1">
                <a:solidFill>
                  <a:srgbClr val="000000"/>
                </a:solidFill>
                <a:latin typeface="Lucida Sans Unicode" pitchFamily="34" charset="0"/>
              </a:rPr>
              <a:t>ه</a:t>
            </a:r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و شكل من اشكال المنافسة الاحتكارية لكن</a:t>
            </a:r>
          </a:p>
          <a:p>
            <a:pPr algn="r"/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يتميزعنه،بان عدد المشاريع فيه قليلة،و</a:t>
            </a:r>
            <a:r>
              <a:rPr lang="ar-IQ" sz="4000" b="1">
                <a:solidFill>
                  <a:srgbClr val="000000"/>
                </a:solidFill>
                <a:latin typeface="Lucida Sans Unicode" pitchFamily="34" charset="0"/>
              </a:rPr>
              <a:t>ه</a:t>
            </a:r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ناك</a:t>
            </a:r>
          </a:p>
          <a:p>
            <a:pPr algn="r"/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علاقة اعتمادية بين المشاريع في مجال</a:t>
            </a:r>
          </a:p>
          <a:p>
            <a:pPr algn="r"/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الاسعار</a:t>
            </a:r>
            <a:r>
              <a:rPr lang="ar-IQ" sz="4000" b="1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،والانتاج</a:t>
            </a:r>
            <a:endParaRPr lang="ar-SA" sz="4000">
              <a:solidFill>
                <a:srgbClr val="000000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1524000" y="304800"/>
            <a:ext cx="609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4000" b="1">
                <a:solidFill>
                  <a:srgbClr val="FF0000"/>
                </a:solidFill>
                <a:latin typeface="Lucida Sans Unicode" pitchFamily="34" charset="0"/>
              </a:rPr>
              <a:t>الصفات الاساسية سوق احتكار القلة</a:t>
            </a:r>
            <a:endParaRPr lang="ar-SA" sz="40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065213"/>
            <a:ext cx="91440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1.مرونة الطلب السعرية منخفضة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2.امكانية التحكم الكبير بالسعرمن قبل المنتجين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3.وجود عدد قليل من المشاريع تسيطر على الصناعة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وبالتالي فأن نشاط كل مشروع يؤثر على بقية المشاريع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الاخرى(الانتاج،الاسعار)اي ان </a:t>
            </a:r>
            <a:r>
              <a:rPr lang="ar-IQ" sz="3600" b="1">
                <a:solidFill>
                  <a:srgbClr val="000000"/>
                </a:solidFill>
                <a:latin typeface="Lucida Sans Unicode" pitchFamily="34" charset="0"/>
              </a:rPr>
              <a:t>ه</a:t>
            </a:r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ناك اعتماد متبادل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.بين</a:t>
            </a:r>
            <a:r>
              <a:rPr lang="ar-IQ" sz="3600" b="1">
                <a:solidFill>
                  <a:srgbClr val="000000"/>
                </a:solidFill>
                <a:latin typeface="Lucida Sans Unicode" pitchFamily="34" charset="0"/>
              </a:rPr>
              <a:t>ه</a:t>
            </a:r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م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4.ان السلع المنتجة قد تكون متجانسة،او متمايزة (غير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متجانسة)</a:t>
            </a:r>
            <a:r>
              <a:rPr lang="ar-IQ" sz="3600" b="1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فاذا كانت متجانسة فان تنافس المشاريع يكون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بالاسعار فقط اما اذا كانت غير متجانسة فان المشاريع</a:t>
            </a:r>
          </a:p>
          <a:p>
            <a:pPr algn="r"/>
            <a:r>
              <a:rPr lang="ar-SA" sz="3600" b="1">
                <a:solidFill>
                  <a:srgbClr val="000000"/>
                </a:solidFill>
                <a:latin typeface="Lucida Sans Unicode" pitchFamily="34" charset="0"/>
              </a:rPr>
              <a:t>تتنافس من خلال التمييز بين السلع</a:t>
            </a:r>
            <a:endParaRPr lang="ar-SA" sz="3600">
              <a:solidFill>
                <a:srgbClr val="000000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-304800" y="381000"/>
            <a:ext cx="914400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5.وجود عوائق في طريق دخول المشاريع الى</a:t>
            </a:r>
            <a:r>
              <a:rPr lang="ar-IQ" sz="3200" b="1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السوق من</a:t>
            </a:r>
            <a:r>
              <a:rPr lang="ar-IQ" sz="3200" b="1">
                <a:solidFill>
                  <a:srgbClr val="000000"/>
                </a:solidFill>
                <a:latin typeface="Lucida Sans Unicode" pitchFamily="34" charset="0"/>
              </a:rPr>
              <a:t>ه</a:t>
            </a:r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ا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أ.براءة الاختراع وحقوق النشر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ب.التقنية العالية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ج.الحروب الاقتصادية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د.السيطرة على المواد الاولية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ھ.القوانين الحكومية التي تقيد الدخول الى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الصناعة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و.التكاليف العالية .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6.المعلومات عن السوق قليلة نسبيا</a:t>
            </a:r>
            <a:endParaRPr lang="ar-SA" sz="3200">
              <a:solidFill>
                <a:srgbClr val="000000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800100" y="209550"/>
            <a:ext cx="78486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ar-SA" sz="4000" b="1">
                <a:solidFill>
                  <a:srgbClr val="FF0000"/>
                </a:solidFill>
                <a:latin typeface="Lucida Sans Unicode" pitchFamily="34" charset="0"/>
              </a:rPr>
              <a:t>حالة التوازن على المدى الطويل والقصير</a:t>
            </a:r>
          </a:p>
          <a:p>
            <a:pPr algn="ctr"/>
            <a:r>
              <a:rPr lang="ar-SA" sz="4000" b="1">
                <a:solidFill>
                  <a:srgbClr val="FF0000"/>
                </a:solidFill>
                <a:latin typeface="Lucida Sans Unicode" pitchFamily="34" charset="0"/>
              </a:rPr>
              <a:t>لسوق احتكار القلة</a:t>
            </a:r>
            <a:endParaRPr lang="ar-SA" sz="40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1525588"/>
            <a:ext cx="914400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وكما في بقية الاسواق يتوازن المنتج في سوق احتكار القلة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عندما تتساوى التكاليف الحدية مع الايرادالحدي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على المديين قد يحقق ربحا اقتصاديا أواعتياديا وان المنتج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الطويل والقصير كما في الشكلين</a:t>
            </a:r>
          </a:p>
          <a:p>
            <a:pPr algn="r"/>
            <a:r>
              <a:rPr lang="ar-SA" sz="3200" b="1">
                <a:solidFill>
                  <a:srgbClr val="000000"/>
                </a:solidFill>
                <a:latin typeface="Lucida Sans Unicode" pitchFamily="34" charset="0"/>
              </a:rPr>
              <a:t>. البيانيين ادناه</a:t>
            </a:r>
            <a:endParaRPr lang="ar-SA" sz="3200">
              <a:solidFill>
                <a:srgbClr val="000000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93713" y="160338"/>
            <a:ext cx="83994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4800" b="1">
                <a:solidFill>
                  <a:srgbClr val="FF0000"/>
                </a:solidFill>
                <a:latin typeface="Lucida Sans Unicode" pitchFamily="34" charset="0"/>
              </a:rPr>
              <a:t>بعض النماذج في سوق سوق احتكار القلة</a:t>
            </a:r>
            <a:endParaRPr lang="ar-SA" sz="4800">
              <a:solidFill>
                <a:srgbClr val="FF0000"/>
              </a:solidFill>
              <a:latin typeface="Lucida Sans Unicode" pitchFamily="34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2209800" y="1016000"/>
            <a:ext cx="47164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أولا:-نموذج الطلب المنكسر</a:t>
            </a:r>
            <a:endParaRPr lang="ar-SA" sz="4000">
              <a:solidFill>
                <a:srgbClr val="000000"/>
              </a:solidFill>
              <a:latin typeface="Lucida Sans Unicode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82763"/>
            <a:ext cx="7391400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2057400" y="284163"/>
            <a:ext cx="48402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4000" b="1">
                <a:solidFill>
                  <a:srgbClr val="000000"/>
                </a:solidFill>
                <a:latin typeface="Lucida Sans Unicode" pitchFamily="34" charset="0"/>
              </a:rPr>
              <a:t>ثانيا:-نموذج القيادة السعرية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096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1447800" y="160338"/>
            <a:ext cx="55308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ar-SA" sz="4400" b="1">
                <a:solidFill>
                  <a:srgbClr val="000000"/>
                </a:solidFill>
                <a:latin typeface="Lucida Sans Unicode" pitchFamily="34" charset="0"/>
              </a:rPr>
              <a:t>ثالثا:-نموذج الكارتل المركزي</a:t>
            </a:r>
            <a:endParaRPr lang="ar-SA" sz="4400">
              <a:solidFill>
                <a:srgbClr val="000000"/>
              </a:solidFill>
              <a:latin typeface="Lucida Sans Unicode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7575"/>
            <a:ext cx="7402513" cy="591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230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Calibri</vt:lpstr>
      <vt:lpstr>Arial</vt:lpstr>
      <vt:lpstr>Lucida Sans Unicode</vt:lpstr>
      <vt:lpstr>Wingdings 3</vt:lpstr>
      <vt:lpstr>Verdana</vt:lpstr>
      <vt:lpstr>Wingdings 2</vt:lpstr>
      <vt:lpstr>Times New Roman</vt:lpstr>
      <vt:lpstr>Gloucester MT Extra Condensed</vt:lpstr>
      <vt:lpstr>Office Theme</vt:lpstr>
      <vt:lpstr>Concourse</vt:lpstr>
      <vt:lpstr>سوق احتكار القلة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شكرا لاصغائكم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فائض المستهلك والمنتج Consumer and producer surplus</dc:title>
  <dc:creator>draamusa</dc:creator>
  <cp:lastModifiedBy>win8</cp:lastModifiedBy>
  <cp:revision>7</cp:revision>
  <dcterms:created xsi:type="dcterms:W3CDTF">2006-08-16T00:00:00Z</dcterms:created>
  <dcterms:modified xsi:type="dcterms:W3CDTF">2017-12-16T21:34:30Z</dcterms:modified>
</cp:coreProperties>
</file>