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9"/>
  </p:notesMasterIdLst>
  <p:sldIdLst>
    <p:sldId id="257" r:id="rId3"/>
    <p:sldId id="274" r:id="rId4"/>
    <p:sldId id="275" r:id="rId5"/>
    <p:sldId id="276" r:id="rId6"/>
    <p:sldId id="277" r:id="rId7"/>
    <p:sldId id="27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3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6642F9C-5D5B-49A6-9DF7-5BC60A4A47F1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C7FC549-41C0-4149-A5FA-68150CEBB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1636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F7FD1-9CBC-43D3-BD51-FD838ECB49BE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9CA97-9DE8-4ABA-8944-56AFEF0018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2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7E160-B457-4ACE-A4BD-8F022C93B6C3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7D14C-FCCB-4168-BB71-2DE734618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6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A9FCA-9557-4A61-AF24-11C5761BE215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E7988-58A9-4C0D-9F7C-47C6BFA679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692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21C1537-D690-40F6-8040-2BBD0CF8521A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2DA2BF">
                    <a:tint val="20000"/>
                  </a:srgb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2489079-9175-43ED-B801-5BBA38358D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102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F8CE1-C566-436E-A5D1-11AA5D4B11D9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00445-25B0-4FF5-B3C8-0B261D9053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453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fld id="{A084C9F4-E91F-436A-AAD8-E8BC269796B3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fld id="{3E3169DB-225F-40AA-90E1-98CD3CFAF4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697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fld id="{63747730-F741-4814-A3D4-15410F99B664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fld id="{CD0585F9-8049-4A88-90B4-4517D16206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425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3A57D8B-0521-4314-9462-C068DCD109E8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4BA296-8527-4581-A193-1E937197D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446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fld id="{519025D3-0A90-4FEF-BD59-470E229D674C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fld id="{A5F39942-CF7F-404A-AE0A-C23742F495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3759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C16CF-0D08-41FE-8A34-B76F9D396F78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F1BAB-6B33-44AB-AA25-21DB27F9F1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532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9F74399-21D3-4A77-AAC1-71B72362C481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3C0E8C5-E8FA-46F5-A893-575B29B9EE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4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1FB3C-D679-40BE-89E5-27DA79D6E785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76C1A-54EF-4AC2-8E45-2707EBFE52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910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  <a:latin typeface="+mn-lt"/>
              <a:cs typeface="+mn-cs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fld id="{07EB9CFD-222B-41BC-BD3F-3F1F7515F1B8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prstClr val="white"/>
                </a:solidFill>
              </a:defRPr>
            </a:lvl1pPr>
            <a:extLst/>
          </a:lstStyle>
          <a:p>
            <a:pPr>
              <a:defRPr/>
            </a:pPr>
            <a:fld id="{8B829A51-BA58-49EA-9D84-598081C13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4949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7B424-EC2F-417F-94AC-69881F9F5515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E3215-EC1F-4DAB-A41D-5C46EFF743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9832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D62FF-058B-42E0-8AB7-6EA56FAC0765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E2A02-AF04-4612-8E66-E2AB6DA23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788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F6325-68B6-4901-989E-A45EB9DB2DE3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8D550-CE4D-4F63-AA2C-0EA7B96E82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0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9BAC5-9A93-4019-BDEE-14DF2A8B35B2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CFE02-04FD-4867-AD13-A880DCCD2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910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09278-84C2-4DBA-A866-6DB58A3E1378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B319C-24F5-4B1D-B075-7DCC4F6373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358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E3723-ADA2-42E3-B021-0101B556C2AE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327B8-44FF-4761-A707-DF3082E343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443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2EB5B-4627-48D7-8238-8AFD652660C7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5871E-0748-4AF2-B8FA-D0A286ADE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232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A54C8-0623-4590-AB75-E9BD950AABD4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DF0C-C091-4B38-A34C-63B2299833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57DB4-6023-41E3-9307-96C77FE72320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8F418-D715-4FE9-BBF0-11409A0D76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55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B10E83-5111-4865-B9B5-47CDA6A7E165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FCE01ED-F4B5-459E-9264-83E2A4B023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+mn-lt"/>
              <a:cs typeface="+mn-cs"/>
            </a:endParaRPr>
          </a:p>
        </p:txBody>
      </p:sp>
      <p:sp>
        <p:nvSpPr>
          <p:cNvPr id="2051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prstClr val="black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7FD7E75-D898-44FD-885A-3B8D1DBAF0D1}" type="datetimeFigureOut">
              <a:rPr lang="en-US"/>
              <a:pPr>
                <a:defRPr/>
              </a:pPr>
              <a:t>12/17/2017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prstClr val="black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prstClr val="black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5AABD49-6175-4E2A-BDF4-95B581EFD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4" r:id="rId2"/>
    <p:sldLayoutId id="2147483719" r:id="rId3"/>
    <p:sldLayoutId id="2147483720" r:id="rId4"/>
    <p:sldLayoutId id="2147483721" r:id="rId5"/>
    <p:sldLayoutId id="2147483722" r:id="rId6"/>
    <p:sldLayoutId id="2147483715" r:id="rId7"/>
    <p:sldLayoutId id="2147483723" r:id="rId8"/>
    <p:sldLayoutId id="2147483724" r:id="rId9"/>
    <p:sldLayoutId id="2147483716" r:id="rId10"/>
    <p:sldLayoutId id="2147483717" r:id="rId11"/>
  </p:sldLayoutIdLst>
  <p:txStyles>
    <p:titleStyle>
      <a:lvl1pPr algn="l" rtl="1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r" rtl="1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r" rtl="1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r" rtl="1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b="1" smtClean="0">
                <a:solidFill>
                  <a:schemeClr val="tx1"/>
                </a:solidFill>
              </a:rPr>
              <a:t>أ. د.عبد الستار عبد الجبار موسى</a:t>
            </a:r>
          </a:p>
          <a:p>
            <a:r>
              <a:rPr lang="ar-IQ" b="1" smtClean="0">
                <a:solidFill>
                  <a:schemeClr val="tx1"/>
                </a:solidFill>
              </a:rPr>
              <a:t>استاذ النظرية الاقتصادية الجزئية </a:t>
            </a:r>
          </a:p>
          <a:p>
            <a:r>
              <a:rPr lang="ar-IQ" b="1" smtClean="0">
                <a:solidFill>
                  <a:schemeClr val="tx1"/>
                </a:solidFill>
              </a:rPr>
              <a:t>في الجامعة المستنصرية - العراق</a:t>
            </a:r>
            <a:endParaRPr lang="en-US" b="1" smtClean="0">
              <a:solidFill>
                <a:schemeClr val="tx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990600" y="762000"/>
            <a:ext cx="7772400" cy="1470025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IQ" b="1" dirty="0" smtClean="0"/>
              <a:t>سوق المنافسة الاحتكارية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2400" y="1295400"/>
            <a:ext cx="89916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ar-IQ" sz="4000" b="1">
                <a:solidFill>
                  <a:srgbClr val="000000"/>
                </a:solidFill>
                <a:latin typeface="Lucida Sans Unicode" pitchFamily="34" charset="0"/>
              </a:rPr>
              <a:t>ه</a:t>
            </a:r>
            <a:r>
              <a:rPr lang="ar-SA" sz="4000" b="1">
                <a:solidFill>
                  <a:srgbClr val="000000"/>
                </a:solidFill>
                <a:latin typeface="Lucida Sans Unicode" pitchFamily="34" charset="0"/>
              </a:rPr>
              <a:t>و شكل من اشكال الاسواق الاقتصادية يجمع في</a:t>
            </a:r>
          </a:p>
          <a:p>
            <a:pPr algn="r"/>
            <a:r>
              <a:rPr lang="ar-SA" sz="4000" b="1">
                <a:solidFill>
                  <a:srgbClr val="000000"/>
                </a:solidFill>
                <a:latin typeface="Lucida Sans Unicode" pitchFamily="34" charset="0"/>
              </a:rPr>
              <a:t>صفاته بعض صفات سوق المنافسة التامة ،وسوق</a:t>
            </a:r>
          </a:p>
          <a:p>
            <a:pPr algn="r"/>
            <a:r>
              <a:rPr lang="ar-SA" sz="4000" b="1">
                <a:solidFill>
                  <a:srgbClr val="000000"/>
                </a:solidFill>
                <a:latin typeface="Lucida Sans Unicode" pitchFamily="34" charset="0"/>
              </a:rPr>
              <a:t>الاحتكار التام،اذ يتوافر </a:t>
            </a:r>
            <a:r>
              <a:rPr lang="ar-IQ" sz="4000" b="1">
                <a:solidFill>
                  <a:srgbClr val="000000"/>
                </a:solidFill>
                <a:latin typeface="Lucida Sans Unicode" pitchFamily="34" charset="0"/>
              </a:rPr>
              <a:t>فيها</a:t>
            </a:r>
            <a:r>
              <a:rPr lang="ar-SA" sz="4000" b="1">
                <a:solidFill>
                  <a:srgbClr val="000000"/>
                </a:solidFill>
                <a:latin typeface="Lucida Sans Unicode" pitchFamily="34" charset="0"/>
              </a:rPr>
              <a:t> العديدمن المشاريع التي</a:t>
            </a:r>
          </a:p>
          <a:p>
            <a:pPr algn="r"/>
            <a:r>
              <a:rPr lang="ar-SA" sz="4000" b="1">
                <a:solidFill>
                  <a:srgbClr val="000000"/>
                </a:solidFill>
                <a:latin typeface="Lucida Sans Unicode" pitchFamily="34" charset="0"/>
              </a:rPr>
              <a:t>تنتج سلعا غير متجانسة،بل متقاربة و</a:t>
            </a:r>
            <a:r>
              <a:rPr lang="ar-IQ" sz="4000" b="1">
                <a:solidFill>
                  <a:srgbClr val="000000"/>
                </a:solidFill>
                <a:latin typeface="Lucida Sans Unicode" pitchFamily="34" charset="0"/>
              </a:rPr>
              <a:t>لها</a:t>
            </a:r>
            <a:r>
              <a:rPr lang="ar-SA" sz="4000" b="1">
                <a:solidFill>
                  <a:srgbClr val="000000"/>
                </a:solidFill>
                <a:latin typeface="Lucida Sans Unicode" pitchFamily="34" charset="0"/>
              </a:rPr>
              <a:t> بدائل</a:t>
            </a:r>
          </a:p>
          <a:p>
            <a:pPr algn="r"/>
            <a:r>
              <a:rPr lang="ar-SA" sz="4000" b="1">
                <a:solidFill>
                  <a:srgbClr val="000000"/>
                </a:solidFill>
                <a:latin typeface="Lucida Sans Unicode" pitchFamily="34" charset="0"/>
              </a:rPr>
              <a:t>قريبة،وعدم تجانس السلعة المنتجة في </a:t>
            </a:r>
            <a:r>
              <a:rPr lang="ar-IQ" sz="4000" b="1">
                <a:solidFill>
                  <a:srgbClr val="000000"/>
                </a:solidFill>
                <a:latin typeface="Lucida Sans Unicode" pitchFamily="34" charset="0"/>
              </a:rPr>
              <a:t>ه</a:t>
            </a:r>
            <a:r>
              <a:rPr lang="ar-SA" sz="4000" b="1">
                <a:solidFill>
                  <a:srgbClr val="000000"/>
                </a:solidFill>
                <a:latin typeface="Lucida Sans Unicode" pitchFamily="34" charset="0"/>
              </a:rPr>
              <a:t>ذه السوق</a:t>
            </a:r>
          </a:p>
          <a:p>
            <a:pPr algn="r"/>
            <a:r>
              <a:rPr lang="ar-SA" sz="4000" b="1">
                <a:solidFill>
                  <a:srgbClr val="000000"/>
                </a:solidFill>
                <a:latin typeface="Lucida Sans Unicode" pitchFamily="34" charset="0"/>
              </a:rPr>
              <a:t>ووجود البدائل القريبة ل</a:t>
            </a:r>
            <a:r>
              <a:rPr lang="ar-IQ" sz="4000" b="1">
                <a:solidFill>
                  <a:srgbClr val="000000"/>
                </a:solidFill>
                <a:latin typeface="Lucida Sans Unicode" pitchFamily="34" charset="0"/>
              </a:rPr>
              <a:t>ه</a:t>
            </a:r>
            <a:r>
              <a:rPr lang="ar-SA" sz="4000" b="1">
                <a:solidFill>
                  <a:srgbClr val="000000"/>
                </a:solidFill>
                <a:latin typeface="Lucida Sans Unicode" pitchFamily="34" charset="0"/>
              </a:rPr>
              <a:t>ا يجعل للسوق مرونة للطلب</a:t>
            </a:r>
          </a:p>
          <a:p>
            <a:pPr algn="r"/>
            <a:r>
              <a:rPr lang="ar-SA" sz="4000" b="1">
                <a:solidFill>
                  <a:srgbClr val="000000"/>
                </a:solidFill>
                <a:latin typeface="Lucida Sans Unicode" pitchFamily="34" charset="0"/>
              </a:rPr>
              <a:t>لكنھا عالية وصناعة السيارات والمواد الغذائية مثل</a:t>
            </a:r>
          </a:p>
          <a:p>
            <a:pPr algn="r"/>
            <a:r>
              <a:rPr lang="ar-SA" sz="4000" b="1">
                <a:solidFill>
                  <a:srgbClr val="000000"/>
                </a:solidFill>
                <a:latin typeface="Lucida Sans Unicode" pitchFamily="34" charset="0"/>
              </a:rPr>
              <a:t>على </a:t>
            </a:r>
            <a:r>
              <a:rPr lang="ar-IQ" sz="4000" b="1">
                <a:solidFill>
                  <a:srgbClr val="000000"/>
                </a:solidFill>
                <a:latin typeface="Lucida Sans Unicode" pitchFamily="34" charset="0"/>
              </a:rPr>
              <a:t>ه</a:t>
            </a:r>
            <a:r>
              <a:rPr lang="ar-SA" sz="4000" b="1">
                <a:solidFill>
                  <a:srgbClr val="000000"/>
                </a:solidFill>
                <a:latin typeface="Lucida Sans Unicode" pitchFamily="34" charset="0"/>
              </a:rPr>
              <a:t>ذه الاسواق</a:t>
            </a:r>
            <a:endParaRPr lang="ar-SA" sz="4000">
              <a:solidFill>
                <a:srgbClr val="000000"/>
              </a:solidFill>
              <a:latin typeface="Lucida Sans Unicode" pitchFamily="34" charset="0"/>
            </a:endParaRP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1752600" y="381000"/>
            <a:ext cx="477996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ar-SA" sz="4400" b="1">
                <a:solidFill>
                  <a:srgbClr val="FF0000"/>
                </a:solidFill>
                <a:latin typeface="Lucida Sans Unicode" pitchFamily="34" charset="0"/>
              </a:rPr>
              <a:t>سوق المنافسة الاحتكارية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-304800" y="1444625"/>
            <a:ext cx="9448800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ar-SA" sz="2400" b="1">
                <a:solidFill>
                  <a:srgbClr val="000000"/>
                </a:solidFill>
                <a:latin typeface="Lucida Sans Unicode" pitchFamily="34" charset="0"/>
              </a:rPr>
              <a:t>1.وجود عدد كبير من المشاريع المنتجة لكن</a:t>
            </a:r>
            <a:r>
              <a:rPr lang="ar-IQ" sz="2400" b="1">
                <a:solidFill>
                  <a:srgbClr val="000000"/>
                </a:solidFill>
                <a:latin typeface="Lucida Sans Unicode" pitchFamily="34" charset="0"/>
              </a:rPr>
              <a:t>ه</a:t>
            </a:r>
            <a:r>
              <a:rPr lang="ar-SA" sz="2400" b="1">
                <a:solidFill>
                  <a:srgbClr val="000000"/>
                </a:solidFill>
                <a:latin typeface="Lucida Sans Unicode" pitchFamily="34" charset="0"/>
              </a:rPr>
              <a:t>ا اقل من عدد</a:t>
            </a:r>
            <a:r>
              <a:rPr lang="ar-IQ" sz="2400" b="1">
                <a:solidFill>
                  <a:srgbClr val="000000"/>
                </a:solidFill>
                <a:latin typeface="Lucida Sans Unicode" pitchFamily="34" charset="0"/>
              </a:rPr>
              <a:t>ه</a:t>
            </a:r>
            <a:r>
              <a:rPr lang="ar-SA" sz="2400" b="1">
                <a:solidFill>
                  <a:srgbClr val="000000"/>
                </a:solidFill>
                <a:latin typeface="Lucida Sans Unicode" pitchFamily="34" charset="0"/>
              </a:rPr>
              <a:t>ا في سوق المنافسة التامة.</a:t>
            </a:r>
          </a:p>
          <a:p>
            <a:pPr algn="r"/>
            <a:r>
              <a:rPr lang="ar-SA" sz="2400" b="1">
                <a:solidFill>
                  <a:srgbClr val="000000"/>
                </a:solidFill>
                <a:latin typeface="Lucida Sans Unicode" pitchFamily="34" charset="0"/>
              </a:rPr>
              <a:t>2.الوحدات المنتجة تكون غير متجانسة،او غير متماثلة لاسباب حقيقية تتعلق بنوعيت</a:t>
            </a:r>
            <a:r>
              <a:rPr lang="ar-IQ" sz="2400" b="1">
                <a:solidFill>
                  <a:srgbClr val="000000"/>
                </a:solidFill>
                <a:latin typeface="Lucida Sans Unicode" pitchFamily="34" charset="0"/>
              </a:rPr>
              <a:t>ه</a:t>
            </a:r>
            <a:r>
              <a:rPr lang="ar-SA" sz="2400" b="1">
                <a:solidFill>
                  <a:srgbClr val="000000"/>
                </a:solidFill>
                <a:latin typeface="Lucida Sans Unicode" pitchFamily="34" charset="0"/>
              </a:rPr>
              <a:t>ا،او لاسباب غير</a:t>
            </a:r>
          </a:p>
          <a:p>
            <a:pPr algn="r"/>
            <a:r>
              <a:rPr lang="ar-SA" sz="2400" b="1">
                <a:solidFill>
                  <a:srgbClr val="000000"/>
                </a:solidFill>
                <a:latin typeface="Lucida Sans Unicode" pitchFamily="34" charset="0"/>
              </a:rPr>
              <a:t>حقيقية تتعلق بالعلامة التجارية او بالتغليف...الخ</a:t>
            </a:r>
          </a:p>
          <a:p>
            <a:pPr algn="r"/>
            <a:r>
              <a:rPr lang="ar-SA" sz="2400" b="1">
                <a:solidFill>
                  <a:srgbClr val="000000"/>
                </a:solidFill>
                <a:latin typeface="Lucida Sans Unicode" pitchFamily="34" charset="0"/>
              </a:rPr>
              <a:t>3.وجود قيود بسيطة تمنع دخول المشاريع الجديدة تتعلق بالتكاليف والتي تحدد الربح والخسارة.</a:t>
            </a:r>
          </a:p>
          <a:p>
            <a:pPr algn="r"/>
            <a:r>
              <a:rPr lang="ar-SA" sz="2400" b="1">
                <a:solidFill>
                  <a:srgbClr val="000000"/>
                </a:solidFill>
                <a:latin typeface="Lucida Sans Unicode" pitchFamily="34" charset="0"/>
              </a:rPr>
              <a:t>4.امتلاك المشاريع معلومات كاملة عن السوق،كالتكاليف والاسعار،كميات الانتاج والفن التكنلوجي.</a:t>
            </a:r>
          </a:p>
          <a:p>
            <a:pPr algn="r"/>
            <a:r>
              <a:rPr lang="ar-SA" sz="2400" b="1">
                <a:solidFill>
                  <a:srgbClr val="000000"/>
                </a:solidFill>
                <a:latin typeface="Lucida Sans Unicode" pitchFamily="34" charset="0"/>
              </a:rPr>
              <a:t>5.تكون مرونة الطلب السعرية للسوق عالية،تختلف عن سوق المنافسة التامة(لا ن</a:t>
            </a:r>
            <a:r>
              <a:rPr lang="ar-IQ" sz="2400" b="1">
                <a:solidFill>
                  <a:srgbClr val="000000"/>
                </a:solidFill>
                <a:latin typeface="Lucida Sans Unicode" pitchFamily="34" charset="0"/>
              </a:rPr>
              <a:t>ه</a:t>
            </a:r>
            <a:r>
              <a:rPr lang="ar-SA" sz="2400" b="1">
                <a:solidFill>
                  <a:srgbClr val="000000"/>
                </a:solidFill>
                <a:latin typeface="Lucida Sans Unicode" pitchFamily="34" charset="0"/>
              </a:rPr>
              <a:t>ائية)،</a:t>
            </a:r>
            <a:endParaRPr lang="en-US" sz="2400" b="1">
              <a:solidFill>
                <a:srgbClr val="000000"/>
              </a:solidFill>
              <a:latin typeface="Lucida Sans Unicode" pitchFamily="34" charset="0"/>
            </a:endParaRPr>
          </a:p>
          <a:p>
            <a:pPr algn="r"/>
            <a:r>
              <a:rPr lang="en-US" sz="2400" b="1">
                <a:solidFill>
                  <a:srgbClr val="000000"/>
                </a:solidFill>
                <a:latin typeface="Lucida Sans Unicode" pitchFamily="34" charset="0"/>
              </a:rPr>
              <a:t>    </a:t>
            </a:r>
            <a:r>
              <a:rPr lang="ar-IQ" sz="2400" b="1">
                <a:solidFill>
                  <a:srgbClr val="000000"/>
                </a:solidFill>
                <a:latin typeface="Lucida Sans Unicode" pitchFamily="34" charset="0"/>
              </a:rPr>
              <a:t> وعن سوق </a:t>
            </a:r>
            <a:r>
              <a:rPr lang="ar-SA" sz="2400" b="1">
                <a:solidFill>
                  <a:srgbClr val="000000"/>
                </a:solidFill>
                <a:latin typeface="Lucida Sans Unicode" pitchFamily="34" charset="0"/>
              </a:rPr>
              <a:t>الاحتكار التام (منخفضة).</a:t>
            </a:r>
          </a:p>
          <a:p>
            <a:pPr algn="r"/>
            <a:r>
              <a:rPr lang="ar-SA" sz="2400" b="1">
                <a:solidFill>
                  <a:srgbClr val="000000"/>
                </a:solidFill>
                <a:latin typeface="Lucida Sans Unicode" pitchFamily="34" charset="0"/>
              </a:rPr>
              <a:t>6.درجة التحكم بالسعر قليلة ج</a:t>
            </a:r>
            <a:r>
              <a:rPr lang="ar-IQ" sz="2400" b="1">
                <a:solidFill>
                  <a:srgbClr val="000000"/>
                </a:solidFill>
                <a:latin typeface="Lucida Sans Unicode" pitchFamily="34" charset="0"/>
              </a:rPr>
              <a:t>دا</a:t>
            </a:r>
            <a:endParaRPr lang="ar-SA" sz="2400">
              <a:solidFill>
                <a:srgbClr val="000000"/>
              </a:solidFill>
              <a:latin typeface="Lucida Sans Unicode" pitchFamily="34" charset="0"/>
            </a:endParaRPr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1066800" y="269875"/>
            <a:ext cx="6413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ar-SA" sz="4000" b="1">
                <a:solidFill>
                  <a:srgbClr val="FF0000"/>
                </a:solidFill>
                <a:latin typeface="Lucida Sans Unicode" pitchFamily="34" charset="0"/>
              </a:rPr>
              <a:t>أ</a:t>
            </a:r>
            <a:r>
              <a:rPr lang="ar-IQ" sz="4000" b="1">
                <a:solidFill>
                  <a:srgbClr val="FF0000"/>
                </a:solidFill>
                <a:latin typeface="Lucida Sans Unicode" pitchFamily="34" charset="0"/>
              </a:rPr>
              <a:t>ه</a:t>
            </a:r>
            <a:r>
              <a:rPr lang="ar-SA" sz="4000" b="1">
                <a:solidFill>
                  <a:srgbClr val="FF0000"/>
                </a:solidFill>
                <a:latin typeface="Lucida Sans Unicode" pitchFamily="34" charset="0"/>
              </a:rPr>
              <a:t>م مميزات سوق المنافسة الاحتكارية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304800" y="152400"/>
            <a:ext cx="7620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ar-SA" sz="3200" b="1">
                <a:solidFill>
                  <a:srgbClr val="FF0000"/>
                </a:solidFill>
                <a:latin typeface="Lucida Sans Unicode" pitchFamily="34" charset="0"/>
              </a:rPr>
              <a:t>الربح والخسارة على المدى القريب والبعيد</a:t>
            </a:r>
          </a:p>
          <a:p>
            <a:pPr algn="ctr"/>
            <a:r>
              <a:rPr lang="ar-SA" sz="3200" b="1">
                <a:solidFill>
                  <a:srgbClr val="FF0000"/>
                </a:solidFill>
                <a:latin typeface="Lucida Sans Unicode" pitchFamily="34" charset="0"/>
              </a:rPr>
              <a:t>في سوق المنافسة الاحتكارية</a:t>
            </a:r>
            <a:endParaRPr lang="ar-SA" sz="3200">
              <a:solidFill>
                <a:srgbClr val="FF0000"/>
              </a:solidFill>
              <a:latin typeface="Lucida Sans Unicode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1752600"/>
            <a:ext cx="91440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916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77888" y="1608138"/>
            <a:ext cx="8229600" cy="1143000"/>
          </a:xfrm>
        </p:spPr>
        <p:txBody>
          <a:bodyPr/>
          <a:lstStyle/>
          <a:p>
            <a:r>
              <a:rPr lang="ar-IQ" b="1" smtClean="0">
                <a:solidFill>
                  <a:srgbClr val="FF0066"/>
                </a:solidFill>
              </a:rPr>
              <a:t>شكرا لاصغائكم</a:t>
            </a:r>
            <a:endParaRPr lang="en-US" b="1" smtClean="0">
              <a:solidFill>
                <a:srgbClr val="FF0066"/>
              </a:solidFill>
            </a:endParaRPr>
          </a:p>
        </p:txBody>
      </p:sp>
      <p:sp>
        <p:nvSpPr>
          <p:cNvPr id="15363" name="عنصر نائب لرقم الشريحة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F6496AD-08E0-4F73-80B9-0754813B9218}" type="slidenum">
              <a:rPr lang="en-US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5364" name="AutoShape 7" descr="%0a12939155061415"/>
          <p:cNvSpPr>
            <a:spLocks noChangeAspect="1" noChangeArrowheads="1"/>
          </p:cNvSpPr>
          <p:nvPr/>
        </p:nvSpPr>
        <p:spPr bwMode="auto">
          <a:xfrm>
            <a:off x="149225" y="46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SA">
              <a:solidFill>
                <a:srgbClr val="000000"/>
              </a:solidFill>
            </a:endParaRPr>
          </a:p>
        </p:txBody>
      </p:sp>
      <p:sp>
        <p:nvSpPr>
          <p:cNvPr id="93194" name="Text Box 10"/>
          <p:cNvSpPr txBox="1">
            <a:spLocks noChangeArrowheads="1"/>
          </p:cNvSpPr>
          <p:nvPr/>
        </p:nvSpPr>
        <p:spPr bwMode="auto">
          <a:xfrm>
            <a:off x="2133600" y="2743200"/>
            <a:ext cx="49530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800">
                <a:solidFill>
                  <a:srgbClr val="FF0066"/>
                </a:solidFill>
                <a:latin typeface="Gloucester MT Extra Condensed" pitchFamily="18" charset="0"/>
              </a:rPr>
              <a:t>Thanks for your attention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4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202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Calibri</vt:lpstr>
      <vt:lpstr>Arial</vt:lpstr>
      <vt:lpstr>Lucida Sans Unicode</vt:lpstr>
      <vt:lpstr>Wingdings 3</vt:lpstr>
      <vt:lpstr>Verdana</vt:lpstr>
      <vt:lpstr>Wingdings 2</vt:lpstr>
      <vt:lpstr>Times New Roman</vt:lpstr>
      <vt:lpstr>Gloucester MT Extra Condensed</vt:lpstr>
      <vt:lpstr>Office Theme</vt:lpstr>
      <vt:lpstr>Concourse</vt:lpstr>
      <vt:lpstr>سوق المنافسة الاحتكارية</vt:lpstr>
      <vt:lpstr>PowerPoint Presentation</vt:lpstr>
      <vt:lpstr>PowerPoint Presentation</vt:lpstr>
      <vt:lpstr>PowerPoint Presentation</vt:lpstr>
      <vt:lpstr>PowerPoint Presentation</vt:lpstr>
      <vt:lpstr>شكرا لاصغائكم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فائض المستهلك والمنتج Consumer and producer surplus</dc:title>
  <dc:creator>draamusa</dc:creator>
  <cp:lastModifiedBy>win8</cp:lastModifiedBy>
  <cp:revision>6</cp:revision>
  <dcterms:created xsi:type="dcterms:W3CDTF">2006-08-16T00:00:00Z</dcterms:created>
  <dcterms:modified xsi:type="dcterms:W3CDTF">2017-12-16T21:33:09Z</dcterms:modified>
</cp:coreProperties>
</file>