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Lst>
  <p:notesMasterIdLst>
    <p:notesMasterId r:id="rId30"/>
  </p:notesMasterIdLst>
  <p:handoutMasterIdLst>
    <p:handoutMasterId r:id="rId31"/>
  </p:handoutMasterIdLst>
  <p:sldIdLst>
    <p:sldId id="256" r:id="rId2"/>
    <p:sldId id="272" r:id="rId3"/>
    <p:sldId id="273" r:id="rId4"/>
    <p:sldId id="274" r:id="rId5"/>
    <p:sldId id="275" r:id="rId6"/>
    <p:sldId id="276" r:id="rId7"/>
    <p:sldId id="277" r:id="rId8"/>
    <p:sldId id="278" r:id="rId9"/>
    <p:sldId id="279" r:id="rId10"/>
    <p:sldId id="280" r:id="rId11"/>
    <p:sldId id="281" r:id="rId12"/>
    <p:sldId id="282" r:id="rId13"/>
    <p:sldId id="283" r:id="rId14"/>
    <p:sldId id="284" r:id="rId15"/>
    <p:sldId id="285" r:id="rId16"/>
    <p:sldId id="286" r:id="rId17"/>
    <p:sldId id="287" r:id="rId18"/>
    <p:sldId id="288" r:id="rId19"/>
    <p:sldId id="289" r:id="rId20"/>
    <p:sldId id="262" r:id="rId21"/>
    <p:sldId id="263" r:id="rId22"/>
    <p:sldId id="264" r:id="rId23"/>
    <p:sldId id="265" r:id="rId24"/>
    <p:sldId id="266" r:id="rId25"/>
    <p:sldId id="267" r:id="rId26"/>
    <p:sldId id="268" r:id="rId27"/>
    <p:sldId id="269" r:id="rId28"/>
    <p:sldId id="260"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64" autoAdjust="0"/>
    <p:restoredTop sz="86460" autoAdjust="0"/>
  </p:normalViewPr>
  <p:slideViewPr>
    <p:cSldViewPr>
      <p:cViewPr varScale="1">
        <p:scale>
          <a:sx n="43" d="100"/>
          <a:sy n="43" d="100"/>
        </p:scale>
        <p:origin x="-1027"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38" d="100"/>
          <a:sy n="38" d="100"/>
        </p:scale>
        <p:origin x="-236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D990CF91-2DA7-4C09-8180-AD837DFEE563}" type="datetimeFigureOut">
              <a:rPr lang="en-US"/>
              <a:pPr>
                <a:defRPr/>
              </a:pPr>
              <a:t>12/16/2017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26F02114-C6A8-40B3-B51F-F32C3B04139A}" type="slidenum">
              <a:rPr lang="en-US"/>
              <a:pPr>
                <a:defRPr/>
              </a:pPr>
              <a:t>‹#›</a:t>
            </a:fld>
            <a:endParaRPr lang="en-US"/>
          </a:p>
        </p:txBody>
      </p:sp>
    </p:spTree>
    <p:extLst>
      <p:ext uri="{BB962C8B-B14F-4D97-AF65-F5344CB8AC3E}">
        <p14:creationId xmlns:p14="http://schemas.microsoft.com/office/powerpoint/2010/main" val="34140589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C02A504-D184-4B71-B846-28BF10B463D3}" type="datetimeFigureOut">
              <a:rPr lang="en-US"/>
              <a:pPr>
                <a:defRPr/>
              </a:pPr>
              <a:t>12/16/2017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1AED2DCE-2788-4D9D-B16B-E1CA23EF539C}" type="slidenum">
              <a:rPr lang="en-US"/>
              <a:pPr>
                <a:defRPr/>
              </a:pPr>
              <a:t>‹#›</a:t>
            </a:fld>
            <a:endParaRPr lang="en-US"/>
          </a:p>
        </p:txBody>
      </p:sp>
    </p:spTree>
    <p:extLst>
      <p:ext uri="{BB962C8B-B14F-4D97-AF65-F5344CB8AC3E}">
        <p14:creationId xmlns:p14="http://schemas.microsoft.com/office/powerpoint/2010/main" val="2354105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2F7020C5-6AA4-40E5-90C2-EAB59A0E2DEB}" type="slidenum">
              <a:rPr lang="en-US" smtClean="0"/>
              <a:pPr>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cs typeface="Arial" charset="0"/>
            </a:endParaRPr>
          </a:p>
        </p:txBody>
      </p:sp>
      <p:sp>
        <p:nvSpPr>
          <p:cNvPr id="14340"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fld id="{2A141D7B-7D07-490B-987F-60F8BC36FB1C}" type="slidenum">
              <a:rPr lang="en-US" smtClean="0">
                <a:solidFill>
                  <a:srgbClr val="000000"/>
                </a:solidFill>
                <a:latin typeface="Calibri" pitchFamily="34" charset="0"/>
              </a:rPr>
              <a:pPr eaLnBrk="1" fontAlgn="base" hangingPunct="1">
                <a:spcBef>
                  <a:spcPct val="0"/>
                </a:spcBef>
                <a:spcAft>
                  <a:spcPct val="0"/>
                </a:spcAft>
              </a:pPr>
              <a:t>21</a:t>
            </a:fld>
            <a:endParaRPr lang="en-US" smtClean="0">
              <a:solidFill>
                <a:srgbClr val="000000"/>
              </a:solidFill>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cs typeface="Arial" charset="0"/>
            </a:endParaRPr>
          </a:p>
        </p:txBody>
      </p:sp>
      <p:sp>
        <p:nvSpPr>
          <p:cNvPr id="15364"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fld id="{846CD46D-8215-4885-960E-0F942FBAC609}" type="slidenum">
              <a:rPr lang="en-US" smtClean="0">
                <a:solidFill>
                  <a:srgbClr val="000000"/>
                </a:solidFill>
                <a:latin typeface="Calibri" pitchFamily="34" charset="0"/>
              </a:rPr>
              <a:pPr eaLnBrk="1" fontAlgn="base" hangingPunct="1">
                <a:spcBef>
                  <a:spcPct val="0"/>
                </a:spcBef>
                <a:spcAft>
                  <a:spcPct val="0"/>
                </a:spcAft>
              </a:pPr>
              <a:t>27</a:t>
            </a:fld>
            <a:endParaRPr lang="en-US" smtClean="0">
              <a:solidFill>
                <a:srgbClr val="000000"/>
              </a:solidFill>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lvl1pPr>
              <a:defRPr/>
            </a:lvl1pPr>
          </a:lstStyle>
          <a:p>
            <a:pPr>
              <a:defRPr/>
            </a:pPr>
            <a:fld id="{B1BEEFC1-E5C4-4199-A538-D58DD1FCD737}" type="datetimeFigureOut">
              <a:rPr lang="ar-SA"/>
              <a:pPr>
                <a:defRPr/>
              </a:pPr>
              <a:t>28/03/1439</a:t>
            </a:fld>
            <a:endParaRPr lang="ar-SA"/>
          </a:p>
        </p:txBody>
      </p:sp>
      <p:sp>
        <p:nvSpPr>
          <p:cNvPr id="5" name="عنصر نائب للتذييل 4"/>
          <p:cNvSpPr>
            <a:spLocks noGrp="1"/>
          </p:cNvSpPr>
          <p:nvPr>
            <p:ph type="ftr" sz="quarter" idx="11"/>
          </p:nvPr>
        </p:nvSpPr>
        <p:spPr/>
        <p:txBody>
          <a:bodyPr/>
          <a:lstStyle>
            <a:lvl1pPr>
              <a:defRPr/>
            </a:lvl1pPr>
          </a:lstStyle>
          <a:p>
            <a:pPr>
              <a:defRPr/>
            </a:pPr>
            <a:endParaRPr lang="ar-SA"/>
          </a:p>
        </p:txBody>
      </p:sp>
      <p:sp>
        <p:nvSpPr>
          <p:cNvPr id="6" name="عنصر نائب لرقم الشريحة 5"/>
          <p:cNvSpPr>
            <a:spLocks noGrp="1"/>
          </p:cNvSpPr>
          <p:nvPr>
            <p:ph type="sldNum" sz="quarter" idx="12"/>
          </p:nvPr>
        </p:nvSpPr>
        <p:spPr/>
        <p:txBody>
          <a:bodyPr/>
          <a:lstStyle>
            <a:lvl1pPr>
              <a:defRPr/>
            </a:lvl1pPr>
          </a:lstStyle>
          <a:p>
            <a:pPr>
              <a:defRPr/>
            </a:pPr>
            <a:fld id="{91BC23D6-6E56-44BE-BFE7-AA24046CFDE8}" type="slidenum">
              <a:rPr lang="ar-SA"/>
              <a:pPr>
                <a:defRPr/>
              </a:pPr>
              <a:t>‹#›</a:t>
            </a:fld>
            <a:endParaRPr lang="ar-SA"/>
          </a:p>
        </p:txBody>
      </p:sp>
    </p:spTree>
    <p:extLst>
      <p:ext uri="{BB962C8B-B14F-4D97-AF65-F5344CB8AC3E}">
        <p14:creationId xmlns:p14="http://schemas.microsoft.com/office/powerpoint/2010/main" val="830429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a:defRPr/>
            </a:lvl1pPr>
          </a:lstStyle>
          <a:p>
            <a:pPr>
              <a:defRPr/>
            </a:pPr>
            <a:fld id="{0D0E4C8D-DB95-4576-801A-2CE0975B5462}" type="datetimeFigureOut">
              <a:rPr lang="ar-SA"/>
              <a:pPr>
                <a:defRPr/>
              </a:pPr>
              <a:t>28/03/1439</a:t>
            </a:fld>
            <a:endParaRPr lang="ar-SA"/>
          </a:p>
        </p:txBody>
      </p:sp>
      <p:sp>
        <p:nvSpPr>
          <p:cNvPr id="5" name="عنصر نائب للتذييل 4"/>
          <p:cNvSpPr>
            <a:spLocks noGrp="1"/>
          </p:cNvSpPr>
          <p:nvPr>
            <p:ph type="ftr" sz="quarter" idx="11"/>
          </p:nvPr>
        </p:nvSpPr>
        <p:spPr/>
        <p:txBody>
          <a:bodyPr/>
          <a:lstStyle>
            <a:lvl1pPr>
              <a:defRPr/>
            </a:lvl1pPr>
          </a:lstStyle>
          <a:p>
            <a:pPr>
              <a:defRPr/>
            </a:pPr>
            <a:endParaRPr lang="ar-SA"/>
          </a:p>
        </p:txBody>
      </p:sp>
      <p:sp>
        <p:nvSpPr>
          <p:cNvPr id="6" name="عنصر نائب لرقم الشريحة 5"/>
          <p:cNvSpPr>
            <a:spLocks noGrp="1"/>
          </p:cNvSpPr>
          <p:nvPr>
            <p:ph type="sldNum" sz="quarter" idx="12"/>
          </p:nvPr>
        </p:nvSpPr>
        <p:spPr/>
        <p:txBody>
          <a:bodyPr/>
          <a:lstStyle>
            <a:lvl1pPr>
              <a:defRPr/>
            </a:lvl1pPr>
          </a:lstStyle>
          <a:p>
            <a:pPr>
              <a:defRPr/>
            </a:pPr>
            <a:fld id="{24422899-5F0A-4B44-91E9-8493FDCD39A9}" type="slidenum">
              <a:rPr lang="ar-SA"/>
              <a:pPr>
                <a:defRPr/>
              </a:pPr>
              <a:t>‹#›</a:t>
            </a:fld>
            <a:endParaRPr lang="ar-SA"/>
          </a:p>
        </p:txBody>
      </p:sp>
    </p:spTree>
    <p:extLst>
      <p:ext uri="{BB962C8B-B14F-4D97-AF65-F5344CB8AC3E}">
        <p14:creationId xmlns:p14="http://schemas.microsoft.com/office/powerpoint/2010/main" val="172480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a:defRPr/>
            </a:lvl1pPr>
          </a:lstStyle>
          <a:p>
            <a:pPr>
              <a:defRPr/>
            </a:pPr>
            <a:fld id="{4CC7DDB9-9BB6-416B-BAEE-044F918ADF4D}" type="datetimeFigureOut">
              <a:rPr lang="ar-SA"/>
              <a:pPr>
                <a:defRPr/>
              </a:pPr>
              <a:t>28/03/1439</a:t>
            </a:fld>
            <a:endParaRPr lang="ar-SA"/>
          </a:p>
        </p:txBody>
      </p:sp>
      <p:sp>
        <p:nvSpPr>
          <p:cNvPr id="5" name="عنصر نائب للتذييل 4"/>
          <p:cNvSpPr>
            <a:spLocks noGrp="1"/>
          </p:cNvSpPr>
          <p:nvPr>
            <p:ph type="ftr" sz="quarter" idx="11"/>
          </p:nvPr>
        </p:nvSpPr>
        <p:spPr/>
        <p:txBody>
          <a:bodyPr/>
          <a:lstStyle>
            <a:lvl1pPr>
              <a:defRPr/>
            </a:lvl1pPr>
          </a:lstStyle>
          <a:p>
            <a:pPr>
              <a:defRPr/>
            </a:pPr>
            <a:endParaRPr lang="ar-SA"/>
          </a:p>
        </p:txBody>
      </p:sp>
      <p:sp>
        <p:nvSpPr>
          <p:cNvPr id="6" name="عنصر نائب لرقم الشريحة 5"/>
          <p:cNvSpPr>
            <a:spLocks noGrp="1"/>
          </p:cNvSpPr>
          <p:nvPr>
            <p:ph type="sldNum" sz="quarter" idx="12"/>
          </p:nvPr>
        </p:nvSpPr>
        <p:spPr/>
        <p:txBody>
          <a:bodyPr/>
          <a:lstStyle>
            <a:lvl1pPr>
              <a:defRPr/>
            </a:lvl1pPr>
          </a:lstStyle>
          <a:p>
            <a:pPr>
              <a:defRPr/>
            </a:pPr>
            <a:fld id="{ACFFECBF-1F20-4459-9217-E6FC1477F3E8}" type="slidenum">
              <a:rPr lang="ar-SA"/>
              <a:pPr>
                <a:defRPr/>
              </a:pPr>
              <a:t>‹#›</a:t>
            </a:fld>
            <a:endParaRPr lang="ar-SA"/>
          </a:p>
        </p:txBody>
      </p:sp>
    </p:spTree>
    <p:extLst>
      <p:ext uri="{BB962C8B-B14F-4D97-AF65-F5344CB8AC3E}">
        <p14:creationId xmlns:p14="http://schemas.microsoft.com/office/powerpoint/2010/main" val="2632940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a:defRPr/>
            </a:lvl1pPr>
          </a:lstStyle>
          <a:p>
            <a:pPr>
              <a:defRPr/>
            </a:pPr>
            <a:fld id="{D5AE3594-0B30-4298-81BF-2B6C5E202E95}" type="datetimeFigureOut">
              <a:rPr lang="ar-SA"/>
              <a:pPr>
                <a:defRPr/>
              </a:pPr>
              <a:t>28/03/1439</a:t>
            </a:fld>
            <a:endParaRPr lang="ar-SA"/>
          </a:p>
        </p:txBody>
      </p:sp>
      <p:sp>
        <p:nvSpPr>
          <p:cNvPr id="5" name="عنصر نائب للتذييل 4"/>
          <p:cNvSpPr>
            <a:spLocks noGrp="1"/>
          </p:cNvSpPr>
          <p:nvPr>
            <p:ph type="ftr" sz="quarter" idx="11"/>
          </p:nvPr>
        </p:nvSpPr>
        <p:spPr/>
        <p:txBody>
          <a:bodyPr/>
          <a:lstStyle>
            <a:lvl1pPr>
              <a:defRPr/>
            </a:lvl1pPr>
          </a:lstStyle>
          <a:p>
            <a:pPr>
              <a:defRPr/>
            </a:pPr>
            <a:endParaRPr lang="ar-SA"/>
          </a:p>
        </p:txBody>
      </p:sp>
      <p:sp>
        <p:nvSpPr>
          <p:cNvPr id="6" name="عنصر نائب لرقم الشريحة 5"/>
          <p:cNvSpPr>
            <a:spLocks noGrp="1"/>
          </p:cNvSpPr>
          <p:nvPr>
            <p:ph type="sldNum" sz="quarter" idx="12"/>
          </p:nvPr>
        </p:nvSpPr>
        <p:spPr/>
        <p:txBody>
          <a:bodyPr/>
          <a:lstStyle>
            <a:lvl1pPr>
              <a:defRPr/>
            </a:lvl1pPr>
          </a:lstStyle>
          <a:p>
            <a:pPr>
              <a:defRPr/>
            </a:pPr>
            <a:fld id="{C6E892E8-3D7D-4671-97B9-32B39FE6CD80}" type="slidenum">
              <a:rPr lang="ar-SA"/>
              <a:pPr>
                <a:defRPr/>
              </a:pPr>
              <a:t>‹#›</a:t>
            </a:fld>
            <a:endParaRPr lang="ar-SA"/>
          </a:p>
        </p:txBody>
      </p:sp>
    </p:spTree>
    <p:extLst>
      <p:ext uri="{BB962C8B-B14F-4D97-AF65-F5344CB8AC3E}">
        <p14:creationId xmlns:p14="http://schemas.microsoft.com/office/powerpoint/2010/main" val="3174181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fld id="{A2A7AB7B-B78B-4EB8-B39D-1D74F4FC3242}" type="datetimeFigureOut">
              <a:rPr lang="ar-SA"/>
              <a:pPr>
                <a:defRPr/>
              </a:pPr>
              <a:t>28/03/1439</a:t>
            </a:fld>
            <a:endParaRPr lang="ar-SA"/>
          </a:p>
        </p:txBody>
      </p:sp>
      <p:sp>
        <p:nvSpPr>
          <p:cNvPr id="5" name="عنصر نائب للتذييل 4"/>
          <p:cNvSpPr>
            <a:spLocks noGrp="1"/>
          </p:cNvSpPr>
          <p:nvPr>
            <p:ph type="ftr" sz="quarter" idx="11"/>
          </p:nvPr>
        </p:nvSpPr>
        <p:spPr/>
        <p:txBody>
          <a:bodyPr/>
          <a:lstStyle>
            <a:lvl1pPr>
              <a:defRPr/>
            </a:lvl1pPr>
          </a:lstStyle>
          <a:p>
            <a:pPr>
              <a:defRPr/>
            </a:pPr>
            <a:endParaRPr lang="ar-SA"/>
          </a:p>
        </p:txBody>
      </p:sp>
      <p:sp>
        <p:nvSpPr>
          <p:cNvPr id="6" name="عنصر نائب لرقم الشريحة 5"/>
          <p:cNvSpPr>
            <a:spLocks noGrp="1"/>
          </p:cNvSpPr>
          <p:nvPr>
            <p:ph type="sldNum" sz="quarter" idx="12"/>
          </p:nvPr>
        </p:nvSpPr>
        <p:spPr/>
        <p:txBody>
          <a:bodyPr/>
          <a:lstStyle>
            <a:lvl1pPr>
              <a:defRPr/>
            </a:lvl1pPr>
          </a:lstStyle>
          <a:p>
            <a:pPr>
              <a:defRPr/>
            </a:pPr>
            <a:fld id="{AC7A49D3-2959-4535-ACB2-C38B514BC663}" type="slidenum">
              <a:rPr lang="ar-SA"/>
              <a:pPr>
                <a:defRPr/>
              </a:pPr>
              <a:t>‹#›</a:t>
            </a:fld>
            <a:endParaRPr lang="ar-SA"/>
          </a:p>
        </p:txBody>
      </p:sp>
    </p:spTree>
    <p:extLst>
      <p:ext uri="{BB962C8B-B14F-4D97-AF65-F5344CB8AC3E}">
        <p14:creationId xmlns:p14="http://schemas.microsoft.com/office/powerpoint/2010/main" val="948138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3"/>
          <p:cNvSpPr>
            <a:spLocks noGrp="1"/>
          </p:cNvSpPr>
          <p:nvPr>
            <p:ph type="dt" sz="half" idx="10"/>
          </p:nvPr>
        </p:nvSpPr>
        <p:spPr/>
        <p:txBody>
          <a:bodyPr/>
          <a:lstStyle>
            <a:lvl1pPr>
              <a:defRPr/>
            </a:lvl1pPr>
          </a:lstStyle>
          <a:p>
            <a:pPr>
              <a:defRPr/>
            </a:pPr>
            <a:fld id="{ACDC92A4-78E5-4083-A9E9-BB5EF50221BE}" type="datetimeFigureOut">
              <a:rPr lang="ar-SA"/>
              <a:pPr>
                <a:defRPr/>
              </a:pPr>
              <a:t>28/03/1439</a:t>
            </a:fld>
            <a:endParaRPr lang="ar-SA"/>
          </a:p>
        </p:txBody>
      </p:sp>
      <p:sp>
        <p:nvSpPr>
          <p:cNvPr id="6" name="عنصر نائب للتذييل 4"/>
          <p:cNvSpPr>
            <a:spLocks noGrp="1"/>
          </p:cNvSpPr>
          <p:nvPr>
            <p:ph type="ftr" sz="quarter" idx="11"/>
          </p:nvPr>
        </p:nvSpPr>
        <p:spPr/>
        <p:txBody>
          <a:bodyPr/>
          <a:lstStyle>
            <a:lvl1pPr>
              <a:defRPr/>
            </a:lvl1pPr>
          </a:lstStyle>
          <a:p>
            <a:pPr>
              <a:defRPr/>
            </a:pPr>
            <a:endParaRPr lang="ar-SA"/>
          </a:p>
        </p:txBody>
      </p:sp>
      <p:sp>
        <p:nvSpPr>
          <p:cNvPr id="7" name="عنصر نائب لرقم الشريحة 5"/>
          <p:cNvSpPr>
            <a:spLocks noGrp="1"/>
          </p:cNvSpPr>
          <p:nvPr>
            <p:ph type="sldNum" sz="quarter" idx="12"/>
          </p:nvPr>
        </p:nvSpPr>
        <p:spPr/>
        <p:txBody>
          <a:bodyPr/>
          <a:lstStyle>
            <a:lvl1pPr>
              <a:defRPr/>
            </a:lvl1pPr>
          </a:lstStyle>
          <a:p>
            <a:pPr>
              <a:defRPr/>
            </a:pPr>
            <a:fld id="{795EB267-EDF8-4E71-B07A-8D6BCFEC39FA}" type="slidenum">
              <a:rPr lang="ar-SA"/>
              <a:pPr>
                <a:defRPr/>
              </a:pPr>
              <a:t>‹#›</a:t>
            </a:fld>
            <a:endParaRPr lang="ar-SA"/>
          </a:p>
        </p:txBody>
      </p:sp>
    </p:spTree>
    <p:extLst>
      <p:ext uri="{BB962C8B-B14F-4D97-AF65-F5344CB8AC3E}">
        <p14:creationId xmlns:p14="http://schemas.microsoft.com/office/powerpoint/2010/main" val="3182983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3"/>
          <p:cNvSpPr>
            <a:spLocks noGrp="1"/>
          </p:cNvSpPr>
          <p:nvPr>
            <p:ph type="dt" sz="half" idx="10"/>
          </p:nvPr>
        </p:nvSpPr>
        <p:spPr/>
        <p:txBody>
          <a:bodyPr/>
          <a:lstStyle>
            <a:lvl1pPr>
              <a:defRPr/>
            </a:lvl1pPr>
          </a:lstStyle>
          <a:p>
            <a:pPr>
              <a:defRPr/>
            </a:pPr>
            <a:fld id="{85426D4B-6597-495B-996D-51F6DAA3A172}" type="datetimeFigureOut">
              <a:rPr lang="ar-SA"/>
              <a:pPr>
                <a:defRPr/>
              </a:pPr>
              <a:t>28/03/1439</a:t>
            </a:fld>
            <a:endParaRPr lang="ar-SA"/>
          </a:p>
        </p:txBody>
      </p:sp>
      <p:sp>
        <p:nvSpPr>
          <p:cNvPr id="8" name="عنصر نائب للتذييل 4"/>
          <p:cNvSpPr>
            <a:spLocks noGrp="1"/>
          </p:cNvSpPr>
          <p:nvPr>
            <p:ph type="ftr" sz="quarter" idx="11"/>
          </p:nvPr>
        </p:nvSpPr>
        <p:spPr/>
        <p:txBody>
          <a:bodyPr/>
          <a:lstStyle>
            <a:lvl1pPr>
              <a:defRPr/>
            </a:lvl1pPr>
          </a:lstStyle>
          <a:p>
            <a:pPr>
              <a:defRPr/>
            </a:pPr>
            <a:endParaRPr lang="ar-SA"/>
          </a:p>
        </p:txBody>
      </p:sp>
      <p:sp>
        <p:nvSpPr>
          <p:cNvPr id="9" name="عنصر نائب لرقم الشريحة 5"/>
          <p:cNvSpPr>
            <a:spLocks noGrp="1"/>
          </p:cNvSpPr>
          <p:nvPr>
            <p:ph type="sldNum" sz="quarter" idx="12"/>
          </p:nvPr>
        </p:nvSpPr>
        <p:spPr/>
        <p:txBody>
          <a:bodyPr/>
          <a:lstStyle>
            <a:lvl1pPr>
              <a:defRPr/>
            </a:lvl1pPr>
          </a:lstStyle>
          <a:p>
            <a:pPr>
              <a:defRPr/>
            </a:pPr>
            <a:fld id="{9F647278-6264-471F-BB24-00A8AE1F2ED6}" type="slidenum">
              <a:rPr lang="ar-SA"/>
              <a:pPr>
                <a:defRPr/>
              </a:pPr>
              <a:t>‹#›</a:t>
            </a:fld>
            <a:endParaRPr lang="ar-SA"/>
          </a:p>
        </p:txBody>
      </p:sp>
    </p:spTree>
    <p:extLst>
      <p:ext uri="{BB962C8B-B14F-4D97-AF65-F5344CB8AC3E}">
        <p14:creationId xmlns:p14="http://schemas.microsoft.com/office/powerpoint/2010/main" val="2733828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3"/>
          <p:cNvSpPr>
            <a:spLocks noGrp="1"/>
          </p:cNvSpPr>
          <p:nvPr>
            <p:ph type="dt" sz="half" idx="10"/>
          </p:nvPr>
        </p:nvSpPr>
        <p:spPr/>
        <p:txBody>
          <a:bodyPr/>
          <a:lstStyle>
            <a:lvl1pPr>
              <a:defRPr/>
            </a:lvl1pPr>
          </a:lstStyle>
          <a:p>
            <a:pPr>
              <a:defRPr/>
            </a:pPr>
            <a:fld id="{31F8215A-0C80-460C-8F2A-EFD26CB02C14}" type="datetimeFigureOut">
              <a:rPr lang="ar-SA"/>
              <a:pPr>
                <a:defRPr/>
              </a:pPr>
              <a:t>28/03/1439</a:t>
            </a:fld>
            <a:endParaRPr lang="ar-SA"/>
          </a:p>
        </p:txBody>
      </p:sp>
      <p:sp>
        <p:nvSpPr>
          <p:cNvPr id="4" name="عنصر نائب للتذييل 4"/>
          <p:cNvSpPr>
            <a:spLocks noGrp="1"/>
          </p:cNvSpPr>
          <p:nvPr>
            <p:ph type="ftr" sz="quarter" idx="11"/>
          </p:nvPr>
        </p:nvSpPr>
        <p:spPr/>
        <p:txBody>
          <a:bodyPr/>
          <a:lstStyle>
            <a:lvl1pPr>
              <a:defRPr/>
            </a:lvl1pPr>
          </a:lstStyle>
          <a:p>
            <a:pPr>
              <a:defRPr/>
            </a:pPr>
            <a:endParaRPr lang="ar-SA"/>
          </a:p>
        </p:txBody>
      </p:sp>
      <p:sp>
        <p:nvSpPr>
          <p:cNvPr id="5" name="عنصر نائب لرقم الشريحة 5"/>
          <p:cNvSpPr>
            <a:spLocks noGrp="1"/>
          </p:cNvSpPr>
          <p:nvPr>
            <p:ph type="sldNum" sz="quarter" idx="12"/>
          </p:nvPr>
        </p:nvSpPr>
        <p:spPr/>
        <p:txBody>
          <a:bodyPr/>
          <a:lstStyle>
            <a:lvl1pPr>
              <a:defRPr/>
            </a:lvl1pPr>
          </a:lstStyle>
          <a:p>
            <a:pPr>
              <a:defRPr/>
            </a:pPr>
            <a:fld id="{084265CD-4D52-4E4E-96A2-314D04AB425C}" type="slidenum">
              <a:rPr lang="ar-SA"/>
              <a:pPr>
                <a:defRPr/>
              </a:pPr>
              <a:t>‹#›</a:t>
            </a:fld>
            <a:endParaRPr lang="ar-SA"/>
          </a:p>
        </p:txBody>
      </p:sp>
    </p:spTree>
    <p:extLst>
      <p:ext uri="{BB962C8B-B14F-4D97-AF65-F5344CB8AC3E}">
        <p14:creationId xmlns:p14="http://schemas.microsoft.com/office/powerpoint/2010/main" val="4197345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p:cNvSpPr>
            <a:spLocks noGrp="1"/>
          </p:cNvSpPr>
          <p:nvPr>
            <p:ph type="dt" sz="half" idx="10"/>
          </p:nvPr>
        </p:nvSpPr>
        <p:spPr/>
        <p:txBody>
          <a:bodyPr/>
          <a:lstStyle>
            <a:lvl1pPr>
              <a:defRPr/>
            </a:lvl1pPr>
          </a:lstStyle>
          <a:p>
            <a:pPr>
              <a:defRPr/>
            </a:pPr>
            <a:fld id="{FF0789DE-27A8-4757-8F86-6B2997C115CA}" type="datetimeFigureOut">
              <a:rPr lang="ar-SA"/>
              <a:pPr>
                <a:defRPr/>
              </a:pPr>
              <a:t>28/03/1439</a:t>
            </a:fld>
            <a:endParaRPr lang="ar-SA"/>
          </a:p>
        </p:txBody>
      </p:sp>
      <p:sp>
        <p:nvSpPr>
          <p:cNvPr id="3" name="عنصر نائب للتذييل 4"/>
          <p:cNvSpPr>
            <a:spLocks noGrp="1"/>
          </p:cNvSpPr>
          <p:nvPr>
            <p:ph type="ftr" sz="quarter" idx="11"/>
          </p:nvPr>
        </p:nvSpPr>
        <p:spPr/>
        <p:txBody>
          <a:bodyPr/>
          <a:lstStyle>
            <a:lvl1pPr>
              <a:defRPr/>
            </a:lvl1pPr>
          </a:lstStyle>
          <a:p>
            <a:pPr>
              <a:defRPr/>
            </a:pPr>
            <a:endParaRPr lang="ar-SA"/>
          </a:p>
        </p:txBody>
      </p:sp>
      <p:sp>
        <p:nvSpPr>
          <p:cNvPr id="4" name="عنصر نائب لرقم الشريحة 5"/>
          <p:cNvSpPr>
            <a:spLocks noGrp="1"/>
          </p:cNvSpPr>
          <p:nvPr>
            <p:ph type="sldNum" sz="quarter" idx="12"/>
          </p:nvPr>
        </p:nvSpPr>
        <p:spPr/>
        <p:txBody>
          <a:bodyPr/>
          <a:lstStyle>
            <a:lvl1pPr>
              <a:defRPr/>
            </a:lvl1pPr>
          </a:lstStyle>
          <a:p>
            <a:pPr>
              <a:defRPr/>
            </a:pPr>
            <a:fld id="{8702DA16-7E71-4F53-B8E2-979E7FC6F149}" type="slidenum">
              <a:rPr lang="ar-SA"/>
              <a:pPr>
                <a:defRPr/>
              </a:pPr>
              <a:t>‹#›</a:t>
            </a:fld>
            <a:endParaRPr lang="ar-SA"/>
          </a:p>
        </p:txBody>
      </p:sp>
    </p:spTree>
    <p:extLst>
      <p:ext uri="{BB962C8B-B14F-4D97-AF65-F5344CB8AC3E}">
        <p14:creationId xmlns:p14="http://schemas.microsoft.com/office/powerpoint/2010/main" val="2950961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fld id="{B9DA704C-FA74-4A0C-B5D5-0BCA025BC3E4}" type="datetimeFigureOut">
              <a:rPr lang="ar-SA"/>
              <a:pPr>
                <a:defRPr/>
              </a:pPr>
              <a:t>28/03/1439</a:t>
            </a:fld>
            <a:endParaRPr lang="ar-SA"/>
          </a:p>
        </p:txBody>
      </p:sp>
      <p:sp>
        <p:nvSpPr>
          <p:cNvPr id="6" name="عنصر نائب للتذييل 4"/>
          <p:cNvSpPr>
            <a:spLocks noGrp="1"/>
          </p:cNvSpPr>
          <p:nvPr>
            <p:ph type="ftr" sz="quarter" idx="11"/>
          </p:nvPr>
        </p:nvSpPr>
        <p:spPr/>
        <p:txBody>
          <a:bodyPr/>
          <a:lstStyle>
            <a:lvl1pPr>
              <a:defRPr/>
            </a:lvl1pPr>
          </a:lstStyle>
          <a:p>
            <a:pPr>
              <a:defRPr/>
            </a:pPr>
            <a:endParaRPr lang="ar-SA"/>
          </a:p>
        </p:txBody>
      </p:sp>
      <p:sp>
        <p:nvSpPr>
          <p:cNvPr id="7" name="عنصر نائب لرقم الشريحة 5"/>
          <p:cNvSpPr>
            <a:spLocks noGrp="1"/>
          </p:cNvSpPr>
          <p:nvPr>
            <p:ph type="sldNum" sz="quarter" idx="12"/>
          </p:nvPr>
        </p:nvSpPr>
        <p:spPr/>
        <p:txBody>
          <a:bodyPr/>
          <a:lstStyle>
            <a:lvl1pPr>
              <a:defRPr/>
            </a:lvl1pPr>
          </a:lstStyle>
          <a:p>
            <a:pPr>
              <a:defRPr/>
            </a:pPr>
            <a:fld id="{CD5BA950-5052-4908-8BB8-AC50347A5B33}" type="slidenum">
              <a:rPr lang="ar-SA"/>
              <a:pPr>
                <a:defRPr/>
              </a:pPr>
              <a:t>‹#›</a:t>
            </a:fld>
            <a:endParaRPr lang="ar-SA"/>
          </a:p>
        </p:txBody>
      </p:sp>
    </p:spTree>
    <p:extLst>
      <p:ext uri="{BB962C8B-B14F-4D97-AF65-F5344CB8AC3E}">
        <p14:creationId xmlns:p14="http://schemas.microsoft.com/office/powerpoint/2010/main" val="3748145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SA" noProof="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fld id="{040173E8-B34A-431C-9C37-02A8C6700C79}" type="datetimeFigureOut">
              <a:rPr lang="ar-SA"/>
              <a:pPr>
                <a:defRPr/>
              </a:pPr>
              <a:t>28/03/1439</a:t>
            </a:fld>
            <a:endParaRPr lang="ar-SA"/>
          </a:p>
        </p:txBody>
      </p:sp>
      <p:sp>
        <p:nvSpPr>
          <p:cNvPr id="6" name="عنصر نائب للتذييل 4"/>
          <p:cNvSpPr>
            <a:spLocks noGrp="1"/>
          </p:cNvSpPr>
          <p:nvPr>
            <p:ph type="ftr" sz="quarter" idx="11"/>
          </p:nvPr>
        </p:nvSpPr>
        <p:spPr/>
        <p:txBody>
          <a:bodyPr/>
          <a:lstStyle>
            <a:lvl1pPr>
              <a:defRPr/>
            </a:lvl1pPr>
          </a:lstStyle>
          <a:p>
            <a:pPr>
              <a:defRPr/>
            </a:pPr>
            <a:endParaRPr lang="ar-SA"/>
          </a:p>
        </p:txBody>
      </p:sp>
      <p:sp>
        <p:nvSpPr>
          <p:cNvPr id="7" name="عنصر نائب لرقم الشريحة 5"/>
          <p:cNvSpPr>
            <a:spLocks noGrp="1"/>
          </p:cNvSpPr>
          <p:nvPr>
            <p:ph type="sldNum" sz="quarter" idx="12"/>
          </p:nvPr>
        </p:nvSpPr>
        <p:spPr/>
        <p:txBody>
          <a:bodyPr/>
          <a:lstStyle>
            <a:lvl1pPr>
              <a:defRPr/>
            </a:lvl1pPr>
          </a:lstStyle>
          <a:p>
            <a:pPr>
              <a:defRPr/>
            </a:pPr>
            <a:fld id="{9E14E4D8-5C4F-4DFC-B568-8E408B2D715C}" type="slidenum">
              <a:rPr lang="ar-SA"/>
              <a:pPr>
                <a:defRPr/>
              </a:pPr>
              <a:t>‹#›</a:t>
            </a:fld>
            <a:endParaRPr lang="ar-SA"/>
          </a:p>
        </p:txBody>
      </p:sp>
    </p:spTree>
    <p:extLst>
      <p:ext uri="{BB962C8B-B14F-4D97-AF65-F5344CB8AC3E}">
        <p14:creationId xmlns:p14="http://schemas.microsoft.com/office/powerpoint/2010/main" val="2074075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8488C4"/>
            </a:gs>
            <a:gs pos="53000">
              <a:srgbClr val="D4DEFF"/>
            </a:gs>
            <a:gs pos="83000">
              <a:srgbClr val="D4DEFF"/>
            </a:gs>
            <a:gs pos="100000">
              <a:srgbClr val="96AB94"/>
            </a:gs>
          </a:gsLst>
          <a:lin ang="5400000"/>
        </a:gradFill>
        <a:effectLst/>
      </p:bgPr>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p>
        </p:txBody>
      </p:sp>
      <p:sp>
        <p:nvSpPr>
          <p:cNvPr id="1027" name="عنصر نائب للنص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rtl="1" fontAlgn="auto">
              <a:spcBef>
                <a:spcPts val="0"/>
              </a:spcBef>
              <a:spcAft>
                <a:spcPts val="0"/>
              </a:spcAft>
              <a:defRPr sz="1200">
                <a:solidFill>
                  <a:prstClr val="white">
                    <a:tint val="75000"/>
                  </a:prstClr>
                </a:solidFill>
                <a:latin typeface="+mn-lt"/>
                <a:cs typeface="+mn-cs"/>
              </a:defRPr>
            </a:lvl1pPr>
          </a:lstStyle>
          <a:p>
            <a:pPr>
              <a:defRPr/>
            </a:pPr>
            <a:fld id="{FAEC39CF-C28C-42EC-BE4B-CE791629614B}" type="datetimeFigureOut">
              <a:rPr lang="ar-SA"/>
              <a:pPr>
                <a:defRPr/>
              </a:pPr>
              <a:t>28/03/1439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rtl="1" fontAlgn="auto">
              <a:spcBef>
                <a:spcPts val="0"/>
              </a:spcBef>
              <a:spcAft>
                <a:spcPts val="0"/>
              </a:spcAft>
              <a:defRPr sz="1200">
                <a:solidFill>
                  <a:prstClr val="white">
                    <a:tint val="75000"/>
                  </a:prstClr>
                </a:solidFill>
                <a:latin typeface="+mn-lt"/>
                <a:cs typeface="+mn-cs"/>
              </a:defRPr>
            </a:lvl1pPr>
          </a:lstStyle>
          <a:p>
            <a:pPr>
              <a:defRPr/>
            </a:pPr>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rtl="1" fontAlgn="auto">
              <a:spcBef>
                <a:spcPts val="0"/>
              </a:spcBef>
              <a:spcAft>
                <a:spcPts val="0"/>
              </a:spcAft>
              <a:defRPr sz="1200">
                <a:solidFill>
                  <a:prstClr val="white">
                    <a:tint val="75000"/>
                  </a:prstClr>
                </a:solidFill>
                <a:latin typeface="+mn-lt"/>
                <a:cs typeface="+mn-cs"/>
              </a:defRPr>
            </a:lvl1pPr>
          </a:lstStyle>
          <a:p>
            <a:pPr>
              <a:defRPr/>
            </a:pPr>
            <a:fld id="{2ECBEC0A-631B-453C-83AE-9B4277BD19F2}" type="slidenum">
              <a:rPr lang="ar-SA"/>
              <a:pPr>
                <a:defRPr/>
              </a:pPr>
              <a:t>‹#›</a:t>
            </a:fld>
            <a:endParaRPr lang="ar-SA"/>
          </a:p>
        </p:txBody>
      </p:sp>
    </p:spTree>
  </p:cSld>
  <p:clrMap bg1="dk1" tx1="lt1" bg2="dk2" tx2="lt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1" eaLnBrk="0" fontAlgn="base" hangingPunct="0">
        <a:spcBef>
          <a:spcPct val="0"/>
        </a:spcBef>
        <a:spcAft>
          <a:spcPct val="0"/>
        </a:spcAft>
        <a:defRPr sz="4400" kern="1200">
          <a:solidFill>
            <a:schemeClr val="tx1"/>
          </a:solidFill>
          <a:latin typeface="+mj-lt"/>
          <a:ea typeface="+mj-ea"/>
          <a:cs typeface="Arial" charset="0"/>
        </a:defRPr>
      </a:lvl1pPr>
      <a:lvl2pPr algn="ctr" rtl="1" eaLnBrk="0" fontAlgn="base" hangingPunct="0">
        <a:spcBef>
          <a:spcPct val="0"/>
        </a:spcBef>
        <a:spcAft>
          <a:spcPct val="0"/>
        </a:spcAft>
        <a:defRPr sz="4400">
          <a:solidFill>
            <a:schemeClr val="tx1"/>
          </a:solidFill>
          <a:latin typeface="Calibri" pitchFamily="34" charset="0"/>
          <a:cs typeface="Arial" charset="0"/>
        </a:defRPr>
      </a:lvl2pPr>
      <a:lvl3pPr algn="ctr" rtl="1" eaLnBrk="0" fontAlgn="base" hangingPunct="0">
        <a:spcBef>
          <a:spcPct val="0"/>
        </a:spcBef>
        <a:spcAft>
          <a:spcPct val="0"/>
        </a:spcAft>
        <a:defRPr sz="4400">
          <a:solidFill>
            <a:schemeClr val="tx1"/>
          </a:solidFill>
          <a:latin typeface="Calibri" pitchFamily="34" charset="0"/>
          <a:cs typeface="Arial" charset="0"/>
        </a:defRPr>
      </a:lvl3pPr>
      <a:lvl4pPr algn="ctr" rtl="1" eaLnBrk="0" fontAlgn="base" hangingPunct="0">
        <a:spcBef>
          <a:spcPct val="0"/>
        </a:spcBef>
        <a:spcAft>
          <a:spcPct val="0"/>
        </a:spcAft>
        <a:defRPr sz="4400">
          <a:solidFill>
            <a:schemeClr val="tx1"/>
          </a:solidFill>
          <a:latin typeface="Calibri" pitchFamily="34" charset="0"/>
          <a:cs typeface="Arial" charset="0"/>
        </a:defRPr>
      </a:lvl4pPr>
      <a:lvl5pPr algn="ctr" rtl="1" eaLnBrk="0" fontAlgn="base" hangingPunct="0">
        <a:spcBef>
          <a:spcPct val="0"/>
        </a:spcBef>
        <a:spcAft>
          <a:spcPct val="0"/>
        </a:spcAft>
        <a:defRPr sz="4400">
          <a:solidFill>
            <a:schemeClr val="tx1"/>
          </a:solidFill>
          <a:latin typeface="Calibri" pitchFamily="34" charset="0"/>
          <a:cs typeface="Arial"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charset="0"/>
        <a:buChar char="•"/>
        <a:defRPr sz="3200" kern="1200">
          <a:solidFill>
            <a:schemeClr val="tx1"/>
          </a:solidFill>
          <a:latin typeface="+mn-lt"/>
          <a:ea typeface="+mn-ea"/>
          <a:cs typeface="Arial" charset="0"/>
        </a:defRPr>
      </a:lvl1pPr>
      <a:lvl2pPr marL="742950" indent="-285750" algn="r" rtl="1"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2.emf"/><Relationship Id="rId4" Type="http://schemas.openxmlformats.org/officeDocument/2006/relationships/package" Target="../embeddings/Microsoft_Excel_Worksheet1.xlsx"/></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4.emf"/><Relationship Id="rId7" Type="http://schemas.openxmlformats.org/officeDocument/2006/relationships/image" Target="../media/image15.png"/><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13.emf"/><Relationship Id="rId5" Type="http://schemas.openxmlformats.org/officeDocument/2006/relationships/package" Target="../embeddings/Microsoft_Excel_Worksheet2.xlsx"/><Relationship Id="rId4" Type="http://schemas.openxmlformats.org/officeDocument/2006/relationships/oleObject" Target="../embeddings/oleObject2.bin"/></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16.emf"/><Relationship Id="rId4" Type="http://schemas.openxmlformats.org/officeDocument/2006/relationships/package" Target="../embeddings/Microsoft_Excel_Worksheet3.xlsx"/></Relationships>
</file>

<file path=ppt/slides/_rels/slide24.xml.rels><?xml version="1.0" encoding="UTF-8" standalone="yes"?>
<Relationships xmlns="http://schemas.openxmlformats.org/package/2006/relationships"><Relationship Id="rId3" Type="http://schemas.openxmlformats.org/officeDocument/2006/relationships/image" Target="../media/image14.emf"/><Relationship Id="rId7" Type="http://schemas.openxmlformats.org/officeDocument/2006/relationships/image" Target="../media/image15.png"/><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7.emf"/><Relationship Id="rId5" Type="http://schemas.openxmlformats.org/officeDocument/2006/relationships/package" Target="../embeddings/Microsoft_Excel_Worksheet4.xlsx"/><Relationship Id="rId4" Type="http://schemas.openxmlformats.org/officeDocument/2006/relationships/oleObject" Target="../embeddings/oleObject4.bin"/></Relationships>
</file>

<file path=ppt/slides/_rels/slide2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0.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4"/>
          <p:cNvSpPr/>
          <p:nvPr/>
        </p:nvSpPr>
        <p:spPr>
          <a:xfrm>
            <a:off x="198438" y="3657600"/>
            <a:ext cx="8964612" cy="1384300"/>
          </a:xfrm>
          <a:prstGeom prst="rect">
            <a:avLst/>
          </a:prstGeom>
        </p:spPr>
        <p:txBody>
          <a:bodyPr>
            <a:spAutoFit/>
          </a:bodyPr>
          <a:lstStyle/>
          <a:p>
            <a:pPr algn="ctr" rtl="1" fontAlgn="auto">
              <a:spcBef>
                <a:spcPts val="0"/>
              </a:spcBef>
              <a:spcAft>
                <a:spcPts val="0"/>
              </a:spcAft>
              <a:defRPr/>
            </a:pPr>
            <a:r>
              <a:rPr lang="ar-IQ" sz="2800" b="1" kern="0" dirty="0">
                <a:solidFill>
                  <a:schemeClr val="bg1"/>
                </a:solidFill>
                <a:latin typeface="+mn-lt"/>
                <a:ea typeface="+mj-ea"/>
                <a:cs typeface="Times New Roman"/>
              </a:rPr>
              <a:t>أ.د.عبد الستارعبد الجبار موسى</a:t>
            </a:r>
          </a:p>
          <a:p>
            <a:pPr algn="ctr" rtl="1" fontAlgn="auto">
              <a:spcBef>
                <a:spcPts val="0"/>
              </a:spcBef>
              <a:spcAft>
                <a:spcPts val="0"/>
              </a:spcAft>
              <a:defRPr/>
            </a:pPr>
            <a:r>
              <a:rPr lang="ar-IQ" sz="2800" b="1" kern="0" dirty="0">
                <a:solidFill>
                  <a:schemeClr val="bg1"/>
                </a:solidFill>
                <a:latin typeface="+mn-lt"/>
                <a:ea typeface="+mj-ea"/>
                <a:cs typeface="Times New Roman"/>
              </a:rPr>
              <a:t>استاذ النظرية </a:t>
            </a:r>
            <a:r>
              <a:rPr lang="ar-IQ" sz="2800" b="1" kern="0">
                <a:solidFill>
                  <a:schemeClr val="bg1"/>
                </a:solidFill>
                <a:latin typeface="+mn-lt"/>
                <a:ea typeface="+mj-ea"/>
                <a:cs typeface="Times New Roman"/>
              </a:rPr>
              <a:t>الاقتصادية </a:t>
            </a:r>
            <a:r>
              <a:rPr lang="ar-IQ" sz="2800" b="1" kern="0">
                <a:solidFill>
                  <a:schemeClr val="bg1"/>
                </a:solidFill>
                <a:latin typeface="+mn-lt"/>
                <a:ea typeface="+mj-ea"/>
                <a:cs typeface="Times New Roman"/>
              </a:rPr>
              <a:t>الجزئية </a:t>
            </a:r>
            <a:r>
              <a:rPr lang="ar-IQ" sz="2800" b="1" kern="0" dirty="0">
                <a:solidFill>
                  <a:schemeClr val="bg1"/>
                </a:solidFill>
                <a:latin typeface="+mn-lt"/>
                <a:ea typeface="+mj-ea"/>
                <a:cs typeface="Times New Roman"/>
              </a:rPr>
              <a:t>في الجامعة المستنصرية - العراق </a:t>
            </a:r>
            <a:br>
              <a:rPr lang="ar-IQ" sz="2800" b="1" kern="0" dirty="0">
                <a:solidFill>
                  <a:schemeClr val="bg1"/>
                </a:solidFill>
                <a:latin typeface="+mn-lt"/>
                <a:ea typeface="+mj-ea"/>
                <a:cs typeface="Times New Roman"/>
              </a:rPr>
            </a:br>
            <a:endParaRPr lang="en-US" sz="2800" kern="0" dirty="0">
              <a:solidFill>
                <a:schemeClr val="bg1"/>
              </a:solidFill>
              <a:latin typeface="+mn-lt"/>
              <a:cs typeface="+mn-cs"/>
            </a:endParaRPr>
          </a:p>
        </p:txBody>
      </p:sp>
      <p:sp>
        <p:nvSpPr>
          <p:cNvPr id="5" name="Title 1"/>
          <p:cNvSpPr txBox="1">
            <a:spLocks/>
          </p:cNvSpPr>
          <p:nvPr/>
        </p:nvSpPr>
        <p:spPr>
          <a:xfrm>
            <a:off x="576263" y="1447800"/>
            <a:ext cx="7772400" cy="1470025"/>
          </a:xfrm>
          <a:prstGeom prst="rect">
            <a:avLst/>
          </a:prstGeom>
        </p:spPr>
        <p:txBody>
          <a:bodyPr/>
          <a:lstStyle>
            <a:lvl1pPr algn="ctr" rtl="1" eaLnBrk="0" fontAlgn="base" hangingPunct="0">
              <a:spcBef>
                <a:spcPct val="0"/>
              </a:spcBef>
              <a:spcAft>
                <a:spcPct val="0"/>
              </a:spcAft>
              <a:defRPr sz="4400" kern="1200">
                <a:solidFill>
                  <a:schemeClr val="tx1"/>
                </a:solidFill>
                <a:latin typeface="+mj-lt"/>
                <a:ea typeface="+mj-ea"/>
                <a:cs typeface="Arial" charset="0"/>
              </a:defRPr>
            </a:lvl1pPr>
            <a:lvl2pPr algn="ctr" rtl="1" eaLnBrk="0" fontAlgn="base" hangingPunct="0">
              <a:spcBef>
                <a:spcPct val="0"/>
              </a:spcBef>
              <a:spcAft>
                <a:spcPct val="0"/>
              </a:spcAft>
              <a:defRPr sz="4400">
                <a:solidFill>
                  <a:schemeClr val="tx1"/>
                </a:solidFill>
                <a:latin typeface="Calibri" pitchFamily="34" charset="0"/>
                <a:cs typeface="Arial" charset="0"/>
              </a:defRPr>
            </a:lvl2pPr>
            <a:lvl3pPr algn="ctr" rtl="1" eaLnBrk="0" fontAlgn="base" hangingPunct="0">
              <a:spcBef>
                <a:spcPct val="0"/>
              </a:spcBef>
              <a:spcAft>
                <a:spcPct val="0"/>
              </a:spcAft>
              <a:defRPr sz="4400">
                <a:solidFill>
                  <a:schemeClr val="tx1"/>
                </a:solidFill>
                <a:latin typeface="Calibri" pitchFamily="34" charset="0"/>
                <a:cs typeface="Arial" charset="0"/>
              </a:defRPr>
            </a:lvl3pPr>
            <a:lvl4pPr algn="ctr" rtl="1" eaLnBrk="0" fontAlgn="base" hangingPunct="0">
              <a:spcBef>
                <a:spcPct val="0"/>
              </a:spcBef>
              <a:spcAft>
                <a:spcPct val="0"/>
              </a:spcAft>
              <a:defRPr sz="4400">
                <a:solidFill>
                  <a:schemeClr val="tx1"/>
                </a:solidFill>
                <a:latin typeface="Calibri" pitchFamily="34" charset="0"/>
                <a:cs typeface="Arial" charset="0"/>
              </a:defRPr>
            </a:lvl4pPr>
            <a:lvl5pPr algn="ctr" rtl="1" eaLnBrk="0" fontAlgn="base" hangingPunct="0">
              <a:spcBef>
                <a:spcPct val="0"/>
              </a:spcBef>
              <a:spcAft>
                <a:spcPct val="0"/>
              </a:spcAft>
              <a:defRPr sz="4400">
                <a:solidFill>
                  <a:schemeClr val="tx1"/>
                </a:solidFill>
                <a:latin typeface="Calibri" pitchFamily="34" charset="0"/>
                <a:cs typeface="Arial"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a:lstStyle>
          <a:p>
            <a:pPr eaLnBrk="1" hangingPunct="1"/>
            <a:r>
              <a:rPr lang="ar-IQ" b="1" smtClean="0">
                <a:solidFill>
                  <a:srgbClr val="FF0000"/>
                </a:solidFill>
              </a:rPr>
              <a:t>التمييز السعري</a:t>
            </a:r>
            <a:r>
              <a:rPr lang="en-US" b="1" smtClean="0">
                <a:solidFill>
                  <a:srgbClr val="FF0000"/>
                </a:solidFill>
              </a:rPr>
              <a:t>Price Discrimination</a:t>
            </a:r>
            <a:endParaRPr lang="en-US" b="1" dirty="0"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ChangeArrowheads="1"/>
          </p:cNvSpPr>
          <p:nvPr/>
        </p:nvSpPr>
        <p:spPr bwMode="auto">
          <a:xfrm>
            <a:off x="228600" y="457200"/>
            <a:ext cx="84582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Low" rtl="1"/>
            <a:r>
              <a:rPr lang="ar-IQ" sz="2400" b="1"/>
              <a:t>4.</a:t>
            </a:r>
            <a:r>
              <a:rPr lang="ar-IQ" sz="2400" b="1" u="sng">
                <a:solidFill>
                  <a:srgbClr val="FF0000"/>
                </a:solidFill>
              </a:rPr>
              <a:t>خيارات المشترين</a:t>
            </a:r>
            <a:r>
              <a:rPr lang="ar-IQ" sz="2400" b="1"/>
              <a:t>:-اذ يتم تمييز السلعة من خلال الاختلاف في تغليفها فمثلا للتأثير على خيارات المستهلكين من خلال الايحاء بان هناك اختلاف في السلعة وانها اجود من الاخرى وبالتالي سيكون سعرها اعلى ويعتمد ذلك على الاسم والعلامة التجارية فمثلا هناك اختلاف في جودة الورق المستخدم في طبع كتاب معين وطبعا هناك فرق في التكاليف غير ان الفرق في الاسعار يكون اكبر من الفرق في التكاليف مثال اذا كان االمنتج يمتلك سوقين فبعض المشترين يفضل شراء السلعة في منطفة ما  حتى وان كانت بسعر اعلى.</a:t>
            </a:r>
            <a:endParaRPr lang="en-US" sz="2400" b="1"/>
          </a:p>
        </p:txBody>
      </p:sp>
      <p:sp>
        <p:nvSpPr>
          <p:cNvPr id="3" name="Rectangle 2"/>
          <p:cNvSpPr>
            <a:spLocks noChangeArrowheads="1"/>
          </p:cNvSpPr>
          <p:nvPr/>
        </p:nvSpPr>
        <p:spPr bwMode="auto">
          <a:xfrm>
            <a:off x="381000" y="3151188"/>
            <a:ext cx="8305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Low" rtl="1"/>
            <a:r>
              <a:rPr lang="ar-IQ" sz="2400" b="1"/>
              <a:t>5</a:t>
            </a:r>
            <a:r>
              <a:rPr lang="ar-IQ" sz="2400" b="1">
                <a:solidFill>
                  <a:srgbClr val="FF0000"/>
                </a:solidFill>
              </a:rPr>
              <a:t>. </a:t>
            </a:r>
            <a:r>
              <a:rPr lang="ar-IQ" sz="2400" b="1" u="sng">
                <a:solidFill>
                  <a:srgbClr val="FF0000"/>
                </a:solidFill>
              </a:rPr>
              <a:t>غض النظر والتكاسل لدى المشترين</a:t>
            </a:r>
            <a:r>
              <a:rPr lang="ar-IQ" sz="2400" b="1"/>
              <a:t>:- ويمكن ان تستمر حالة التمييز السعري عندما يبيع البائع سلعة في مكانين بسعرين مختلفين لكن المشترين يغضون النظر او يتكاسلون الذهاب الى السوق الاخرى.</a:t>
            </a:r>
            <a:endParaRPr lang="en-US" sz="2400" b="1"/>
          </a:p>
        </p:txBody>
      </p:sp>
      <p:sp>
        <p:nvSpPr>
          <p:cNvPr id="4" name="Rectangle 3"/>
          <p:cNvSpPr>
            <a:spLocks noChangeArrowheads="1"/>
          </p:cNvSpPr>
          <p:nvPr/>
        </p:nvSpPr>
        <p:spPr bwMode="auto">
          <a:xfrm>
            <a:off x="533400" y="4572000"/>
            <a:ext cx="8153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Low" rtl="1"/>
            <a:r>
              <a:rPr lang="ar-IQ" sz="2400" b="1"/>
              <a:t> 6. </a:t>
            </a:r>
            <a:r>
              <a:rPr lang="ar-IQ" sz="2400" b="1" u="sng">
                <a:solidFill>
                  <a:srgbClr val="FF0000"/>
                </a:solidFill>
              </a:rPr>
              <a:t>خدمة واحدة لسلع مختلفة</a:t>
            </a:r>
            <a:r>
              <a:rPr lang="ar-IQ" sz="2400" b="1"/>
              <a:t>:- وذلك من خلال تمييز اسعار النقل مثلا بين القطن والفحم</a:t>
            </a:r>
            <a:r>
              <a:rPr lang="ar-SA" sz="2400" b="1"/>
              <a:t>،</a:t>
            </a:r>
            <a:r>
              <a:rPr lang="ar-IQ" sz="2400" b="1"/>
              <a:t> وذلك لعدم امكانية نقل الخدمة من سوق الى اخرى لاختلاف السلعتين.</a:t>
            </a:r>
            <a:endParaRPr lang="en-US" sz="2400" b="1"/>
          </a:p>
        </p:txBody>
      </p:sp>
    </p:spTree>
    <p:extLst>
      <p:ext uri="{BB962C8B-B14F-4D97-AF65-F5344CB8AC3E}">
        <p14:creationId xmlns:p14="http://schemas.microsoft.com/office/powerpoint/2010/main" val="2670425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1+#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ChangeArrowheads="1"/>
          </p:cNvSpPr>
          <p:nvPr/>
        </p:nvSpPr>
        <p:spPr bwMode="auto">
          <a:xfrm>
            <a:off x="2438400" y="228600"/>
            <a:ext cx="4308475" cy="52387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ar-SA" sz="2800" b="1"/>
              <a:t>شروط نجاح سياسة التمييز السعري</a:t>
            </a:r>
            <a:endParaRPr lang="en-US" sz="2800"/>
          </a:p>
        </p:txBody>
      </p:sp>
      <p:sp>
        <p:nvSpPr>
          <p:cNvPr id="3" name="Rectangle 2"/>
          <p:cNvSpPr>
            <a:spLocks noChangeArrowheads="1"/>
          </p:cNvSpPr>
          <p:nvPr/>
        </p:nvSpPr>
        <p:spPr bwMode="auto">
          <a:xfrm>
            <a:off x="152400" y="1279525"/>
            <a:ext cx="8382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Low" rtl="1"/>
            <a:r>
              <a:rPr lang="ar-SA" sz="2400" b="1"/>
              <a:t> 1.</a:t>
            </a:r>
            <a:r>
              <a:rPr lang="ar-SA" sz="2400" b="1" u="sng">
                <a:solidFill>
                  <a:srgbClr val="FF0000"/>
                </a:solidFill>
              </a:rPr>
              <a:t>وجود قوة احتكارية للمنشأة المنتجة</a:t>
            </a:r>
            <a:r>
              <a:rPr lang="ar-SA" sz="2400" b="1"/>
              <a:t>، وبالتالي فإن المنشأة في سوق المنافسة الكاملة لا تستطيع ممارسة التمييز السعري لأن قدرتها على التأثير على الأسعار معدومة.</a:t>
            </a:r>
            <a:r>
              <a:rPr lang="en-US" sz="2400" b="1"/>
              <a:t> </a:t>
            </a:r>
          </a:p>
        </p:txBody>
      </p:sp>
      <p:sp>
        <p:nvSpPr>
          <p:cNvPr id="4" name="Rectangle 3"/>
          <p:cNvSpPr>
            <a:spLocks noChangeArrowheads="1"/>
          </p:cNvSpPr>
          <p:nvPr/>
        </p:nvSpPr>
        <p:spPr bwMode="auto">
          <a:xfrm>
            <a:off x="214313" y="2381250"/>
            <a:ext cx="85344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Low" rtl="1"/>
            <a:r>
              <a:rPr lang="ar-IQ" sz="2400" b="1"/>
              <a:t>2.</a:t>
            </a:r>
            <a:r>
              <a:rPr lang="ar-SA" sz="2400" b="1" u="sng">
                <a:solidFill>
                  <a:srgbClr val="FF0000"/>
                </a:solidFill>
              </a:rPr>
              <a:t>إمكانية تجزئة السوق أو تقسيم المستهلكين إلى مجموعتين أو أكثر، لكل منها مرونة طلب سعرية مختلفة على السلعة</a:t>
            </a:r>
            <a:r>
              <a:rPr lang="ar-SA" sz="2400" b="1"/>
              <a:t>، ففي المثال السابق كان هناك نوعين من المستهلكين للكهرباء وهم أصحاب البيوت السكنية حيث أن طلبهم على الكهرباء غير مرن نظراً لعدم وجود بدائل جيدة لها، والمنشات الصناعية والتي يكون طلبها على الكهرباء مرتفع المرونة بعض الشيء نظراً لوجود بدائل لها مثل شراء مولدات كهربائية، ويمكن تصنيف المستهلكين إلى مجموعات مختلفة حسب الدخل (مثلاً بعض المستشفيات تضع سعراً أقل لذوي الدخل المحدود عن نفس العملية الجراحية، أو حسب العمر (مثلاً، أسعار مخفضة للأطفال أو لكبار السن) أو حسب الوقت (مثلاً تحديد سعرين مختلفين للمكالمات الهاتفية سعر مرتفع أثناء النهار ومنخفض أثناء الليل كما تفعل ذلك بعض شركات الهاتف)..</a:t>
            </a:r>
            <a:endParaRPr lang="en-US" sz="2400" b="1"/>
          </a:p>
        </p:txBody>
      </p:sp>
    </p:spTree>
    <p:extLst>
      <p:ext uri="{BB962C8B-B14F-4D97-AF65-F5344CB8AC3E}">
        <p14:creationId xmlns:p14="http://schemas.microsoft.com/office/powerpoint/2010/main" val="6542233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ChangeArrowheads="1"/>
          </p:cNvSpPr>
          <p:nvPr/>
        </p:nvSpPr>
        <p:spPr bwMode="auto">
          <a:xfrm>
            <a:off x="76200" y="1444625"/>
            <a:ext cx="8915400" cy="378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Low" rtl="1"/>
            <a:r>
              <a:rPr lang="ar-SA" sz="2400" b="1"/>
              <a:t>3. </a:t>
            </a:r>
            <a:r>
              <a:rPr lang="ar-SA" sz="2400" b="1" u="sng">
                <a:solidFill>
                  <a:srgbClr val="FF0000"/>
                </a:solidFill>
              </a:rPr>
              <a:t>عدم إمكانية إعادة بيع السلعة بين المستهلكين أنفسهم نظراً لطبيعة السلعة أو لارتفاع تكلفة إعادة البيع</a:t>
            </a:r>
            <a:r>
              <a:rPr lang="ar-SA" sz="2400" b="1"/>
              <a:t>، فطالب كلية العلوم لا يستطيع مثلاً أن يسجل مادة الاقتصاد مدعياً أنه طالب كلية تجارة، كذلك شركة الطيران التي تعطي سعراً مخفضاً للأطفال تحتفظ لنفسها بحق التأكد من سن المسافر قبل دخوله إلى الطائرة.</a:t>
            </a:r>
            <a:endParaRPr lang="en-US" sz="2400" b="1"/>
          </a:p>
          <a:p>
            <a:pPr algn="justLow" rtl="1"/>
            <a:r>
              <a:rPr lang="ar-SA" sz="2400" b="1"/>
              <a:t>ويلاحظ أن عدم تحقيق أي شرط من الشروط السابقة يعني أن التمييز السعري لن يكون فعالاً ولن يحقق النتيجة المتوقعة منه.</a:t>
            </a:r>
          </a:p>
          <a:p>
            <a:pPr algn="justLow" rtl="1"/>
            <a:r>
              <a:rPr lang="ar-SA" sz="2400" b="1"/>
              <a:t>إن المنشأة الاحتكارية التي تمارس التمييز السعري يمكنها أن تزيد من أرباحها إذا توفرت لها الشروط السابقة وذلك عن طريق </a:t>
            </a:r>
            <a:r>
              <a:rPr lang="ar-SA" sz="2400" b="1">
                <a:solidFill>
                  <a:srgbClr val="FF0000"/>
                </a:solidFill>
              </a:rPr>
              <a:t>رفع سعر السلعة التي تنتجها للمستهلكين الذين يكون طلبهم على السلعة غير مرن، وتخفيض سعر السلعة للمستهلكين الذين يكون طلبهم على السلعة مرتفع المرونة</a:t>
            </a:r>
            <a:endParaRPr lang="en-US" sz="2400" b="1">
              <a:solidFill>
                <a:srgbClr val="FF0000"/>
              </a:solidFill>
            </a:endParaRPr>
          </a:p>
        </p:txBody>
      </p:sp>
    </p:spTree>
    <p:extLst>
      <p:ext uri="{BB962C8B-B14F-4D97-AF65-F5344CB8AC3E}">
        <p14:creationId xmlns:p14="http://schemas.microsoft.com/office/powerpoint/2010/main" val="41337778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ChangeArrowheads="1"/>
          </p:cNvSpPr>
          <p:nvPr/>
        </p:nvSpPr>
        <p:spPr bwMode="auto">
          <a:xfrm>
            <a:off x="2514600" y="304800"/>
            <a:ext cx="4427538" cy="52387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ar-IQ" sz="2800" b="1">
                <a:solidFill>
                  <a:srgbClr val="FF0000"/>
                </a:solidFill>
              </a:rPr>
              <a:t>الاسواق الاقتصادية والتمييز السعري</a:t>
            </a:r>
            <a:endParaRPr lang="en-US" sz="2800">
              <a:solidFill>
                <a:srgbClr val="FF0000"/>
              </a:solidFill>
            </a:endParaRPr>
          </a:p>
        </p:txBody>
      </p:sp>
      <p:sp>
        <p:nvSpPr>
          <p:cNvPr id="3" name="Rectangle 2"/>
          <p:cNvSpPr>
            <a:spLocks noChangeArrowheads="1"/>
          </p:cNvSpPr>
          <p:nvPr/>
        </p:nvSpPr>
        <p:spPr bwMode="auto">
          <a:xfrm>
            <a:off x="76200" y="1858963"/>
            <a:ext cx="89154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Low" rtl="1"/>
            <a:r>
              <a:rPr lang="ar-IQ" sz="2400" b="1"/>
              <a:t> </a:t>
            </a:r>
            <a:endParaRPr lang="en-US" sz="2400" b="1"/>
          </a:p>
          <a:p>
            <a:pPr algn="justLow" rtl="1"/>
            <a:r>
              <a:rPr lang="ar-IQ" sz="2400" b="1">
                <a:solidFill>
                  <a:srgbClr val="FF0000"/>
                </a:solidFill>
              </a:rPr>
              <a:t>1. </a:t>
            </a:r>
            <a:r>
              <a:rPr lang="ar-IQ" sz="2400" b="1" u="sng">
                <a:solidFill>
                  <a:srgbClr val="FF0000"/>
                </a:solidFill>
              </a:rPr>
              <a:t>التمييز السعري وسوق المنافسة التامة</a:t>
            </a:r>
            <a:endParaRPr lang="en-US" sz="2400" b="1">
              <a:solidFill>
                <a:srgbClr val="FF0000"/>
              </a:solidFill>
            </a:endParaRPr>
          </a:p>
          <a:p>
            <a:pPr algn="justLow" rtl="1"/>
            <a:r>
              <a:rPr lang="ar-IQ" sz="2400" b="1"/>
              <a:t>لايمكن للمنتج تحت ظروف المنافسة التامة ان يطبق التمييز السعري وذلك لأن فيه عدد كبير جدا من المنتجين لسلعة متجانسة ،ويمكن ان يبيعوا ماينتجون بالسعر السائد وعندما يحاول اي منتج ان يميز سعر سلعته من خلال سعرين احدهما اعلى من السعر السائد فأن المشترين سوف يمتنعون عن الشراء بالسعر المرتفع ويتوجهون الى الشراء  بالسعر السائد بسبب طبيعة السوق والمنافسة العامة بين المنتجين </a:t>
            </a:r>
            <a:r>
              <a:rPr lang="ar-IQ" sz="2400" b="1">
                <a:solidFill>
                  <a:srgbClr val="FF0000"/>
                </a:solidFill>
              </a:rPr>
              <a:t>ولكن في بقية الاسواق الاقتصادية التي تمتاز بمرونات سعرية مختلفة ليست لانهائية فبأمكانهم ان يميزوا بين اسعارهم.</a:t>
            </a:r>
            <a:endParaRPr lang="en-US" sz="2400" b="1">
              <a:solidFill>
                <a:srgbClr val="FF0000"/>
              </a:solidFill>
            </a:endParaRPr>
          </a:p>
        </p:txBody>
      </p:sp>
    </p:spTree>
    <p:extLst>
      <p:ext uri="{BB962C8B-B14F-4D97-AF65-F5344CB8AC3E}">
        <p14:creationId xmlns:p14="http://schemas.microsoft.com/office/powerpoint/2010/main" val="895717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ChangeArrowheads="1"/>
          </p:cNvSpPr>
          <p:nvPr/>
        </p:nvSpPr>
        <p:spPr bwMode="auto">
          <a:xfrm>
            <a:off x="354013" y="1219200"/>
            <a:ext cx="8763000"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Low" rtl="1"/>
            <a:r>
              <a:rPr lang="ar-IQ" sz="2400" b="1">
                <a:solidFill>
                  <a:srgbClr val="FF0000"/>
                </a:solidFill>
              </a:rPr>
              <a:t>2.</a:t>
            </a:r>
            <a:r>
              <a:rPr lang="ar-IQ" sz="2400" b="1" u="sng">
                <a:solidFill>
                  <a:srgbClr val="FF0000"/>
                </a:solidFill>
              </a:rPr>
              <a:t>التمييز السعري في ألاسوق الاخرى</a:t>
            </a:r>
            <a:endParaRPr lang="en-US" sz="2400" b="1">
              <a:solidFill>
                <a:srgbClr val="FF0000"/>
              </a:solidFill>
            </a:endParaRPr>
          </a:p>
          <a:p>
            <a:pPr algn="justLow" rtl="1"/>
            <a:r>
              <a:rPr lang="ar-IQ" sz="2400" b="1"/>
              <a:t>ان درجة التمايز السعري تعتمد على درجة المنافسة في السوق فالمنافسة الاحتكارية تسود السوق عندما تحصل حالة من الاختلاف في الناتج،وكل منتج له مشترين خاصين به من الصعوبة تركه او الانتقال الى منتج اخر بسرعة ،ومن هنا فأن المنتج في هذه السوق يتمكن من التفريق او التمييز بين اسعار سلعتين لكن التمييز السعري يكون </a:t>
            </a:r>
            <a:r>
              <a:rPr lang="ar-IQ" sz="2400" b="1" u="sng">
                <a:solidFill>
                  <a:srgbClr val="FF0000"/>
                </a:solidFill>
              </a:rPr>
              <a:t>محتمل الحصول بشكل كبير </a:t>
            </a:r>
            <a:r>
              <a:rPr lang="ar-IQ" sz="2400" b="1"/>
              <a:t>عندما يكون المنتج محتكر او عندما يكون هناك اتفاق بين عدد من المنتجين ينتجون نفس السلعة او الخدمة فمثلا الاطباء أو المحامين متفقين جميعا عن تقديم خدماتهم باسعار منخفضة للفقراء ومرتفعة نسبيا للاغنياء.</a:t>
            </a:r>
            <a:endParaRPr lang="en-US" sz="2400" b="1"/>
          </a:p>
        </p:txBody>
      </p:sp>
    </p:spTree>
    <p:extLst>
      <p:ext uri="{BB962C8B-B14F-4D97-AF65-F5344CB8AC3E}">
        <p14:creationId xmlns:p14="http://schemas.microsoft.com/office/powerpoint/2010/main" val="40285937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34925" y="441325"/>
            <a:ext cx="9039225"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justLow" rtl="1"/>
            <a:r>
              <a:rPr lang="ar-IQ" sz="2400" b="1">
                <a:solidFill>
                  <a:srgbClr val="FF0000"/>
                </a:solidFill>
                <a:latin typeface="Simplified Arabic" pitchFamily="2" charset="-78"/>
                <a:cs typeface="Times New Roman" pitchFamily="18" charset="0"/>
              </a:rPr>
              <a:t>1.</a:t>
            </a:r>
            <a:r>
              <a:rPr lang="ar-IQ" sz="2400" b="1" u="sng">
                <a:solidFill>
                  <a:srgbClr val="FF0000"/>
                </a:solidFill>
                <a:latin typeface="Simplified Arabic" pitchFamily="2" charset="-78"/>
                <a:cs typeface="Times New Roman" pitchFamily="18" charset="0"/>
              </a:rPr>
              <a:t>عندما تكون مرونة الطلب السعرية متساوية في سوقين</a:t>
            </a:r>
            <a:r>
              <a:rPr lang="ar-IQ" sz="2400" b="1">
                <a:solidFill>
                  <a:srgbClr val="FF0000"/>
                </a:solidFill>
                <a:latin typeface="Simplified Arabic" pitchFamily="2" charset="-78"/>
                <a:cs typeface="Times New Roman" pitchFamily="18" charset="0"/>
              </a:rPr>
              <a:t> </a:t>
            </a:r>
            <a:r>
              <a:rPr lang="ar-IQ" sz="2400" b="1">
                <a:latin typeface="Simplified Arabic" pitchFamily="2" charset="-78"/>
                <a:cs typeface="Times New Roman" pitchFamily="18" charset="0"/>
              </a:rPr>
              <a:t>فان المنتج لايمكنه ان يميز بين </a:t>
            </a:r>
          </a:p>
          <a:p>
            <a:pPr algn="justLow" rtl="1"/>
            <a:r>
              <a:rPr lang="ar-IQ" sz="2400" b="1">
                <a:latin typeface="Simplified Arabic" pitchFamily="2" charset="-78"/>
                <a:cs typeface="Times New Roman" pitchFamily="18" charset="0"/>
              </a:rPr>
              <a:t>سعرين لسلعتين  كما موضح في الشكل ادناه اذ تكون صيغة الايراد الحدي:-        </a:t>
            </a:r>
            <a:endParaRPr lang="ar-IQ" sz="3200" b="1">
              <a:latin typeface="Arial" charset="0"/>
              <a:cs typeface="Times New Roman" pitchFamily="18" charset="0"/>
            </a:endParaRPr>
          </a:p>
        </p:txBody>
      </p:sp>
      <p:sp>
        <p:nvSpPr>
          <p:cNvPr id="16387" name="Rectangle 3"/>
          <p:cNvSpPr>
            <a:spLocks noChangeArrowheads="1"/>
          </p:cNvSpPr>
          <p:nvPr/>
        </p:nvSpPr>
        <p:spPr bwMode="auto">
          <a:xfrm>
            <a:off x="0" y="838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justLow" rtl="1"/>
            <a:r>
              <a:rPr lang="en-US" sz="1400">
                <a:latin typeface="Simplified Arabic" pitchFamily="2" charset="-78"/>
                <a:cs typeface="Times New Roman" pitchFamily="18" charset="0"/>
              </a:rPr>
              <a:t> </a:t>
            </a:r>
            <a:endParaRPr lang="en-US">
              <a:latin typeface="Arial" charset="0"/>
              <a:cs typeface="Times New Roman" pitchFamily="18" charset="0"/>
            </a:endParaRPr>
          </a:p>
        </p:txBody>
      </p:sp>
      <p:pic>
        <p:nvPicPr>
          <p:cNvPr id="4102"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1284288"/>
            <a:ext cx="3505200" cy="90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a:spLocks noChangeArrowheads="1"/>
          </p:cNvSpPr>
          <p:nvPr/>
        </p:nvSpPr>
        <p:spPr bwMode="auto">
          <a:xfrm>
            <a:off x="73025" y="2057400"/>
            <a:ext cx="86106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Low" rtl="1"/>
            <a:r>
              <a:rPr lang="ar-IQ" sz="2400" b="1"/>
              <a:t>فعندما تكون مرونة الطلب السعرية متساوية في سوقين فان الايراد الحدي يكون متساوي ايضا وبذلك يصبح من السهل ان نثبت فيما لو قام المحتكر بنقل كمية معينة من السلعة من السوق الاولى الى الاخرى فانه سيفقد اكثر مما سيحصل عليه في حالة عدم اختلاف بين المرونة السعرية بين السوقين </a:t>
            </a:r>
            <a:endParaRPr lang="en-US" sz="2400" b="1"/>
          </a:p>
        </p:txBody>
      </p:sp>
      <p:pic>
        <p:nvPicPr>
          <p:cNvPr id="7" name="Picture 6"/>
          <p:cNvPicPr>
            <a:picLocks noChangeAspect="1" noChangeArrowheads="1"/>
          </p:cNvPicPr>
          <p:nvPr/>
        </p:nvPicPr>
        <p:blipFill>
          <a:blip r:embed="rId3">
            <a:grayscl/>
            <a:extLst>
              <a:ext uri="{28A0092B-C50C-407E-A947-70E740481C1C}">
                <a14:useLocalDpi xmlns:a14="http://schemas.microsoft.com/office/drawing/2010/main" val="0"/>
              </a:ext>
            </a:extLst>
          </a:blip>
          <a:srcRect/>
          <a:stretch>
            <a:fillRect/>
          </a:stretch>
        </p:blipFill>
        <p:spPr bwMode="auto">
          <a:xfrm>
            <a:off x="3048000" y="3603625"/>
            <a:ext cx="4648200" cy="300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16558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4102"/>
                                        </p:tgtEl>
                                        <p:attrNameLst>
                                          <p:attrName>style.visibility</p:attrName>
                                        </p:attrNameLst>
                                      </p:cBhvr>
                                      <p:to>
                                        <p:strVal val="visible"/>
                                      </p:to>
                                    </p:set>
                                    <p:anim calcmode="lin" valueType="num">
                                      <p:cBhvr additive="base">
                                        <p:cTn id="7" dur="500" fill="hold"/>
                                        <p:tgtEl>
                                          <p:spTgt spid="4102"/>
                                        </p:tgtEl>
                                        <p:attrNameLst>
                                          <p:attrName>ppt_x</p:attrName>
                                        </p:attrNameLst>
                                      </p:cBhvr>
                                      <p:tavLst>
                                        <p:tav tm="0">
                                          <p:val>
                                            <p:strVal val="1+#ppt_w/2"/>
                                          </p:val>
                                        </p:tav>
                                        <p:tav tm="100000">
                                          <p:val>
                                            <p:strVal val="#ppt_x"/>
                                          </p:val>
                                        </p:tav>
                                      </p:tavLst>
                                    </p:anim>
                                    <p:anim calcmode="lin" valueType="num">
                                      <p:cBhvr additive="base">
                                        <p:cTn id="8" dur="500" fill="hold"/>
                                        <p:tgtEl>
                                          <p:spTgt spid="410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1+#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ChangeArrowheads="1"/>
          </p:cNvSpPr>
          <p:nvPr/>
        </p:nvSpPr>
        <p:spPr bwMode="auto">
          <a:xfrm>
            <a:off x="2403475" y="609600"/>
            <a:ext cx="61071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ar-IQ" sz="2400" b="1"/>
              <a:t>2.</a:t>
            </a:r>
            <a:r>
              <a:rPr lang="ar-IQ" sz="2400" b="1">
                <a:solidFill>
                  <a:srgbClr val="FF0000"/>
                </a:solidFill>
              </a:rPr>
              <a:t>عندما تكون المرونة السعرية للطلب مختلفة بين السوقين</a:t>
            </a:r>
            <a:r>
              <a:rPr lang="ar-IQ" sz="2400" b="1"/>
              <a:t> </a:t>
            </a:r>
            <a:endParaRPr lang="en-US" sz="2400" b="1"/>
          </a:p>
        </p:txBody>
      </p:sp>
      <p:sp>
        <p:nvSpPr>
          <p:cNvPr id="3" name="Rectangle 2"/>
          <p:cNvSpPr>
            <a:spLocks noChangeArrowheads="1"/>
          </p:cNvSpPr>
          <p:nvPr/>
        </p:nvSpPr>
        <p:spPr bwMode="auto">
          <a:xfrm>
            <a:off x="152400" y="1143000"/>
            <a:ext cx="8839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Low" rtl="1"/>
            <a:r>
              <a:rPr lang="ar-IQ" sz="2400" b="1"/>
              <a:t>ان ارتفاع مرونة الطلب السعرية ستؤدى الى ايراد اكبر عند خفض السعر</a:t>
            </a:r>
            <a:endParaRPr lang="en-US" sz="2400" b="1"/>
          </a:p>
        </p:txBody>
      </p:sp>
      <p:pic>
        <p:nvPicPr>
          <p:cNvPr id="174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2081213"/>
            <a:ext cx="6015038" cy="3862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61099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ChangeArrowheads="1"/>
          </p:cNvSpPr>
          <p:nvPr/>
        </p:nvSpPr>
        <p:spPr bwMode="auto">
          <a:xfrm>
            <a:off x="2667000" y="381000"/>
            <a:ext cx="3927475" cy="52387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ar-SA" sz="2800" b="1">
                <a:solidFill>
                  <a:srgbClr val="FF0000"/>
                </a:solidFill>
              </a:rPr>
              <a:t>التحليل الرياضي للتمييز السعري</a:t>
            </a:r>
            <a:endParaRPr lang="en-US" sz="2800">
              <a:solidFill>
                <a:srgbClr val="FF0000"/>
              </a:solidFill>
            </a:endParaRPr>
          </a:p>
        </p:txBody>
      </p:sp>
      <p:sp>
        <p:nvSpPr>
          <p:cNvPr id="1843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pic>
        <p:nvPicPr>
          <p:cNvPr id="61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1143000"/>
            <a:ext cx="2219325"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437" name="Rectangle 7"/>
          <p:cNvSpPr>
            <a:spLocks noChangeArrowheads="1"/>
          </p:cNvSpPr>
          <p:nvPr/>
        </p:nvSpPr>
        <p:spPr bwMode="auto">
          <a:xfrm>
            <a:off x="0" y="3524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400">
                <a:latin typeface="Simplified Arabic" pitchFamily="2" charset="-78"/>
                <a:cs typeface="Times New Roman" pitchFamily="18" charset="0"/>
              </a:rPr>
              <a:t> </a:t>
            </a:r>
            <a:r>
              <a:rPr lang="en-US" sz="800">
                <a:latin typeface="Arial" charset="0"/>
                <a:cs typeface="Times New Roman" pitchFamily="18" charset="0"/>
              </a:rPr>
              <a:t> </a:t>
            </a:r>
            <a:endParaRPr lang="en-US">
              <a:latin typeface="Arial" charset="0"/>
              <a:cs typeface="Times New Roman" pitchFamily="18" charset="0"/>
            </a:endParaRPr>
          </a:p>
        </p:txBody>
      </p:sp>
      <p:pic>
        <p:nvPicPr>
          <p:cNvPr id="6154"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1733550"/>
            <a:ext cx="3638550" cy="895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439"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pic>
        <p:nvPicPr>
          <p:cNvPr id="6158"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43488" y="2655888"/>
            <a:ext cx="3743325" cy="809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a:spLocks noChangeArrowheads="1"/>
          </p:cNvSpPr>
          <p:nvPr/>
        </p:nvSpPr>
        <p:spPr bwMode="auto">
          <a:xfrm>
            <a:off x="5070475" y="3521075"/>
            <a:ext cx="37433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rtl="1"/>
            <a:r>
              <a:rPr lang="ar-SA" sz="2400" b="1">
                <a:solidFill>
                  <a:srgbClr val="FF0000"/>
                </a:solidFill>
              </a:rPr>
              <a:t>أولا): فعندما تكون مرونة الطلب السعرية متساوية في السوقين </a:t>
            </a:r>
            <a:r>
              <a:rPr lang="en-US" sz="2400" b="1">
                <a:solidFill>
                  <a:srgbClr val="FF0000"/>
                </a:solidFill>
              </a:rPr>
              <a:t>a,b </a:t>
            </a:r>
            <a:endParaRPr lang="en-US" sz="2400">
              <a:solidFill>
                <a:srgbClr val="FF0000"/>
              </a:solidFill>
            </a:endParaRPr>
          </a:p>
        </p:txBody>
      </p:sp>
      <p:pic>
        <p:nvPicPr>
          <p:cNvPr id="6183" name="Picture 3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56163" y="4567238"/>
            <a:ext cx="3714750" cy="619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445" name="Picture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 y="2209800"/>
            <a:ext cx="2962275"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a:spLocks noChangeArrowheads="1"/>
          </p:cNvSpPr>
          <p:nvPr/>
        </p:nvSpPr>
        <p:spPr bwMode="auto">
          <a:xfrm>
            <a:off x="3276600" y="5421313"/>
            <a:ext cx="52943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justLow" rtl="1" eaLnBrk="1" hangingPunct="1"/>
            <a:r>
              <a:rPr lang="ar-IQ" sz="2000" b="1"/>
              <a:t>اي ان التمييز السعري سعطي ايرادا اقل ...لماذا</a:t>
            </a:r>
            <a:endParaRPr lang="en-US" sz="2000" b="1"/>
          </a:p>
        </p:txBody>
      </p:sp>
      <p:sp>
        <p:nvSpPr>
          <p:cNvPr id="3" name="Rectangle 2"/>
          <p:cNvSpPr>
            <a:spLocks noChangeArrowheads="1"/>
          </p:cNvSpPr>
          <p:nvPr/>
        </p:nvSpPr>
        <p:spPr bwMode="auto">
          <a:xfrm>
            <a:off x="381000" y="5791200"/>
            <a:ext cx="82867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Low" rtl="1"/>
            <a:endParaRPr lang="ar-IQ" sz="2400" b="1">
              <a:solidFill>
                <a:srgbClr val="FF0000"/>
              </a:solidFill>
            </a:endParaRPr>
          </a:p>
          <a:p>
            <a:pPr algn="justLow" rtl="1"/>
            <a:r>
              <a:rPr lang="ar-IQ" sz="2400" b="1">
                <a:solidFill>
                  <a:srgbClr val="FF0000"/>
                </a:solidFill>
              </a:rPr>
              <a:t>لان الكمية ستبقى ثابتة بالرغم من تخفيض السعر مما سيخفض الايراد الكلي </a:t>
            </a:r>
            <a:endParaRPr lang="en-US" sz="2400" b="1">
              <a:solidFill>
                <a:srgbClr val="FF0000"/>
              </a:solidFill>
            </a:endParaRPr>
          </a:p>
        </p:txBody>
      </p:sp>
    </p:spTree>
    <p:extLst>
      <p:ext uri="{BB962C8B-B14F-4D97-AF65-F5344CB8AC3E}">
        <p14:creationId xmlns:p14="http://schemas.microsoft.com/office/powerpoint/2010/main" val="31552902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6148"/>
                                        </p:tgtEl>
                                        <p:attrNameLst>
                                          <p:attrName>style.visibility</p:attrName>
                                        </p:attrNameLst>
                                      </p:cBhvr>
                                      <p:to>
                                        <p:strVal val="visible"/>
                                      </p:to>
                                    </p:set>
                                    <p:anim calcmode="lin" valueType="num">
                                      <p:cBhvr additive="base">
                                        <p:cTn id="7" dur="500" fill="hold"/>
                                        <p:tgtEl>
                                          <p:spTgt spid="6148"/>
                                        </p:tgtEl>
                                        <p:attrNameLst>
                                          <p:attrName>ppt_x</p:attrName>
                                        </p:attrNameLst>
                                      </p:cBhvr>
                                      <p:tavLst>
                                        <p:tav tm="0">
                                          <p:val>
                                            <p:strVal val="1+#ppt_w/2"/>
                                          </p:val>
                                        </p:tav>
                                        <p:tav tm="100000">
                                          <p:val>
                                            <p:strVal val="#ppt_x"/>
                                          </p:val>
                                        </p:tav>
                                      </p:tavLst>
                                    </p:anim>
                                    <p:anim calcmode="lin" valueType="num">
                                      <p:cBhvr additive="base">
                                        <p:cTn id="8" dur="500" fill="hold"/>
                                        <p:tgtEl>
                                          <p:spTgt spid="614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6154"/>
                                        </p:tgtEl>
                                        <p:attrNameLst>
                                          <p:attrName>style.visibility</p:attrName>
                                        </p:attrNameLst>
                                      </p:cBhvr>
                                      <p:to>
                                        <p:strVal val="visible"/>
                                      </p:to>
                                    </p:set>
                                    <p:anim calcmode="lin" valueType="num">
                                      <p:cBhvr additive="base">
                                        <p:cTn id="13" dur="500" fill="hold"/>
                                        <p:tgtEl>
                                          <p:spTgt spid="6154"/>
                                        </p:tgtEl>
                                        <p:attrNameLst>
                                          <p:attrName>ppt_x</p:attrName>
                                        </p:attrNameLst>
                                      </p:cBhvr>
                                      <p:tavLst>
                                        <p:tav tm="0">
                                          <p:val>
                                            <p:strVal val="1+#ppt_w/2"/>
                                          </p:val>
                                        </p:tav>
                                        <p:tav tm="100000">
                                          <p:val>
                                            <p:strVal val="#ppt_x"/>
                                          </p:val>
                                        </p:tav>
                                      </p:tavLst>
                                    </p:anim>
                                    <p:anim calcmode="lin" valueType="num">
                                      <p:cBhvr additive="base">
                                        <p:cTn id="14" dur="500" fill="hold"/>
                                        <p:tgtEl>
                                          <p:spTgt spid="615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6158"/>
                                        </p:tgtEl>
                                        <p:attrNameLst>
                                          <p:attrName>style.visibility</p:attrName>
                                        </p:attrNameLst>
                                      </p:cBhvr>
                                      <p:to>
                                        <p:strVal val="visible"/>
                                      </p:to>
                                    </p:set>
                                    <p:anim calcmode="lin" valueType="num">
                                      <p:cBhvr additive="base">
                                        <p:cTn id="19" dur="500" fill="hold"/>
                                        <p:tgtEl>
                                          <p:spTgt spid="6158"/>
                                        </p:tgtEl>
                                        <p:attrNameLst>
                                          <p:attrName>ppt_x</p:attrName>
                                        </p:attrNameLst>
                                      </p:cBhvr>
                                      <p:tavLst>
                                        <p:tav tm="0">
                                          <p:val>
                                            <p:strVal val="1+#ppt_w/2"/>
                                          </p:val>
                                        </p:tav>
                                        <p:tav tm="100000">
                                          <p:val>
                                            <p:strVal val="#ppt_x"/>
                                          </p:val>
                                        </p:tav>
                                      </p:tavLst>
                                    </p:anim>
                                    <p:anim calcmode="lin" valueType="num">
                                      <p:cBhvr additive="base">
                                        <p:cTn id="20" dur="500" fill="hold"/>
                                        <p:tgtEl>
                                          <p:spTgt spid="6158"/>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8445"/>
                                        </p:tgtEl>
                                        <p:attrNameLst>
                                          <p:attrName>style.visibility</p:attrName>
                                        </p:attrNameLst>
                                      </p:cBhvr>
                                      <p:to>
                                        <p:strVal val="visible"/>
                                      </p:to>
                                    </p:set>
                                    <p:anim calcmode="lin" valueType="num">
                                      <p:cBhvr additive="base">
                                        <p:cTn id="31" dur="500" fill="hold"/>
                                        <p:tgtEl>
                                          <p:spTgt spid="18445"/>
                                        </p:tgtEl>
                                        <p:attrNameLst>
                                          <p:attrName>ppt_x</p:attrName>
                                        </p:attrNameLst>
                                      </p:cBhvr>
                                      <p:tavLst>
                                        <p:tav tm="0">
                                          <p:val>
                                            <p:strVal val="#ppt_x"/>
                                          </p:val>
                                        </p:tav>
                                        <p:tav tm="100000">
                                          <p:val>
                                            <p:strVal val="#ppt_x"/>
                                          </p:val>
                                        </p:tav>
                                      </p:tavLst>
                                    </p:anim>
                                    <p:anim calcmode="lin" valueType="num">
                                      <p:cBhvr additive="base">
                                        <p:cTn id="32" dur="500" fill="hold"/>
                                        <p:tgtEl>
                                          <p:spTgt spid="18445"/>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183"/>
                                        </p:tgtEl>
                                        <p:attrNameLst>
                                          <p:attrName>style.visibility</p:attrName>
                                        </p:attrNameLst>
                                      </p:cBhvr>
                                      <p:to>
                                        <p:strVal val="visible"/>
                                      </p:to>
                                    </p:set>
                                    <p:anim calcmode="lin" valueType="num">
                                      <p:cBhvr additive="base">
                                        <p:cTn id="37" dur="500" fill="hold"/>
                                        <p:tgtEl>
                                          <p:spTgt spid="6183"/>
                                        </p:tgtEl>
                                        <p:attrNameLst>
                                          <p:attrName>ppt_x</p:attrName>
                                        </p:attrNameLst>
                                      </p:cBhvr>
                                      <p:tavLst>
                                        <p:tav tm="0">
                                          <p:val>
                                            <p:strVal val="#ppt_x"/>
                                          </p:val>
                                        </p:tav>
                                        <p:tav tm="100000">
                                          <p:val>
                                            <p:strVal val="#ppt_x"/>
                                          </p:val>
                                        </p:tav>
                                      </p:tavLst>
                                    </p:anim>
                                    <p:anim calcmode="lin" valueType="num">
                                      <p:cBhvr additive="base">
                                        <p:cTn id="38" dur="500" fill="hold"/>
                                        <p:tgtEl>
                                          <p:spTgt spid="6183"/>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anim calcmode="lin" valueType="num">
                                      <p:cBhvr additive="base">
                                        <p:cTn id="43" dur="500" fill="hold"/>
                                        <p:tgtEl>
                                          <p:spTgt spid="2"/>
                                        </p:tgtEl>
                                        <p:attrNameLst>
                                          <p:attrName>ppt_x</p:attrName>
                                        </p:attrNameLst>
                                      </p:cBhvr>
                                      <p:tavLst>
                                        <p:tav tm="0">
                                          <p:val>
                                            <p:strVal val="#ppt_x"/>
                                          </p:val>
                                        </p:tav>
                                        <p:tav tm="100000">
                                          <p:val>
                                            <p:strVal val="#ppt_x"/>
                                          </p:val>
                                        </p:tav>
                                      </p:tavLst>
                                    </p:anim>
                                    <p:anim calcmode="lin" valueType="num">
                                      <p:cBhvr additive="base">
                                        <p:cTn id="4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gtEl>
                                        <p:attrNameLst>
                                          <p:attrName>style.visibility</p:attrName>
                                        </p:attrNameLst>
                                      </p:cBhvr>
                                      <p:to>
                                        <p:strVal val="visible"/>
                                      </p:to>
                                    </p:set>
                                    <p:anim calcmode="lin" valueType="num">
                                      <p:cBhvr additive="base">
                                        <p:cTn id="49" dur="500" fill="hold"/>
                                        <p:tgtEl>
                                          <p:spTgt spid="3"/>
                                        </p:tgtEl>
                                        <p:attrNameLst>
                                          <p:attrName>ppt_x</p:attrName>
                                        </p:attrNameLst>
                                      </p:cBhvr>
                                      <p:tavLst>
                                        <p:tav tm="0">
                                          <p:val>
                                            <p:strVal val="#ppt_x"/>
                                          </p:val>
                                        </p:tav>
                                        <p:tav tm="100000">
                                          <p:val>
                                            <p:strVal val="#ppt_x"/>
                                          </p:val>
                                        </p:tav>
                                      </p:tavLst>
                                    </p:anim>
                                    <p:anim calcmode="lin" valueType="num">
                                      <p:cBhvr additive="base">
                                        <p:cTn id="5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 grpId="0"/>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ChangeArrowheads="1"/>
          </p:cNvSpPr>
          <p:nvPr/>
        </p:nvSpPr>
        <p:spPr bwMode="auto">
          <a:xfrm>
            <a:off x="152400" y="228600"/>
            <a:ext cx="87979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rtl="1"/>
            <a:r>
              <a:rPr lang="ar-SA" sz="2400" b="1"/>
              <a:t>ثانيا).عندما تكون مرونة الطلب السعرية مختلفة بين السوقين وتكون في السوق </a:t>
            </a:r>
            <a:r>
              <a:rPr lang="en-US" sz="2400" b="1"/>
              <a:t> b</a:t>
            </a:r>
            <a:r>
              <a:rPr lang="ar-IQ" sz="2400" b="1"/>
              <a:t>أ</a:t>
            </a:r>
            <a:r>
              <a:rPr lang="ar-SA" sz="2400" b="1"/>
              <a:t>كبر</a:t>
            </a:r>
            <a:r>
              <a:rPr lang="ar-IQ" sz="2400" b="1"/>
              <a:t>،</a:t>
            </a:r>
            <a:r>
              <a:rPr lang="en-US" sz="2400" b="1"/>
              <a:t>  </a:t>
            </a:r>
            <a:r>
              <a:rPr lang="ar-SA" sz="2400" b="1"/>
              <a:t>  فان خفض السعر فيها سيعطي ايرادا اكبر ،فلو فرضنا ان مرونة الطلب السعرية في السوق</a:t>
            </a:r>
            <a:r>
              <a:rPr lang="en-US" sz="2400" b="1"/>
              <a:t>a </a:t>
            </a:r>
            <a:r>
              <a:rPr lang="ar-SA" sz="2400" b="1"/>
              <a:t> هي 0.5 ، وفي السوق </a:t>
            </a:r>
            <a:r>
              <a:rPr lang="en-US" sz="2400" b="1"/>
              <a:t>b</a:t>
            </a:r>
            <a:r>
              <a:rPr lang="ar-SA" sz="2400" b="1"/>
              <a:t> هي 1.5 فان :-</a:t>
            </a:r>
            <a:endParaRPr lang="en-US" sz="2400" b="1"/>
          </a:p>
        </p:txBody>
      </p:sp>
      <p:sp>
        <p:nvSpPr>
          <p:cNvPr id="3" name="Rectangle 2"/>
          <p:cNvSpPr>
            <a:spLocks noChangeArrowheads="1"/>
          </p:cNvSpPr>
          <p:nvPr/>
        </p:nvSpPr>
        <p:spPr bwMode="auto">
          <a:xfrm>
            <a:off x="533400" y="4516438"/>
            <a:ext cx="7772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Low" rtl="1"/>
            <a:r>
              <a:rPr lang="ar-SA" sz="2400" b="1">
                <a:solidFill>
                  <a:srgbClr val="FF0000"/>
                </a:solidFill>
              </a:rPr>
              <a:t>اي ان السعر في السوق </a:t>
            </a:r>
            <a:r>
              <a:rPr lang="en-US" sz="2400" b="1">
                <a:solidFill>
                  <a:srgbClr val="FF0000"/>
                </a:solidFill>
              </a:rPr>
              <a:t>a</a:t>
            </a:r>
            <a:r>
              <a:rPr lang="ar-SA" sz="2400" b="1">
                <a:solidFill>
                  <a:srgbClr val="FF0000"/>
                </a:solidFill>
              </a:rPr>
              <a:t> يجب ان يكون اكبر من السعر في السوق </a:t>
            </a:r>
            <a:r>
              <a:rPr lang="en-US" sz="2400" b="1">
                <a:solidFill>
                  <a:srgbClr val="FF0000"/>
                </a:solidFill>
              </a:rPr>
              <a:t>b</a:t>
            </a:r>
          </a:p>
        </p:txBody>
      </p:sp>
      <p:pic>
        <p:nvPicPr>
          <p:cNvPr id="1946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133600"/>
            <a:ext cx="6657975" cy="212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981782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19461"/>
                                        </p:tgtEl>
                                        <p:attrNameLst>
                                          <p:attrName>style.visibility</p:attrName>
                                        </p:attrNameLst>
                                      </p:cBhvr>
                                      <p:to>
                                        <p:strVal val="visible"/>
                                      </p:to>
                                    </p:set>
                                    <p:anim calcmode="lin" valueType="num">
                                      <p:cBhvr additive="base">
                                        <p:cTn id="7" dur="500" fill="hold"/>
                                        <p:tgtEl>
                                          <p:spTgt spid="19461"/>
                                        </p:tgtEl>
                                        <p:attrNameLst>
                                          <p:attrName>ppt_x</p:attrName>
                                        </p:attrNameLst>
                                      </p:cBhvr>
                                      <p:tavLst>
                                        <p:tav tm="0">
                                          <p:val>
                                            <p:strVal val="1+#ppt_w/2"/>
                                          </p:val>
                                        </p:tav>
                                        <p:tav tm="100000">
                                          <p:val>
                                            <p:strVal val="#ppt_x"/>
                                          </p:val>
                                        </p:tav>
                                      </p:tavLst>
                                    </p:anim>
                                    <p:anim calcmode="lin" valueType="num">
                                      <p:cBhvr additive="base">
                                        <p:cTn id="8" dur="500" fill="hold"/>
                                        <p:tgtEl>
                                          <p:spTgt spid="1946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1+#ppt_w/2"/>
                                          </p:val>
                                        </p:tav>
                                        <p:tav tm="100000">
                                          <p:val>
                                            <p:strVal val="#ppt_x"/>
                                          </p:val>
                                        </p:tav>
                                      </p:tavLst>
                                    </p:anim>
                                    <p:anim calcmode="lin" valueType="num">
                                      <p:cBhvr additive="base">
                                        <p:cTn id="14"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2438400" y="3048000"/>
            <a:ext cx="48768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ar-IQ" sz="4400" b="1"/>
              <a:t>شكرا لصبركم واصغائكم</a:t>
            </a:r>
            <a:endParaRPr lang="en-US" sz="4400" b="1"/>
          </a:p>
        </p:txBody>
      </p:sp>
    </p:spTree>
    <p:extLst>
      <p:ext uri="{BB962C8B-B14F-4D97-AF65-F5344CB8AC3E}">
        <p14:creationId xmlns:p14="http://schemas.microsoft.com/office/powerpoint/2010/main" val="7381697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solidFill>
            <a:srgbClr val="FFFF00"/>
          </a:solidFill>
        </p:spPr>
        <p:txBody>
          <a:bodyPr/>
          <a:lstStyle/>
          <a:p>
            <a:pPr rtl="1" eaLnBrk="1" hangingPunct="1"/>
            <a:r>
              <a:rPr lang="ar-IQ" b="1" dirty="0" smtClean="0">
                <a:solidFill>
                  <a:srgbClr val="FF0000"/>
                </a:solidFill>
              </a:rPr>
              <a:t>التمييز السعري</a:t>
            </a:r>
            <a:r>
              <a:rPr lang="en-US" b="1" dirty="0" smtClean="0">
                <a:solidFill>
                  <a:srgbClr val="FF0000"/>
                </a:solidFill>
              </a:rPr>
              <a:t>Price Discrimination</a:t>
            </a:r>
            <a:endParaRPr lang="en-US" dirty="0" smtClean="0">
              <a:solidFill>
                <a:srgbClr val="FF0000"/>
              </a:solidFill>
            </a:endParaRPr>
          </a:p>
        </p:txBody>
      </p:sp>
      <p:sp>
        <p:nvSpPr>
          <p:cNvPr id="3" name="Rectangle 2"/>
          <p:cNvSpPr>
            <a:spLocks noChangeArrowheads="1"/>
          </p:cNvSpPr>
          <p:nvPr/>
        </p:nvSpPr>
        <p:spPr bwMode="auto">
          <a:xfrm>
            <a:off x="1143000" y="2413000"/>
            <a:ext cx="7620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Low" rtl="1"/>
            <a:r>
              <a:rPr lang="ar-IQ" sz="2400" b="1"/>
              <a:t>أ</a:t>
            </a:r>
            <a:r>
              <a:rPr lang="ar-IQ" sz="2400" b="1" u="sng"/>
              <a:t>.مفهوم التمييز السعري</a:t>
            </a:r>
            <a:r>
              <a:rPr lang="ar-IQ" sz="2400" b="1"/>
              <a:t>: التمييز السعري يحصل عند قيام منتج او بائع لسلعة من نوع واحد ببيعها بأسعار مختلفة ولمشترين مختلفين .</a:t>
            </a:r>
          </a:p>
          <a:p>
            <a:pPr algn="justLow" rtl="1"/>
            <a:endParaRPr lang="en-US" sz="2400" b="1"/>
          </a:p>
        </p:txBody>
      </p:sp>
      <p:sp>
        <p:nvSpPr>
          <p:cNvPr id="3076" name="Rectangle 3"/>
          <p:cNvSpPr>
            <a:spLocks noChangeArrowheads="1"/>
          </p:cNvSpPr>
          <p:nvPr/>
        </p:nvSpPr>
        <p:spPr bwMode="auto">
          <a:xfrm>
            <a:off x="1295400" y="3810000"/>
            <a:ext cx="74676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Low" rtl="1"/>
            <a:r>
              <a:rPr lang="ar-IQ" sz="2400" b="1"/>
              <a:t>ويمكن تحقيق ذلك عندما </a:t>
            </a:r>
            <a:r>
              <a:rPr lang="ar-IQ" sz="2400" b="1">
                <a:solidFill>
                  <a:srgbClr val="FF0000"/>
                </a:solidFill>
              </a:rPr>
              <a:t>تتوفر الامكانية،وتحقيق الربح </a:t>
            </a:r>
            <a:r>
              <a:rPr lang="ar-IQ" sz="2400" b="1"/>
              <a:t>فمثلا عند بيع سيارة بسعر10 ملايين دينار لمشتري،وبيعها الى مشتري اخر بسعر 15 مليون دينار وبنفس المواصفات والشروط للأثنين فتكون حالة التمييز السعري قد تحققت.</a:t>
            </a:r>
            <a:endParaRPr lang="en-US" sz="2400" b="1"/>
          </a:p>
        </p:txBody>
      </p:sp>
    </p:spTree>
    <p:extLst>
      <p:ext uri="{BB962C8B-B14F-4D97-AF65-F5344CB8AC3E}">
        <p14:creationId xmlns:p14="http://schemas.microsoft.com/office/powerpoint/2010/main" val="26820507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1042988" y="260350"/>
            <a:ext cx="6265862" cy="1016000"/>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algn="ctr" rtl="1" fontAlgn="auto">
              <a:spcBef>
                <a:spcPts val="0"/>
              </a:spcBef>
              <a:spcAft>
                <a:spcPts val="0"/>
              </a:spcAft>
              <a:defRPr/>
            </a:pPr>
            <a:r>
              <a:rPr lang="ar-IQ" sz="6000" b="1" dirty="0">
                <a:solidFill>
                  <a:prstClr val="black"/>
                </a:solidFill>
              </a:rPr>
              <a:t>أولا: العلاقات العكسية</a:t>
            </a:r>
            <a:endParaRPr lang="en-US" sz="6000" b="1" dirty="0">
              <a:solidFill>
                <a:prstClr val="black"/>
              </a:solidFill>
            </a:endParaRPr>
          </a:p>
        </p:txBody>
      </p:sp>
      <p:graphicFrame>
        <p:nvGraphicFramePr>
          <p:cNvPr id="11" name="كائن 10"/>
          <p:cNvGraphicFramePr>
            <a:graphicFrameLocks noChangeAspect="1"/>
          </p:cNvGraphicFramePr>
          <p:nvPr/>
        </p:nvGraphicFramePr>
        <p:xfrm>
          <a:off x="1435100" y="1592263"/>
          <a:ext cx="5481638" cy="5108575"/>
        </p:xfrm>
        <a:graphic>
          <a:graphicData uri="http://schemas.openxmlformats.org/presentationml/2006/ole">
            <mc:AlternateContent xmlns:mc="http://schemas.openxmlformats.org/markup-compatibility/2006">
              <mc:Choice xmlns:v="urn:schemas-microsoft-com:vml" Requires="v">
                <p:oleObj spid="_x0000_s3076" name="Worksheet" r:id="rId4" imgW="1228771" imgH="1257351" progId="Excel.Sheet.12">
                  <p:embed/>
                </p:oleObj>
              </mc:Choice>
              <mc:Fallback>
                <p:oleObj name="Worksheet" r:id="rId4" imgW="1228771" imgH="1257351" progId="Excel.Sheet.12">
                  <p:embed/>
                  <p:pic>
                    <p:nvPicPr>
                      <p:cNvPr id="0" name="كائن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35100" y="1592263"/>
                        <a:ext cx="5481638" cy="510857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449513" y="39688"/>
            <a:ext cx="4679950" cy="585787"/>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rtl="1" fontAlgn="auto">
              <a:spcBef>
                <a:spcPts val="0"/>
              </a:spcBef>
              <a:spcAft>
                <a:spcPts val="0"/>
              </a:spcAft>
              <a:defRPr/>
            </a:pPr>
            <a:r>
              <a:rPr lang="ar-IQ" sz="3200" b="1" dirty="0">
                <a:solidFill>
                  <a:prstClr val="black"/>
                </a:solidFill>
              </a:rPr>
              <a:t>علاقات المتغيرات الاقتصادية</a:t>
            </a:r>
            <a:endParaRPr lang="en-US" sz="3200" b="1" dirty="0">
              <a:solidFill>
                <a:prstClr val="black"/>
              </a:solidFill>
            </a:endParaRPr>
          </a:p>
        </p:txBody>
      </p:sp>
      <p:sp>
        <p:nvSpPr>
          <p:cNvPr id="3" name="قوس كبير أيمن 2"/>
          <p:cNvSpPr/>
          <p:nvPr/>
        </p:nvSpPr>
        <p:spPr>
          <a:xfrm rot="5400000" flipH="1">
            <a:off x="4223544" y="-1040606"/>
            <a:ext cx="712788" cy="4260850"/>
          </a:xfrm>
          <a:prstGeom prst="rightBrace">
            <a:avLst>
              <a:gd name="adj1" fmla="val 0"/>
              <a:gd name="adj2" fmla="val 49635"/>
            </a:avLst>
          </a:prstGeom>
          <a:ln w="7620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anchor="ctr"/>
          <a:lstStyle/>
          <a:p>
            <a:pPr algn="ctr" rtl="1" fontAlgn="auto">
              <a:spcBef>
                <a:spcPts val="0"/>
              </a:spcBef>
              <a:spcAft>
                <a:spcPts val="0"/>
              </a:spcAft>
              <a:defRPr/>
            </a:pPr>
            <a:endParaRPr lang="en-US">
              <a:solidFill>
                <a:prstClr val="white"/>
              </a:solidFill>
            </a:endParaRPr>
          </a:p>
        </p:txBody>
      </p:sp>
      <p:sp>
        <p:nvSpPr>
          <p:cNvPr id="7" name="مربع نص 6"/>
          <p:cNvSpPr txBox="1"/>
          <p:nvPr/>
        </p:nvSpPr>
        <p:spPr>
          <a:xfrm>
            <a:off x="6225221" y="1445510"/>
            <a:ext cx="971600" cy="954107"/>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pPr algn="ctr" rtl="1" fontAlgn="auto">
              <a:spcBef>
                <a:spcPts val="0"/>
              </a:spcBef>
              <a:spcAft>
                <a:spcPts val="0"/>
              </a:spcAft>
              <a:defRPr/>
            </a:pPr>
            <a:r>
              <a:rPr lang="ar-IQ" sz="2800" b="1" dirty="0">
                <a:solidFill>
                  <a:prstClr val="white"/>
                </a:solidFill>
              </a:rPr>
              <a:t>علاقة خطية</a:t>
            </a:r>
            <a:endParaRPr lang="en-US" sz="2800" b="1" dirty="0">
              <a:solidFill>
                <a:prstClr val="white"/>
              </a:solidFill>
            </a:endParaRPr>
          </a:p>
        </p:txBody>
      </p:sp>
      <p:sp>
        <p:nvSpPr>
          <p:cNvPr id="8" name="مربع نص 7"/>
          <p:cNvSpPr txBox="1"/>
          <p:nvPr/>
        </p:nvSpPr>
        <p:spPr>
          <a:xfrm>
            <a:off x="1822450" y="1482725"/>
            <a:ext cx="1133475" cy="954088"/>
          </a:xfrm>
          <a:prstGeom prst="rect">
            <a:avLst/>
          </a:prstGeom>
        </p:spPr>
        <p:style>
          <a:lnRef idx="1">
            <a:schemeClr val="accent2"/>
          </a:lnRef>
          <a:fillRef idx="3">
            <a:schemeClr val="accent2"/>
          </a:fillRef>
          <a:effectRef idx="2">
            <a:schemeClr val="accent2"/>
          </a:effectRef>
          <a:fontRef idx="minor">
            <a:schemeClr val="lt1"/>
          </a:fontRef>
        </p:style>
        <p:txBody>
          <a:bodyPr>
            <a:spAutoFit/>
          </a:bodyPr>
          <a:lstStyle/>
          <a:p>
            <a:pPr algn="ctr" rtl="1" fontAlgn="auto">
              <a:spcBef>
                <a:spcPts val="0"/>
              </a:spcBef>
              <a:spcAft>
                <a:spcPts val="0"/>
              </a:spcAft>
              <a:defRPr/>
            </a:pPr>
            <a:r>
              <a:rPr lang="ar-IQ" sz="2800" b="1" dirty="0">
                <a:solidFill>
                  <a:prstClr val="white"/>
                </a:solidFill>
              </a:rPr>
              <a:t>علاقة </a:t>
            </a:r>
            <a:r>
              <a:rPr lang="ar-IQ" sz="2800" b="1" dirty="0" err="1">
                <a:solidFill>
                  <a:prstClr val="white"/>
                </a:solidFill>
              </a:rPr>
              <a:t>لاخطية</a:t>
            </a:r>
            <a:endParaRPr lang="en-US" sz="2800" b="1" dirty="0">
              <a:solidFill>
                <a:prstClr val="white"/>
              </a:solidFill>
            </a:endParaRPr>
          </a:p>
        </p:txBody>
      </p:sp>
      <p:sp>
        <p:nvSpPr>
          <p:cNvPr id="9" name="قوس كبير أيمن 8"/>
          <p:cNvSpPr/>
          <p:nvPr/>
        </p:nvSpPr>
        <p:spPr>
          <a:xfrm rot="5400000" flipH="1">
            <a:off x="6268244" y="1794669"/>
            <a:ext cx="885825" cy="2144713"/>
          </a:xfrm>
          <a:prstGeom prst="rightBrace">
            <a:avLst>
              <a:gd name="adj1" fmla="val 0"/>
              <a:gd name="adj2" fmla="val 50000"/>
            </a:avLst>
          </a:prstGeom>
          <a:ln>
            <a:headEnd type="triangle" w="med" len="med"/>
            <a:tailEnd type="triangle" w="med" len="med"/>
          </a:ln>
        </p:spPr>
        <p:style>
          <a:lnRef idx="3">
            <a:schemeClr val="accent1"/>
          </a:lnRef>
          <a:fillRef idx="0">
            <a:schemeClr val="accent1"/>
          </a:fillRef>
          <a:effectRef idx="2">
            <a:schemeClr val="accent1"/>
          </a:effectRef>
          <a:fontRef idx="minor">
            <a:schemeClr val="tx1"/>
          </a:fontRef>
        </p:style>
        <p:txBody>
          <a:bodyPr anchor="ctr"/>
          <a:lstStyle/>
          <a:p>
            <a:pPr algn="ctr" rtl="1" fontAlgn="auto">
              <a:spcBef>
                <a:spcPts val="0"/>
              </a:spcBef>
              <a:spcAft>
                <a:spcPts val="0"/>
              </a:spcAft>
              <a:defRPr/>
            </a:pPr>
            <a:endParaRPr lang="en-US">
              <a:solidFill>
                <a:prstClr val="black"/>
              </a:solidFill>
            </a:endParaRPr>
          </a:p>
        </p:txBody>
      </p:sp>
      <p:sp>
        <p:nvSpPr>
          <p:cNvPr id="10" name="مربع نص 9"/>
          <p:cNvSpPr txBox="1"/>
          <p:nvPr/>
        </p:nvSpPr>
        <p:spPr>
          <a:xfrm>
            <a:off x="7196138" y="3462338"/>
            <a:ext cx="1697037" cy="831850"/>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algn="ctr" rtl="1" fontAlgn="auto">
              <a:spcBef>
                <a:spcPts val="0"/>
              </a:spcBef>
              <a:spcAft>
                <a:spcPts val="0"/>
              </a:spcAft>
              <a:defRPr/>
            </a:pPr>
            <a:r>
              <a:rPr lang="ar-IQ" sz="2400" b="1" dirty="0">
                <a:solidFill>
                  <a:prstClr val="black"/>
                </a:solidFill>
              </a:rPr>
              <a:t>علاقات خطية</a:t>
            </a:r>
          </a:p>
          <a:p>
            <a:pPr algn="ctr" rtl="1" fontAlgn="auto">
              <a:spcBef>
                <a:spcPts val="0"/>
              </a:spcBef>
              <a:spcAft>
                <a:spcPts val="0"/>
              </a:spcAft>
              <a:defRPr/>
            </a:pPr>
            <a:r>
              <a:rPr lang="ar-IQ" sz="2400" b="1" dirty="0">
                <a:solidFill>
                  <a:prstClr val="black"/>
                </a:solidFill>
              </a:rPr>
              <a:t>عكسية</a:t>
            </a:r>
            <a:endParaRPr lang="en-US" sz="2400" b="1" dirty="0">
              <a:solidFill>
                <a:prstClr val="black"/>
              </a:solidFill>
            </a:endParaRPr>
          </a:p>
        </p:txBody>
      </p:sp>
      <p:sp>
        <p:nvSpPr>
          <p:cNvPr id="11" name="مربع نص 10"/>
          <p:cNvSpPr txBox="1"/>
          <p:nvPr/>
        </p:nvSpPr>
        <p:spPr>
          <a:xfrm>
            <a:off x="5078413" y="3462338"/>
            <a:ext cx="1619250" cy="830262"/>
          </a:xfrm>
          <a:prstGeom prst="rect">
            <a:avLst/>
          </a:prstGeom>
          <a:ln>
            <a:solidFill>
              <a:srgbClr val="002060"/>
            </a:solidFill>
          </a:ln>
        </p:spPr>
        <p:style>
          <a:lnRef idx="1">
            <a:schemeClr val="accent3"/>
          </a:lnRef>
          <a:fillRef idx="2">
            <a:schemeClr val="accent3"/>
          </a:fillRef>
          <a:effectRef idx="1">
            <a:schemeClr val="accent3"/>
          </a:effectRef>
          <a:fontRef idx="minor">
            <a:schemeClr val="dk1"/>
          </a:fontRef>
        </p:style>
        <p:txBody>
          <a:bodyPr>
            <a:spAutoFit/>
          </a:bodyPr>
          <a:lstStyle/>
          <a:p>
            <a:pPr algn="ctr" rtl="1" fontAlgn="auto">
              <a:spcBef>
                <a:spcPts val="0"/>
              </a:spcBef>
              <a:spcAft>
                <a:spcPts val="0"/>
              </a:spcAft>
              <a:defRPr/>
            </a:pPr>
            <a:r>
              <a:rPr lang="ar-IQ" sz="2400" b="1" dirty="0">
                <a:solidFill>
                  <a:prstClr val="black"/>
                </a:solidFill>
              </a:rPr>
              <a:t>علاقات خطية</a:t>
            </a:r>
          </a:p>
          <a:p>
            <a:pPr algn="ctr" rtl="1" fontAlgn="auto">
              <a:spcBef>
                <a:spcPts val="0"/>
              </a:spcBef>
              <a:spcAft>
                <a:spcPts val="0"/>
              </a:spcAft>
              <a:defRPr/>
            </a:pPr>
            <a:r>
              <a:rPr lang="ar-IQ" sz="2400" b="1" dirty="0">
                <a:solidFill>
                  <a:prstClr val="black"/>
                </a:solidFill>
              </a:rPr>
              <a:t> طردية</a:t>
            </a:r>
            <a:endParaRPr lang="en-US" sz="2400" b="1" dirty="0">
              <a:solidFill>
                <a:prstClr val="black"/>
              </a:solidFill>
            </a:endParaRPr>
          </a:p>
        </p:txBody>
      </p:sp>
      <p:sp>
        <p:nvSpPr>
          <p:cNvPr id="12" name="قوس كبير أيمن 11"/>
          <p:cNvSpPr/>
          <p:nvPr/>
        </p:nvSpPr>
        <p:spPr>
          <a:xfrm rot="5400000" flipH="1">
            <a:off x="7416007" y="4185444"/>
            <a:ext cx="884237" cy="1457325"/>
          </a:xfrm>
          <a:prstGeom prst="rightBrace">
            <a:avLst>
              <a:gd name="adj1" fmla="val 0"/>
              <a:gd name="adj2" fmla="val 50000"/>
            </a:avLst>
          </a:prstGeom>
          <a:ln>
            <a:headEnd type="triangle" w="med" len="med"/>
            <a:tailEnd type="triangle" w="med" len="med"/>
          </a:ln>
        </p:spPr>
        <p:style>
          <a:lnRef idx="3">
            <a:schemeClr val="accent1"/>
          </a:lnRef>
          <a:fillRef idx="0">
            <a:schemeClr val="accent1"/>
          </a:fillRef>
          <a:effectRef idx="2">
            <a:schemeClr val="accent1"/>
          </a:effectRef>
          <a:fontRef idx="minor">
            <a:schemeClr val="tx1"/>
          </a:fontRef>
        </p:style>
        <p:txBody>
          <a:bodyPr anchor="ctr"/>
          <a:lstStyle/>
          <a:p>
            <a:pPr algn="ctr" rtl="1" fontAlgn="auto">
              <a:spcBef>
                <a:spcPts val="0"/>
              </a:spcBef>
              <a:spcAft>
                <a:spcPts val="0"/>
              </a:spcAft>
              <a:defRPr/>
            </a:pPr>
            <a:endParaRPr lang="en-US">
              <a:solidFill>
                <a:prstClr val="white"/>
              </a:solidFill>
            </a:endParaRPr>
          </a:p>
        </p:txBody>
      </p:sp>
      <p:sp>
        <p:nvSpPr>
          <p:cNvPr id="13" name="مربع نص 12"/>
          <p:cNvSpPr txBox="1"/>
          <p:nvPr/>
        </p:nvSpPr>
        <p:spPr>
          <a:xfrm>
            <a:off x="8043863" y="5657850"/>
            <a:ext cx="1155700" cy="1200150"/>
          </a:xfrm>
          <a:prstGeom prst="rect">
            <a:avLst/>
          </a:prstGeom>
          <a:ln>
            <a:solidFill>
              <a:srgbClr val="002060"/>
            </a:solidFill>
          </a:ln>
        </p:spPr>
        <p:style>
          <a:lnRef idx="1">
            <a:schemeClr val="accent4"/>
          </a:lnRef>
          <a:fillRef idx="2">
            <a:schemeClr val="accent4"/>
          </a:fillRef>
          <a:effectRef idx="1">
            <a:schemeClr val="accent4"/>
          </a:effectRef>
          <a:fontRef idx="minor">
            <a:schemeClr val="dk1"/>
          </a:fontRef>
        </p:style>
        <p:txBody>
          <a:bodyPr>
            <a:spAutoFit/>
          </a:bodyPr>
          <a:lstStyle/>
          <a:p>
            <a:pPr algn="ctr" rtl="1" fontAlgn="auto">
              <a:spcBef>
                <a:spcPts val="0"/>
              </a:spcBef>
              <a:spcAft>
                <a:spcPts val="0"/>
              </a:spcAft>
              <a:defRPr/>
            </a:pPr>
            <a:r>
              <a:rPr lang="ar-IQ" sz="2400" b="1" dirty="0">
                <a:solidFill>
                  <a:prstClr val="black"/>
                </a:solidFill>
              </a:rPr>
              <a:t>خطية</a:t>
            </a:r>
          </a:p>
          <a:p>
            <a:pPr algn="ctr" rtl="1" fontAlgn="auto">
              <a:spcBef>
                <a:spcPts val="0"/>
              </a:spcBef>
              <a:spcAft>
                <a:spcPts val="0"/>
              </a:spcAft>
              <a:defRPr/>
            </a:pPr>
            <a:r>
              <a:rPr lang="ar-IQ" sz="2400" b="1" dirty="0">
                <a:solidFill>
                  <a:prstClr val="black"/>
                </a:solidFill>
              </a:rPr>
              <a:t>عكسية</a:t>
            </a:r>
            <a:endParaRPr lang="en-US" sz="2400" b="1" dirty="0">
              <a:solidFill>
                <a:prstClr val="black"/>
              </a:solidFill>
            </a:endParaRPr>
          </a:p>
          <a:p>
            <a:pPr algn="ctr" rtl="1" fontAlgn="auto">
              <a:spcBef>
                <a:spcPts val="0"/>
              </a:spcBef>
              <a:spcAft>
                <a:spcPts val="0"/>
              </a:spcAft>
              <a:defRPr/>
            </a:pPr>
            <a:r>
              <a:rPr lang="ar-IQ" sz="2400" b="1" dirty="0">
                <a:solidFill>
                  <a:prstClr val="black"/>
                </a:solidFill>
              </a:rPr>
              <a:t>متزايدة</a:t>
            </a:r>
            <a:endParaRPr lang="en-US" sz="2400" b="1" dirty="0">
              <a:solidFill>
                <a:prstClr val="black"/>
              </a:solidFill>
            </a:endParaRPr>
          </a:p>
        </p:txBody>
      </p:sp>
      <p:sp>
        <p:nvSpPr>
          <p:cNvPr id="14" name="مربع نص 13"/>
          <p:cNvSpPr txBox="1"/>
          <p:nvPr/>
        </p:nvSpPr>
        <p:spPr>
          <a:xfrm>
            <a:off x="6875463" y="5657850"/>
            <a:ext cx="1168400" cy="1200150"/>
          </a:xfrm>
          <a:prstGeom prst="rect">
            <a:avLst/>
          </a:prstGeom>
          <a:ln>
            <a:solidFill>
              <a:srgbClr val="002060"/>
            </a:solidFill>
          </a:ln>
        </p:spPr>
        <p:style>
          <a:lnRef idx="1">
            <a:schemeClr val="accent4"/>
          </a:lnRef>
          <a:fillRef idx="2">
            <a:schemeClr val="accent4"/>
          </a:fillRef>
          <a:effectRef idx="1">
            <a:schemeClr val="accent4"/>
          </a:effectRef>
          <a:fontRef idx="minor">
            <a:schemeClr val="dk1"/>
          </a:fontRef>
        </p:style>
        <p:txBody>
          <a:bodyPr>
            <a:spAutoFit/>
          </a:bodyPr>
          <a:lstStyle/>
          <a:p>
            <a:pPr algn="ctr" rtl="1" fontAlgn="auto">
              <a:spcBef>
                <a:spcPts val="0"/>
              </a:spcBef>
              <a:spcAft>
                <a:spcPts val="0"/>
              </a:spcAft>
              <a:defRPr/>
            </a:pPr>
            <a:r>
              <a:rPr lang="ar-IQ" sz="2400" b="1" dirty="0">
                <a:solidFill>
                  <a:prstClr val="black"/>
                </a:solidFill>
              </a:rPr>
              <a:t>خطية</a:t>
            </a:r>
          </a:p>
          <a:p>
            <a:pPr algn="ctr" rtl="1" fontAlgn="auto">
              <a:spcBef>
                <a:spcPts val="0"/>
              </a:spcBef>
              <a:spcAft>
                <a:spcPts val="0"/>
              </a:spcAft>
              <a:defRPr/>
            </a:pPr>
            <a:r>
              <a:rPr lang="ar-IQ" sz="2400" b="1" dirty="0">
                <a:solidFill>
                  <a:prstClr val="black"/>
                </a:solidFill>
              </a:rPr>
              <a:t>عكسية</a:t>
            </a:r>
            <a:endParaRPr lang="en-US" sz="2400" b="1" dirty="0">
              <a:solidFill>
                <a:prstClr val="black"/>
              </a:solidFill>
            </a:endParaRPr>
          </a:p>
          <a:p>
            <a:pPr algn="ctr" rtl="1" fontAlgn="auto">
              <a:spcBef>
                <a:spcPts val="0"/>
              </a:spcBef>
              <a:spcAft>
                <a:spcPts val="0"/>
              </a:spcAft>
              <a:defRPr/>
            </a:pPr>
            <a:r>
              <a:rPr lang="ar-IQ" sz="2400" b="1" dirty="0">
                <a:solidFill>
                  <a:prstClr val="black"/>
                </a:solidFill>
              </a:rPr>
              <a:t>متناقصة</a:t>
            </a:r>
            <a:endParaRPr lang="en-US" sz="2400" b="1" dirty="0">
              <a:solidFill>
                <a:prstClr val="black"/>
              </a:solidFill>
            </a:endParaRPr>
          </a:p>
        </p:txBody>
      </p:sp>
      <p:sp>
        <p:nvSpPr>
          <p:cNvPr id="15" name="قوس كبير أيمن 14"/>
          <p:cNvSpPr/>
          <p:nvPr/>
        </p:nvSpPr>
        <p:spPr>
          <a:xfrm rot="5400000" flipH="1">
            <a:off x="5091907" y="4169569"/>
            <a:ext cx="830262" cy="1435100"/>
          </a:xfrm>
          <a:prstGeom prst="rightBrace">
            <a:avLst>
              <a:gd name="adj1" fmla="val 0"/>
              <a:gd name="adj2" fmla="val 50000"/>
            </a:avLst>
          </a:prstGeom>
          <a:ln>
            <a:headEnd type="triangle" w="med" len="med"/>
            <a:tailEnd type="triangle" w="med" len="med"/>
          </a:ln>
        </p:spPr>
        <p:style>
          <a:lnRef idx="3">
            <a:schemeClr val="accent1"/>
          </a:lnRef>
          <a:fillRef idx="0">
            <a:schemeClr val="accent1"/>
          </a:fillRef>
          <a:effectRef idx="2">
            <a:schemeClr val="accent1"/>
          </a:effectRef>
          <a:fontRef idx="minor">
            <a:schemeClr val="tx1"/>
          </a:fontRef>
        </p:style>
        <p:txBody>
          <a:bodyPr anchor="ctr"/>
          <a:lstStyle/>
          <a:p>
            <a:pPr algn="ctr" rtl="1" fontAlgn="auto">
              <a:spcBef>
                <a:spcPts val="0"/>
              </a:spcBef>
              <a:spcAft>
                <a:spcPts val="0"/>
              </a:spcAft>
              <a:defRPr/>
            </a:pPr>
            <a:endParaRPr lang="en-US">
              <a:solidFill>
                <a:prstClr val="white"/>
              </a:solidFill>
            </a:endParaRPr>
          </a:p>
        </p:txBody>
      </p:sp>
      <p:sp>
        <p:nvSpPr>
          <p:cNvPr id="16" name="مربع نص 15"/>
          <p:cNvSpPr txBox="1"/>
          <p:nvPr/>
        </p:nvSpPr>
        <p:spPr>
          <a:xfrm>
            <a:off x="5829300" y="5643563"/>
            <a:ext cx="993775" cy="1201737"/>
          </a:xfrm>
          <a:prstGeom prst="rect">
            <a:avLst/>
          </a:prstGeom>
          <a:ln>
            <a:solidFill>
              <a:srgbClr val="002060"/>
            </a:solidFill>
          </a:ln>
        </p:spPr>
        <p:style>
          <a:lnRef idx="1">
            <a:schemeClr val="accent3"/>
          </a:lnRef>
          <a:fillRef idx="2">
            <a:schemeClr val="accent3"/>
          </a:fillRef>
          <a:effectRef idx="1">
            <a:schemeClr val="accent3"/>
          </a:effectRef>
          <a:fontRef idx="minor">
            <a:schemeClr val="dk1"/>
          </a:fontRef>
        </p:style>
        <p:txBody>
          <a:bodyPr>
            <a:spAutoFit/>
          </a:bodyPr>
          <a:lstStyle/>
          <a:p>
            <a:pPr algn="ctr" rtl="1" fontAlgn="auto">
              <a:spcBef>
                <a:spcPts val="0"/>
              </a:spcBef>
              <a:spcAft>
                <a:spcPts val="0"/>
              </a:spcAft>
              <a:defRPr/>
            </a:pPr>
            <a:r>
              <a:rPr lang="ar-IQ" sz="2400" b="1" dirty="0">
                <a:solidFill>
                  <a:prstClr val="black"/>
                </a:solidFill>
              </a:rPr>
              <a:t>خطية</a:t>
            </a:r>
          </a:p>
          <a:p>
            <a:pPr algn="ctr" rtl="1" fontAlgn="auto">
              <a:spcBef>
                <a:spcPts val="0"/>
              </a:spcBef>
              <a:spcAft>
                <a:spcPts val="0"/>
              </a:spcAft>
              <a:defRPr/>
            </a:pPr>
            <a:r>
              <a:rPr lang="ar-IQ" sz="2400" b="1" dirty="0">
                <a:solidFill>
                  <a:prstClr val="black"/>
                </a:solidFill>
              </a:rPr>
              <a:t>طردية</a:t>
            </a:r>
            <a:endParaRPr lang="en-US" sz="2400" b="1" dirty="0">
              <a:solidFill>
                <a:prstClr val="black"/>
              </a:solidFill>
            </a:endParaRPr>
          </a:p>
          <a:p>
            <a:pPr algn="ctr" rtl="1" fontAlgn="auto">
              <a:spcBef>
                <a:spcPts val="0"/>
              </a:spcBef>
              <a:spcAft>
                <a:spcPts val="0"/>
              </a:spcAft>
              <a:defRPr/>
            </a:pPr>
            <a:r>
              <a:rPr lang="ar-IQ" sz="2400" b="1" dirty="0">
                <a:solidFill>
                  <a:prstClr val="black"/>
                </a:solidFill>
              </a:rPr>
              <a:t>متزايدة</a:t>
            </a:r>
            <a:endParaRPr lang="en-US" sz="2400" b="1" dirty="0">
              <a:solidFill>
                <a:prstClr val="black"/>
              </a:solidFill>
            </a:endParaRPr>
          </a:p>
        </p:txBody>
      </p:sp>
      <p:sp>
        <p:nvSpPr>
          <p:cNvPr id="17" name="مربع نص 16"/>
          <p:cNvSpPr txBox="1"/>
          <p:nvPr/>
        </p:nvSpPr>
        <p:spPr>
          <a:xfrm>
            <a:off x="4730750" y="5657850"/>
            <a:ext cx="1076325" cy="1200150"/>
          </a:xfrm>
          <a:prstGeom prst="rect">
            <a:avLst/>
          </a:prstGeom>
          <a:ln>
            <a:solidFill>
              <a:srgbClr val="002060"/>
            </a:solidFill>
          </a:ln>
        </p:spPr>
        <p:style>
          <a:lnRef idx="1">
            <a:schemeClr val="accent3"/>
          </a:lnRef>
          <a:fillRef idx="2">
            <a:schemeClr val="accent3"/>
          </a:fillRef>
          <a:effectRef idx="1">
            <a:schemeClr val="accent3"/>
          </a:effectRef>
          <a:fontRef idx="minor">
            <a:schemeClr val="dk1"/>
          </a:fontRef>
        </p:style>
        <p:txBody>
          <a:bodyPr>
            <a:spAutoFit/>
          </a:bodyPr>
          <a:lstStyle/>
          <a:p>
            <a:pPr algn="ctr" rtl="1" fontAlgn="auto">
              <a:spcBef>
                <a:spcPts val="0"/>
              </a:spcBef>
              <a:spcAft>
                <a:spcPts val="0"/>
              </a:spcAft>
              <a:defRPr/>
            </a:pPr>
            <a:r>
              <a:rPr lang="ar-IQ" sz="2400" b="1" dirty="0">
                <a:solidFill>
                  <a:prstClr val="black"/>
                </a:solidFill>
              </a:rPr>
              <a:t>خطية</a:t>
            </a:r>
          </a:p>
          <a:p>
            <a:pPr algn="ctr" rtl="1" fontAlgn="auto">
              <a:spcBef>
                <a:spcPts val="0"/>
              </a:spcBef>
              <a:spcAft>
                <a:spcPts val="0"/>
              </a:spcAft>
              <a:defRPr/>
            </a:pPr>
            <a:r>
              <a:rPr lang="ar-IQ" sz="2400" b="1" dirty="0">
                <a:solidFill>
                  <a:prstClr val="black"/>
                </a:solidFill>
              </a:rPr>
              <a:t> طردية</a:t>
            </a:r>
            <a:endParaRPr lang="en-US" sz="2400" b="1" dirty="0">
              <a:solidFill>
                <a:prstClr val="black"/>
              </a:solidFill>
            </a:endParaRPr>
          </a:p>
          <a:p>
            <a:pPr algn="ctr" rtl="1" fontAlgn="auto">
              <a:spcBef>
                <a:spcPts val="0"/>
              </a:spcBef>
              <a:spcAft>
                <a:spcPts val="0"/>
              </a:spcAft>
              <a:defRPr/>
            </a:pPr>
            <a:r>
              <a:rPr lang="ar-IQ" sz="2400" b="1" dirty="0">
                <a:solidFill>
                  <a:prstClr val="black"/>
                </a:solidFill>
              </a:rPr>
              <a:t>متناقصة</a:t>
            </a:r>
            <a:endParaRPr lang="en-US" sz="2400" b="1" dirty="0">
              <a:solidFill>
                <a:prstClr val="black"/>
              </a:solidFill>
            </a:endParaRPr>
          </a:p>
        </p:txBody>
      </p:sp>
      <p:sp>
        <p:nvSpPr>
          <p:cNvPr id="18" name="قوس كبير أيمن 17"/>
          <p:cNvSpPr/>
          <p:nvPr/>
        </p:nvSpPr>
        <p:spPr>
          <a:xfrm rot="5400000" flipH="1">
            <a:off x="1532731" y="1647032"/>
            <a:ext cx="1038225" cy="2592388"/>
          </a:xfrm>
          <a:prstGeom prst="rightBrace">
            <a:avLst>
              <a:gd name="adj1" fmla="val 0"/>
              <a:gd name="adj2" fmla="val 50000"/>
            </a:avLst>
          </a:prstGeom>
          <a:ln w="76200">
            <a:solidFill>
              <a:schemeClr val="accent6">
                <a:lumMod val="7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anchor="ctr"/>
          <a:lstStyle/>
          <a:p>
            <a:pPr algn="ctr" rtl="1" fontAlgn="auto">
              <a:spcBef>
                <a:spcPts val="0"/>
              </a:spcBef>
              <a:spcAft>
                <a:spcPts val="0"/>
              </a:spcAft>
              <a:defRPr/>
            </a:pPr>
            <a:endParaRPr lang="en-US">
              <a:solidFill>
                <a:prstClr val="white"/>
              </a:solidFill>
            </a:endParaRPr>
          </a:p>
        </p:txBody>
      </p:sp>
      <p:sp>
        <p:nvSpPr>
          <p:cNvPr id="19" name="مربع نص 18"/>
          <p:cNvSpPr txBox="1"/>
          <p:nvPr/>
        </p:nvSpPr>
        <p:spPr>
          <a:xfrm>
            <a:off x="2108200" y="3594100"/>
            <a:ext cx="1695450" cy="831850"/>
          </a:xfrm>
          <a:prstGeom prst="rect">
            <a:avLst/>
          </a:prstGeom>
          <a:ln>
            <a:solidFill>
              <a:srgbClr val="002060"/>
            </a:solidFill>
          </a:ln>
        </p:spPr>
        <p:style>
          <a:lnRef idx="1">
            <a:schemeClr val="accent6"/>
          </a:lnRef>
          <a:fillRef idx="2">
            <a:schemeClr val="accent6"/>
          </a:fillRef>
          <a:effectRef idx="1">
            <a:schemeClr val="accent6"/>
          </a:effectRef>
          <a:fontRef idx="minor">
            <a:schemeClr val="dk1"/>
          </a:fontRef>
        </p:style>
        <p:txBody>
          <a:bodyPr>
            <a:spAutoFit/>
          </a:bodyPr>
          <a:lstStyle/>
          <a:p>
            <a:pPr algn="ctr" rtl="1" fontAlgn="auto">
              <a:spcBef>
                <a:spcPts val="0"/>
              </a:spcBef>
              <a:spcAft>
                <a:spcPts val="0"/>
              </a:spcAft>
              <a:defRPr/>
            </a:pPr>
            <a:r>
              <a:rPr lang="ar-IQ" sz="2400" b="1" dirty="0">
                <a:solidFill>
                  <a:prstClr val="black"/>
                </a:solidFill>
              </a:rPr>
              <a:t>علاقات </a:t>
            </a:r>
            <a:r>
              <a:rPr lang="ar-IQ" sz="2400" b="1" dirty="0" err="1">
                <a:solidFill>
                  <a:prstClr val="black"/>
                </a:solidFill>
              </a:rPr>
              <a:t>لاخطية</a:t>
            </a:r>
            <a:endParaRPr lang="ar-IQ" sz="2400" b="1" dirty="0">
              <a:solidFill>
                <a:prstClr val="black"/>
              </a:solidFill>
            </a:endParaRPr>
          </a:p>
          <a:p>
            <a:pPr algn="ctr" rtl="1" fontAlgn="auto">
              <a:spcBef>
                <a:spcPts val="0"/>
              </a:spcBef>
              <a:spcAft>
                <a:spcPts val="0"/>
              </a:spcAft>
              <a:defRPr/>
            </a:pPr>
            <a:r>
              <a:rPr lang="ar-IQ" sz="2400" b="1" dirty="0">
                <a:solidFill>
                  <a:prstClr val="black"/>
                </a:solidFill>
              </a:rPr>
              <a:t>عكسية</a:t>
            </a:r>
            <a:endParaRPr lang="en-US" sz="2400" b="1" dirty="0">
              <a:solidFill>
                <a:prstClr val="black"/>
              </a:solidFill>
            </a:endParaRPr>
          </a:p>
        </p:txBody>
      </p:sp>
      <p:sp>
        <p:nvSpPr>
          <p:cNvPr id="20" name="مربع نص 19"/>
          <p:cNvSpPr txBox="1"/>
          <p:nvPr/>
        </p:nvSpPr>
        <p:spPr>
          <a:xfrm>
            <a:off x="92075" y="3613150"/>
            <a:ext cx="1697038" cy="830263"/>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algn="ctr" rtl="1" fontAlgn="auto">
              <a:spcBef>
                <a:spcPts val="0"/>
              </a:spcBef>
              <a:spcAft>
                <a:spcPts val="0"/>
              </a:spcAft>
              <a:defRPr/>
            </a:pPr>
            <a:r>
              <a:rPr lang="ar-IQ" sz="2400" b="1" dirty="0">
                <a:solidFill>
                  <a:prstClr val="black"/>
                </a:solidFill>
              </a:rPr>
              <a:t>علاقات </a:t>
            </a:r>
            <a:r>
              <a:rPr lang="ar-IQ" sz="2400" b="1" dirty="0" err="1">
                <a:solidFill>
                  <a:prstClr val="black"/>
                </a:solidFill>
              </a:rPr>
              <a:t>لاخطية</a:t>
            </a:r>
            <a:endParaRPr lang="ar-IQ" sz="2400" b="1" dirty="0">
              <a:solidFill>
                <a:prstClr val="black"/>
              </a:solidFill>
            </a:endParaRPr>
          </a:p>
          <a:p>
            <a:pPr algn="ctr" rtl="1" fontAlgn="auto">
              <a:spcBef>
                <a:spcPts val="0"/>
              </a:spcBef>
              <a:spcAft>
                <a:spcPts val="0"/>
              </a:spcAft>
              <a:defRPr/>
            </a:pPr>
            <a:r>
              <a:rPr lang="ar-IQ" sz="2400" b="1" dirty="0">
                <a:solidFill>
                  <a:prstClr val="black"/>
                </a:solidFill>
              </a:rPr>
              <a:t>طردية</a:t>
            </a:r>
            <a:endParaRPr lang="en-US" sz="2400" b="1" dirty="0">
              <a:solidFill>
                <a:prstClr val="black"/>
              </a:solidFill>
            </a:endParaRPr>
          </a:p>
        </p:txBody>
      </p:sp>
      <p:sp>
        <p:nvSpPr>
          <p:cNvPr id="21" name="قوس كبير أيمن 20"/>
          <p:cNvSpPr/>
          <p:nvPr/>
        </p:nvSpPr>
        <p:spPr>
          <a:xfrm rot="5400000" flipH="1">
            <a:off x="2633663" y="4186238"/>
            <a:ext cx="884237" cy="1455737"/>
          </a:xfrm>
          <a:prstGeom prst="rightBrace">
            <a:avLst>
              <a:gd name="adj1" fmla="val 0"/>
              <a:gd name="adj2" fmla="val 50000"/>
            </a:avLst>
          </a:prstGeom>
          <a:ln w="76200">
            <a:solidFill>
              <a:schemeClr val="accent6">
                <a:lumMod val="7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anchor="ctr"/>
          <a:lstStyle/>
          <a:p>
            <a:pPr algn="ctr" rtl="1" fontAlgn="auto">
              <a:spcBef>
                <a:spcPts val="0"/>
              </a:spcBef>
              <a:spcAft>
                <a:spcPts val="0"/>
              </a:spcAft>
              <a:defRPr/>
            </a:pPr>
            <a:endParaRPr lang="en-US">
              <a:solidFill>
                <a:prstClr val="white"/>
              </a:solidFill>
            </a:endParaRPr>
          </a:p>
        </p:txBody>
      </p:sp>
      <p:sp>
        <p:nvSpPr>
          <p:cNvPr id="23" name="مربع نص 22"/>
          <p:cNvSpPr txBox="1"/>
          <p:nvPr/>
        </p:nvSpPr>
        <p:spPr>
          <a:xfrm>
            <a:off x="3425825" y="5657850"/>
            <a:ext cx="1154113" cy="1200150"/>
          </a:xfrm>
          <a:prstGeom prst="rect">
            <a:avLst/>
          </a:prstGeom>
          <a:ln>
            <a:solidFill>
              <a:srgbClr val="002060"/>
            </a:solidFill>
          </a:ln>
        </p:spPr>
        <p:style>
          <a:lnRef idx="1">
            <a:schemeClr val="accent6"/>
          </a:lnRef>
          <a:fillRef idx="2">
            <a:schemeClr val="accent6"/>
          </a:fillRef>
          <a:effectRef idx="1">
            <a:schemeClr val="accent6"/>
          </a:effectRef>
          <a:fontRef idx="minor">
            <a:schemeClr val="dk1"/>
          </a:fontRef>
        </p:style>
        <p:txBody>
          <a:bodyPr>
            <a:spAutoFit/>
          </a:bodyPr>
          <a:lstStyle/>
          <a:p>
            <a:pPr algn="ctr" rtl="1" fontAlgn="auto">
              <a:spcBef>
                <a:spcPts val="0"/>
              </a:spcBef>
              <a:spcAft>
                <a:spcPts val="0"/>
              </a:spcAft>
              <a:defRPr/>
            </a:pPr>
            <a:r>
              <a:rPr lang="ar-IQ" sz="2400" b="1" dirty="0" err="1">
                <a:solidFill>
                  <a:prstClr val="black"/>
                </a:solidFill>
              </a:rPr>
              <a:t>لاخطية</a:t>
            </a:r>
            <a:endParaRPr lang="ar-IQ" sz="2400" b="1" dirty="0">
              <a:solidFill>
                <a:prstClr val="black"/>
              </a:solidFill>
            </a:endParaRPr>
          </a:p>
          <a:p>
            <a:pPr algn="ctr" rtl="1" fontAlgn="auto">
              <a:spcBef>
                <a:spcPts val="0"/>
              </a:spcBef>
              <a:spcAft>
                <a:spcPts val="0"/>
              </a:spcAft>
              <a:defRPr/>
            </a:pPr>
            <a:r>
              <a:rPr lang="ar-IQ" sz="2400" b="1" dirty="0">
                <a:solidFill>
                  <a:prstClr val="black"/>
                </a:solidFill>
              </a:rPr>
              <a:t>عكسية</a:t>
            </a:r>
            <a:endParaRPr lang="en-US" sz="2400" b="1" dirty="0">
              <a:solidFill>
                <a:prstClr val="black"/>
              </a:solidFill>
            </a:endParaRPr>
          </a:p>
          <a:p>
            <a:pPr algn="ctr" rtl="1" fontAlgn="auto">
              <a:spcBef>
                <a:spcPts val="0"/>
              </a:spcBef>
              <a:spcAft>
                <a:spcPts val="0"/>
              </a:spcAft>
              <a:defRPr/>
            </a:pPr>
            <a:r>
              <a:rPr lang="ar-IQ" sz="2400" b="1" dirty="0">
                <a:solidFill>
                  <a:prstClr val="black"/>
                </a:solidFill>
              </a:rPr>
              <a:t>متزايدة</a:t>
            </a:r>
            <a:endParaRPr lang="en-US" sz="2400" b="1" dirty="0">
              <a:solidFill>
                <a:prstClr val="black"/>
              </a:solidFill>
            </a:endParaRPr>
          </a:p>
        </p:txBody>
      </p:sp>
      <p:sp>
        <p:nvSpPr>
          <p:cNvPr id="24" name="مربع نص 23"/>
          <p:cNvSpPr txBox="1"/>
          <p:nvPr/>
        </p:nvSpPr>
        <p:spPr>
          <a:xfrm>
            <a:off x="2278063" y="5630863"/>
            <a:ext cx="1154112" cy="1201737"/>
          </a:xfrm>
          <a:prstGeom prst="rect">
            <a:avLst/>
          </a:prstGeom>
          <a:ln w="28575">
            <a:solidFill>
              <a:srgbClr val="002060"/>
            </a:solidFill>
          </a:ln>
        </p:spPr>
        <p:style>
          <a:lnRef idx="1">
            <a:schemeClr val="accent6"/>
          </a:lnRef>
          <a:fillRef idx="2">
            <a:schemeClr val="accent6"/>
          </a:fillRef>
          <a:effectRef idx="1">
            <a:schemeClr val="accent6"/>
          </a:effectRef>
          <a:fontRef idx="minor">
            <a:schemeClr val="dk1"/>
          </a:fontRef>
        </p:style>
        <p:txBody>
          <a:bodyPr>
            <a:spAutoFit/>
          </a:bodyPr>
          <a:lstStyle/>
          <a:p>
            <a:pPr algn="ctr" rtl="1" fontAlgn="auto">
              <a:spcBef>
                <a:spcPts val="0"/>
              </a:spcBef>
              <a:spcAft>
                <a:spcPts val="0"/>
              </a:spcAft>
              <a:defRPr/>
            </a:pPr>
            <a:r>
              <a:rPr lang="ar-IQ" sz="2400" b="1" dirty="0" err="1">
                <a:solidFill>
                  <a:prstClr val="black"/>
                </a:solidFill>
              </a:rPr>
              <a:t>لاخطية</a:t>
            </a:r>
            <a:endParaRPr lang="ar-IQ" sz="2400" b="1" dirty="0">
              <a:solidFill>
                <a:prstClr val="black"/>
              </a:solidFill>
            </a:endParaRPr>
          </a:p>
          <a:p>
            <a:pPr algn="ctr" rtl="1" fontAlgn="auto">
              <a:spcBef>
                <a:spcPts val="0"/>
              </a:spcBef>
              <a:spcAft>
                <a:spcPts val="0"/>
              </a:spcAft>
              <a:defRPr/>
            </a:pPr>
            <a:r>
              <a:rPr lang="ar-IQ" sz="2400" b="1" dirty="0">
                <a:solidFill>
                  <a:prstClr val="black"/>
                </a:solidFill>
              </a:rPr>
              <a:t>عكسية</a:t>
            </a:r>
            <a:endParaRPr lang="en-US" sz="2400" b="1" dirty="0">
              <a:solidFill>
                <a:prstClr val="black"/>
              </a:solidFill>
            </a:endParaRPr>
          </a:p>
          <a:p>
            <a:pPr algn="ctr" rtl="1" fontAlgn="auto">
              <a:spcBef>
                <a:spcPts val="0"/>
              </a:spcBef>
              <a:spcAft>
                <a:spcPts val="0"/>
              </a:spcAft>
              <a:defRPr/>
            </a:pPr>
            <a:r>
              <a:rPr lang="ar-IQ" sz="2400" b="1" dirty="0">
                <a:solidFill>
                  <a:prstClr val="black"/>
                </a:solidFill>
              </a:rPr>
              <a:t>متناقصة</a:t>
            </a:r>
            <a:endParaRPr lang="en-US" sz="2400" b="1" dirty="0">
              <a:solidFill>
                <a:prstClr val="black"/>
              </a:solidFill>
            </a:endParaRPr>
          </a:p>
        </p:txBody>
      </p:sp>
      <p:sp>
        <p:nvSpPr>
          <p:cNvPr id="32" name="قوس كبير أيمن 31"/>
          <p:cNvSpPr/>
          <p:nvPr/>
        </p:nvSpPr>
        <p:spPr>
          <a:xfrm rot="5400000" flipH="1">
            <a:off x="498475" y="4186238"/>
            <a:ext cx="884237" cy="1455738"/>
          </a:xfrm>
          <a:prstGeom prst="rightBrace">
            <a:avLst>
              <a:gd name="adj1" fmla="val 0"/>
              <a:gd name="adj2" fmla="val 50000"/>
            </a:avLst>
          </a:prstGeom>
          <a:ln w="76200">
            <a:solidFill>
              <a:schemeClr val="accent6">
                <a:lumMod val="7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anchor="ctr"/>
          <a:lstStyle/>
          <a:p>
            <a:pPr algn="ctr" rtl="1" fontAlgn="auto">
              <a:spcBef>
                <a:spcPts val="0"/>
              </a:spcBef>
              <a:spcAft>
                <a:spcPts val="0"/>
              </a:spcAft>
              <a:defRPr/>
            </a:pPr>
            <a:endParaRPr lang="en-US">
              <a:solidFill>
                <a:prstClr val="white"/>
              </a:solidFill>
            </a:endParaRPr>
          </a:p>
        </p:txBody>
      </p:sp>
      <p:sp>
        <p:nvSpPr>
          <p:cNvPr id="33" name="مربع نص 32"/>
          <p:cNvSpPr txBox="1"/>
          <p:nvPr/>
        </p:nvSpPr>
        <p:spPr>
          <a:xfrm>
            <a:off x="1031875" y="5629275"/>
            <a:ext cx="1155700" cy="1200150"/>
          </a:xfrm>
          <a:prstGeom prst="rect">
            <a:avLst/>
          </a:prstGeom>
          <a:ln/>
        </p:spPr>
        <p:style>
          <a:lnRef idx="1">
            <a:schemeClr val="accent5"/>
          </a:lnRef>
          <a:fillRef idx="2">
            <a:schemeClr val="accent5"/>
          </a:fillRef>
          <a:effectRef idx="1">
            <a:schemeClr val="accent5"/>
          </a:effectRef>
          <a:fontRef idx="minor">
            <a:schemeClr val="dk1"/>
          </a:fontRef>
        </p:style>
        <p:txBody>
          <a:bodyPr>
            <a:spAutoFit/>
          </a:bodyPr>
          <a:lstStyle/>
          <a:p>
            <a:pPr algn="ctr" rtl="1" fontAlgn="auto">
              <a:spcBef>
                <a:spcPts val="0"/>
              </a:spcBef>
              <a:spcAft>
                <a:spcPts val="0"/>
              </a:spcAft>
              <a:defRPr/>
            </a:pPr>
            <a:r>
              <a:rPr lang="ar-IQ" sz="2400" b="1" dirty="0" err="1">
                <a:solidFill>
                  <a:prstClr val="black"/>
                </a:solidFill>
              </a:rPr>
              <a:t>لاخطية</a:t>
            </a:r>
            <a:endParaRPr lang="ar-IQ" sz="2400" b="1" dirty="0">
              <a:solidFill>
                <a:prstClr val="black"/>
              </a:solidFill>
            </a:endParaRPr>
          </a:p>
          <a:p>
            <a:pPr algn="ctr" rtl="1" fontAlgn="auto">
              <a:spcBef>
                <a:spcPts val="0"/>
              </a:spcBef>
              <a:spcAft>
                <a:spcPts val="0"/>
              </a:spcAft>
              <a:defRPr/>
            </a:pPr>
            <a:r>
              <a:rPr lang="ar-IQ" sz="2400" b="1" dirty="0">
                <a:solidFill>
                  <a:prstClr val="black"/>
                </a:solidFill>
              </a:rPr>
              <a:t>طردية</a:t>
            </a:r>
            <a:endParaRPr lang="en-US" sz="2400" b="1" dirty="0">
              <a:solidFill>
                <a:prstClr val="black"/>
              </a:solidFill>
            </a:endParaRPr>
          </a:p>
          <a:p>
            <a:pPr algn="ctr" rtl="1" fontAlgn="auto">
              <a:spcBef>
                <a:spcPts val="0"/>
              </a:spcBef>
              <a:spcAft>
                <a:spcPts val="0"/>
              </a:spcAft>
              <a:defRPr/>
            </a:pPr>
            <a:r>
              <a:rPr lang="ar-IQ" sz="2400" b="1" dirty="0">
                <a:solidFill>
                  <a:prstClr val="black"/>
                </a:solidFill>
              </a:rPr>
              <a:t>متزايدة</a:t>
            </a:r>
            <a:endParaRPr lang="en-US" sz="2400" b="1" dirty="0">
              <a:solidFill>
                <a:prstClr val="black"/>
              </a:solidFill>
            </a:endParaRPr>
          </a:p>
        </p:txBody>
      </p:sp>
      <p:sp>
        <p:nvSpPr>
          <p:cNvPr id="34" name="مربع نص 33"/>
          <p:cNvSpPr txBox="1"/>
          <p:nvPr/>
        </p:nvSpPr>
        <p:spPr>
          <a:xfrm>
            <a:off x="0" y="5619750"/>
            <a:ext cx="1062038" cy="1200150"/>
          </a:xfrm>
          <a:prstGeom prst="rect">
            <a:avLst/>
          </a:prstGeom>
          <a:ln/>
        </p:spPr>
        <p:style>
          <a:lnRef idx="1">
            <a:schemeClr val="accent5"/>
          </a:lnRef>
          <a:fillRef idx="2">
            <a:schemeClr val="accent5"/>
          </a:fillRef>
          <a:effectRef idx="1">
            <a:schemeClr val="accent5"/>
          </a:effectRef>
          <a:fontRef idx="minor">
            <a:schemeClr val="dk1"/>
          </a:fontRef>
        </p:style>
        <p:txBody>
          <a:bodyPr>
            <a:spAutoFit/>
          </a:bodyPr>
          <a:lstStyle/>
          <a:p>
            <a:pPr algn="ctr" rtl="1" fontAlgn="auto">
              <a:spcBef>
                <a:spcPts val="0"/>
              </a:spcBef>
              <a:spcAft>
                <a:spcPts val="0"/>
              </a:spcAft>
              <a:defRPr/>
            </a:pPr>
            <a:r>
              <a:rPr lang="ar-IQ" sz="2400" b="1" dirty="0" err="1">
                <a:solidFill>
                  <a:prstClr val="black"/>
                </a:solidFill>
              </a:rPr>
              <a:t>لاخطية</a:t>
            </a:r>
            <a:endParaRPr lang="ar-IQ" sz="2400" b="1" dirty="0">
              <a:solidFill>
                <a:prstClr val="black"/>
              </a:solidFill>
            </a:endParaRPr>
          </a:p>
          <a:p>
            <a:pPr algn="ctr" rtl="1" fontAlgn="auto">
              <a:spcBef>
                <a:spcPts val="0"/>
              </a:spcBef>
              <a:spcAft>
                <a:spcPts val="0"/>
              </a:spcAft>
              <a:defRPr/>
            </a:pPr>
            <a:r>
              <a:rPr lang="ar-IQ" sz="2400" b="1" dirty="0">
                <a:solidFill>
                  <a:prstClr val="black"/>
                </a:solidFill>
              </a:rPr>
              <a:t>طردية</a:t>
            </a:r>
            <a:endParaRPr lang="en-US" sz="2400" b="1" dirty="0">
              <a:solidFill>
                <a:prstClr val="black"/>
              </a:solidFill>
            </a:endParaRPr>
          </a:p>
          <a:p>
            <a:pPr algn="ctr" rtl="1" fontAlgn="auto">
              <a:spcBef>
                <a:spcPts val="0"/>
              </a:spcBef>
              <a:spcAft>
                <a:spcPts val="0"/>
              </a:spcAft>
              <a:defRPr/>
            </a:pPr>
            <a:r>
              <a:rPr lang="ar-IQ" sz="2400" b="1" dirty="0">
                <a:solidFill>
                  <a:prstClr val="black"/>
                </a:solidFill>
              </a:rPr>
              <a:t>متناقصة</a:t>
            </a:r>
            <a:endParaRPr lang="en-US" sz="2400" b="1" dirty="0">
              <a:solidFill>
                <a:prstClr val="blac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out)">
                                      <p:cBhvr>
                                        <p:cTn id="7" dur="20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1+#ppt_w/2"/>
                                          </p:val>
                                        </p:tav>
                                        <p:tav tm="100000">
                                          <p:val>
                                            <p:strVal val="#ppt_x"/>
                                          </p:val>
                                        </p:tav>
                                      </p:tavLst>
                                    </p:anim>
                                    <p:anim calcmode="lin" valueType="num">
                                      <p:cBhvr additive="base">
                                        <p:cTn id="13"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0-#ppt_w/2"/>
                                          </p:val>
                                        </p:tav>
                                        <p:tav tm="100000">
                                          <p:val>
                                            <p:strVal val="#ppt_x"/>
                                          </p:val>
                                        </p:tav>
                                      </p:tavLst>
                                    </p:anim>
                                    <p:anim calcmode="lin" valueType="num">
                                      <p:cBhvr additive="base">
                                        <p:cTn id="19"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6" presetClass="entr" presetSubtype="32"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circle(out)">
                                      <p:cBhvr>
                                        <p:cTn id="24" dur="2000"/>
                                        <p:tgtEl>
                                          <p:spTgt spid="9"/>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additive="base">
                                        <p:cTn id="29" dur="500" fill="hold"/>
                                        <p:tgtEl>
                                          <p:spTgt spid="10"/>
                                        </p:tgtEl>
                                        <p:attrNameLst>
                                          <p:attrName>ppt_x</p:attrName>
                                        </p:attrNameLst>
                                      </p:cBhvr>
                                      <p:tavLst>
                                        <p:tav tm="0">
                                          <p:val>
                                            <p:strVal val="1+#ppt_w/2"/>
                                          </p:val>
                                        </p:tav>
                                        <p:tav tm="100000">
                                          <p:val>
                                            <p:strVal val="#ppt_x"/>
                                          </p:val>
                                        </p:tav>
                                      </p:tavLst>
                                    </p:anim>
                                    <p:anim calcmode="lin" valueType="num">
                                      <p:cBhvr additive="base">
                                        <p:cTn id="30"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 fill="hold"/>
                                        <p:tgtEl>
                                          <p:spTgt spid="11"/>
                                        </p:tgtEl>
                                        <p:attrNameLst>
                                          <p:attrName>ppt_x</p:attrName>
                                        </p:attrNameLst>
                                      </p:cBhvr>
                                      <p:tavLst>
                                        <p:tav tm="0">
                                          <p:val>
                                            <p:strVal val="1+#ppt_w/2"/>
                                          </p:val>
                                        </p:tav>
                                        <p:tav tm="100000">
                                          <p:val>
                                            <p:strVal val="#ppt_x"/>
                                          </p:val>
                                        </p:tav>
                                      </p:tavLst>
                                    </p:anim>
                                    <p:anim calcmode="lin" valueType="num">
                                      <p:cBhvr additive="base">
                                        <p:cTn id="36"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6" presetClass="entr" presetSubtype="32"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circle(out)">
                                      <p:cBhvr>
                                        <p:cTn id="41" dur="2000"/>
                                        <p:tgtEl>
                                          <p:spTgt spid="12"/>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 presetClass="entr" presetSubtype="2" fill="hold" grpId="0" nodeType="clickEffect">
                                  <p:stCondLst>
                                    <p:cond delay="0"/>
                                  </p:stCondLst>
                                  <p:childTnLst>
                                    <p:set>
                                      <p:cBhvr>
                                        <p:cTn id="45" dur="1" fill="hold">
                                          <p:stCondLst>
                                            <p:cond delay="0"/>
                                          </p:stCondLst>
                                        </p:cTn>
                                        <p:tgtEl>
                                          <p:spTgt spid="13"/>
                                        </p:tgtEl>
                                        <p:attrNameLst>
                                          <p:attrName>style.visibility</p:attrName>
                                        </p:attrNameLst>
                                      </p:cBhvr>
                                      <p:to>
                                        <p:strVal val="visible"/>
                                      </p:to>
                                    </p:set>
                                    <p:anim calcmode="lin" valueType="num">
                                      <p:cBhvr additive="base">
                                        <p:cTn id="46" dur="500" fill="hold"/>
                                        <p:tgtEl>
                                          <p:spTgt spid="13"/>
                                        </p:tgtEl>
                                        <p:attrNameLst>
                                          <p:attrName>ppt_x</p:attrName>
                                        </p:attrNameLst>
                                      </p:cBhvr>
                                      <p:tavLst>
                                        <p:tav tm="0">
                                          <p:val>
                                            <p:strVal val="1+#ppt_w/2"/>
                                          </p:val>
                                        </p:tav>
                                        <p:tav tm="100000">
                                          <p:val>
                                            <p:strVal val="#ppt_x"/>
                                          </p:val>
                                        </p:tav>
                                      </p:tavLst>
                                    </p:anim>
                                    <p:anim calcmode="lin" valueType="num">
                                      <p:cBhvr additive="base">
                                        <p:cTn id="47"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2" presetClass="entr" presetSubtype="2"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 calcmode="lin" valueType="num">
                                      <p:cBhvr additive="base">
                                        <p:cTn id="52" dur="500" fill="hold"/>
                                        <p:tgtEl>
                                          <p:spTgt spid="14"/>
                                        </p:tgtEl>
                                        <p:attrNameLst>
                                          <p:attrName>ppt_x</p:attrName>
                                        </p:attrNameLst>
                                      </p:cBhvr>
                                      <p:tavLst>
                                        <p:tav tm="0">
                                          <p:val>
                                            <p:strVal val="1+#ppt_w/2"/>
                                          </p:val>
                                        </p:tav>
                                        <p:tav tm="100000">
                                          <p:val>
                                            <p:strVal val="#ppt_x"/>
                                          </p:val>
                                        </p:tav>
                                      </p:tavLst>
                                    </p:anim>
                                    <p:anim calcmode="lin" valueType="num">
                                      <p:cBhvr additive="base">
                                        <p:cTn id="53"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54" fill="hold" nodeType="clickPar">
                      <p:stCondLst>
                        <p:cond delay="indefinite"/>
                      </p:stCondLst>
                      <p:childTnLst>
                        <p:par>
                          <p:cTn id="55" fill="hold" nodeType="withGroup">
                            <p:stCondLst>
                              <p:cond delay="0"/>
                            </p:stCondLst>
                            <p:childTnLst>
                              <p:par>
                                <p:cTn id="56" presetID="6" presetClass="entr" presetSubtype="32" fill="hold" grpId="0" nodeType="clickEffect">
                                  <p:stCondLst>
                                    <p:cond delay="0"/>
                                  </p:stCondLst>
                                  <p:childTnLst>
                                    <p:set>
                                      <p:cBhvr>
                                        <p:cTn id="57" dur="1" fill="hold">
                                          <p:stCondLst>
                                            <p:cond delay="0"/>
                                          </p:stCondLst>
                                        </p:cTn>
                                        <p:tgtEl>
                                          <p:spTgt spid="15"/>
                                        </p:tgtEl>
                                        <p:attrNameLst>
                                          <p:attrName>style.visibility</p:attrName>
                                        </p:attrNameLst>
                                      </p:cBhvr>
                                      <p:to>
                                        <p:strVal val="visible"/>
                                      </p:to>
                                    </p:set>
                                    <p:animEffect transition="in" filter="circle(out)">
                                      <p:cBhvr>
                                        <p:cTn id="58" dur="2000"/>
                                        <p:tgtEl>
                                          <p:spTgt spid="15"/>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2" presetClass="entr" presetSubtype="2" fill="hold" grpId="0" nodeType="clickEffect">
                                  <p:stCondLst>
                                    <p:cond delay="0"/>
                                  </p:stCondLst>
                                  <p:childTnLst>
                                    <p:set>
                                      <p:cBhvr>
                                        <p:cTn id="62" dur="1" fill="hold">
                                          <p:stCondLst>
                                            <p:cond delay="0"/>
                                          </p:stCondLst>
                                        </p:cTn>
                                        <p:tgtEl>
                                          <p:spTgt spid="16"/>
                                        </p:tgtEl>
                                        <p:attrNameLst>
                                          <p:attrName>style.visibility</p:attrName>
                                        </p:attrNameLst>
                                      </p:cBhvr>
                                      <p:to>
                                        <p:strVal val="visible"/>
                                      </p:to>
                                    </p:set>
                                    <p:anim calcmode="lin" valueType="num">
                                      <p:cBhvr additive="base">
                                        <p:cTn id="63" dur="500" fill="hold"/>
                                        <p:tgtEl>
                                          <p:spTgt spid="16"/>
                                        </p:tgtEl>
                                        <p:attrNameLst>
                                          <p:attrName>ppt_x</p:attrName>
                                        </p:attrNameLst>
                                      </p:cBhvr>
                                      <p:tavLst>
                                        <p:tav tm="0">
                                          <p:val>
                                            <p:strVal val="1+#ppt_w/2"/>
                                          </p:val>
                                        </p:tav>
                                        <p:tav tm="100000">
                                          <p:val>
                                            <p:strVal val="#ppt_x"/>
                                          </p:val>
                                        </p:tav>
                                      </p:tavLst>
                                    </p:anim>
                                    <p:anim calcmode="lin" valueType="num">
                                      <p:cBhvr additive="base">
                                        <p:cTn id="64"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2" presetClass="entr" presetSubtype="2" fill="hold" grpId="0" nodeType="clickEffect">
                                  <p:stCondLst>
                                    <p:cond delay="0"/>
                                  </p:stCondLst>
                                  <p:childTnLst>
                                    <p:set>
                                      <p:cBhvr>
                                        <p:cTn id="68" dur="1" fill="hold">
                                          <p:stCondLst>
                                            <p:cond delay="0"/>
                                          </p:stCondLst>
                                        </p:cTn>
                                        <p:tgtEl>
                                          <p:spTgt spid="17"/>
                                        </p:tgtEl>
                                        <p:attrNameLst>
                                          <p:attrName>style.visibility</p:attrName>
                                        </p:attrNameLst>
                                      </p:cBhvr>
                                      <p:to>
                                        <p:strVal val="visible"/>
                                      </p:to>
                                    </p:set>
                                    <p:anim calcmode="lin" valueType="num">
                                      <p:cBhvr additive="base">
                                        <p:cTn id="69" dur="500" fill="hold"/>
                                        <p:tgtEl>
                                          <p:spTgt spid="17"/>
                                        </p:tgtEl>
                                        <p:attrNameLst>
                                          <p:attrName>ppt_x</p:attrName>
                                        </p:attrNameLst>
                                      </p:cBhvr>
                                      <p:tavLst>
                                        <p:tav tm="0">
                                          <p:val>
                                            <p:strVal val="1+#ppt_w/2"/>
                                          </p:val>
                                        </p:tav>
                                        <p:tav tm="100000">
                                          <p:val>
                                            <p:strVal val="#ppt_x"/>
                                          </p:val>
                                        </p:tav>
                                      </p:tavLst>
                                    </p:anim>
                                    <p:anim calcmode="lin" valueType="num">
                                      <p:cBhvr additive="base">
                                        <p:cTn id="70"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71" fill="hold" nodeType="clickPar">
                      <p:stCondLst>
                        <p:cond delay="indefinite"/>
                      </p:stCondLst>
                      <p:childTnLst>
                        <p:par>
                          <p:cTn id="72" fill="hold" nodeType="withGroup">
                            <p:stCondLst>
                              <p:cond delay="0"/>
                            </p:stCondLst>
                            <p:childTnLst>
                              <p:par>
                                <p:cTn id="73" presetID="6" presetClass="entr" presetSubtype="32" fill="hold" grpId="0" nodeType="clickEffect">
                                  <p:stCondLst>
                                    <p:cond delay="0"/>
                                  </p:stCondLst>
                                  <p:childTnLst>
                                    <p:set>
                                      <p:cBhvr>
                                        <p:cTn id="74" dur="1" fill="hold">
                                          <p:stCondLst>
                                            <p:cond delay="0"/>
                                          </p:stCondLst>
                                        </p:cTn>
                                        <p:tgtEl>
                                          <p:spTgt spid="18"/>
                                        </p:tgtEl>
                                        <p:attrNameLst>
                                          <p:attrName>style.visibility</p:attrName>
                                        </p:attrNameLst>
                                      </p:cBhvr>
                                      <p:to>
                                        <p:strVal val="visible"/>
                                      </p:to>
                                    </p:set>
                                    <p:animEffect transition="in" filter="circle(out)">
                                      <p:cBhvr>
                                        <p:cTn id="75" dur="2000"/>
                                        <p:tgtEl>
                                          <p:spTgt spid="18"/>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2" presetClass="entr" presetSubtype="8" fill="hold" grpId="0" nodeType="clickEffect">
                                  <p:stCondLst>
                                    <p:cond delay="0"/>
                                  </p:stCondLst>
                                  <p:childTnLst>
                                    <p:set>
                                      <p:cBhvr>
                                        <p:cTn id="79" dur="1" fill="hold">
                                          <p:stCondLst>
                                            <p:cond delay="0"/>
                                          </p:stCondLst>
                                        </p:cTn>
                                        <p:tgtEl>
                                          <p:spTgt spid="19"/>
                                        </p:tgtEl>
                                        <p:attrNameLst>
                                          <p:attrName>style.visibility</p:attrName>
                                        </p:attrNameLst>
                                      </p:cBhvr>
                                      <p:to>
                                        <p:strVal val="visible"/>
                                      </p:to>
                                    </p:set>
                                    <p:anim calcmode="lin" valueType="num">
                                      <p:cBhvr additive="base">
                                        <p:cTn id="80" dur="500" fill="hold"/>
                                        <p:tgtEl>
                                          <p:spTgt spid="19"/>
                                        </p:tgtEl>
                                        <p:attrNameLst>
                                          <p:attrName>ppt_x</p:attrName>
                                        </p:attrNameLst>
                                      </p:cBhvr>
                                      <p:tavLst>
                                        <p:tav tm="0">
                                          <p:val>
                                            <p:strVal val="0-#ppt_w/2"/>
                                          </p:val>
                                        </p:tav>
                                        <p:tav tm="100000">
                                          <p:val>
                                            <p:strVal val="#ppt_x"/>
                                          </p:val>
                                        </p:tav>
                                      </p:tavLst>
                                    </p:anim>
                                    <p:anim calcmode="lin" valueType="num">
                                      <p:cBhvr additive="base">
                                        <p:cTn id="81" dur="5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82" fill="hold" nodeType="clickPar">
                      <p:stCondLst>
                        <p:cond delay="indefinite"/>
                      </p:stCondLst>
                      <p:childTnLst>
                        <p:par>
                          <p:cTn id="83" fill="hold" nodeType="withGroup">
                            <p:stCondLst>
                              <p:cond delay="0"/>
                            </p:stCondLst>
                            <p:childTnLst>
                              <p:par>
                                <p:cTn id="84" presetID="2" presetClass="entr" presetSubtype="8" fill="hold" grpId="0" nodeType="clickEffect">
                                  <p:stCondLst>
                                    <p:cond delay="0"/>
                                  </p:stCondLst>
                                  <p:childTnLst>
                                    <p:set>
                                      <p:cBhvr>
                                        <p:cTn id="85" dur="1" fill="hold">
                                          <p:stCondLst>
                                            <p:cond delay="0"/>
                                          </p:stCondLst>
                                        </p:cTn>
                                        <p:tgtEl>
                                          <p:spTgt spid="20"/>
                                        </p:tgtEl>
                                        <p:attrNameLst>
                                          <p:attrName>style.visibility</p:attrName>
                                        </p:attrNameLst>
                                      </p:cBhvr>
                                      <p:to>
                                        <p:strVal val="visible"/>
                                      </p:to>
                                    </p:set>
                                    <p:anim calcmode="lin" valueType="num">
                                      <p:cBhvr additive="base">
                                        <p:cTn id="86" dur="500" fill="hold"/>
                                        <p:tgtEl>
                                          <p:spTgt spid="20"/>
                                        </p:tgtEl>
                                        <p:attrNameLst>
                                          <p:attrName>ppt_x</p:attrName>
                                        </p:attrNameLst>
                                      </p:cBhvr>
                                      <p:tavLst>
                                        <p:tav tm="0">
                                          <p:val>
                                            <p:strVal val="0-#ppt_w/2"/>
                                          </p:val>
                                        </p:tav>
                                        <p:tav tm="100000">
                                          <p:val>
                                            <p:strVal val="#ppt_x"/>
                                          </p:val>
                                        </p:tav>
                                      </p:tavLst>
                                    </p:anim>
                                    <p:anim calcmode="lin" valueType="num">
                                      <p:cBhvr additive="base">
                                        <p:cTn id="87"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88" fill="hold" nodeType="clickPar">
                      <p:stCondLst>
                        <p:cond delay="indefinite"/>
                      </p:stCondLst>
                      <p:childTnLst>
                        <p:par>
                          <p:cTn id="89" fill="hold" nodeType="withGroup">
                            <p:stCondLst>
                              <p:cond delay="0"/>
                            </p:stCondLst>
                            <p:childTnLst>
                              <p:par>
                                <p:cTn id="90" presetID="6" presetClass="entr" presetSubtype="32" fill="hold" grpId="0" nodeType="clickEffect">
                                  <p:stCondLst>
                                    <p:cond delay="0"/>
                                  </p:stCondLst>
                                  <p:childTnLst>
                                    <p:set>
                                      <p:cBhvr>
                                        <p:cTn id="91" dur="1" fill="hold">
                                          <p:stCondLst>
                                            <p:cond delay="0"/>
                                          </p:stCondLst>
                                        </p:cTn>
                                        <p:tgtEl>
                                          <p:spTgt spid="21"/>
                                        </p:tgtEl>
                                        <p:attrNameLst>
                                          <p:attrName>style.visibility</p:attrName>
                                        </p:attrNameLst>
                                      </p:cBhvr>
                                      <p:to>
                                        <p:strVal val="visible"/>
                                      </p:to>
                                    </p:set>
                                    <p:animEffect transition="in" filter="circle(out)">
                                      <p:cBhvr>
                                        <p:cTn id="92" dur="2000"/>
                                        <p:tgtEl>
                                          <p:spTgt spid="21"/>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8" fill="hold" grpId="0" nodeType="clickEffect">
                                  <p:stCondLst>
                                    <p:cond delay="0"/>
                                  </p:stCondLst>
                                  <p:childTnLst>
                                    <p:set>
                                      <p:cBhvr>
                                        <p:cTn id="96" dur="1" fill="hold">
                                          <p:stCondLst>
                                            <p:cond delay="0"/>
                                          </p:stCondLst>
                                        </p:cTn>
                                        <p:tgtEl>
                                          <p:spTgt spid="23"/>
                                        </p:tgtEl>
                                        <p:attrNameLst>
                                          <p:attrName>style.visibility</p:attrName>
                                        </p:attrNameLst>
                                      </p:cBhvr>
                                      <p:to>
                                        <p:strVal val="visible"/>
                                      </p:to>
                                    </p:set>
                                    <p:anim calcmode="lin" valueType="num">
                                      <p:cBhvr additive="base">
                                        <p:cTn id="97" dur="500" fill="hold"/>
                                        <p:tgtEl>
                                          <p:spTgt spid="23"/>
                                        </p:tgtEl>
                                        <p:attrNameLst>
                                          <p:attrName>ppt_x</p:attrName>
                                        </p:attrNameLst>
                                      </p:cBhvr>
                                      <p:tavLst>
                                        <p:tav tm="0">
                                          <p:val>
                                            <p:strVal val="0-#ppt_w/2"/>
                                          </p:val>
                                        </p:tav>
                                        <p:tav tm="100000">
                                          <p:val>
                                            <p:strVal val="#ppt_x"/>
                                          </p:val>
                                        </p:tav>
                                      </p:tavLst>
                                    </p:anim>
                                    <p:anim calcmode="lin" valueType="num">
                                      <p:cBhvr additive="base">
                                        <p:cTn id="98" dur="500" fill="hold"/>
                                        <p:tgtEl>
                                          <p:spTgt spid="23"/>
                                        </p:tgtEl>
                                        <p:attrNameLst>
                                          <p:attrName>ppt_y</p:attrName>
                                        </p:attrNameLst>
                                      </p:cBhvr>
                                      <p:tavLst>
                                        <p:tav tm="0">
                                          <p:val>
                                            <p:strVal val="#ppt_y"/>
                                          </p:val>
                                        </p:tav>
                                        <p:tav tm="100000">
                                          <p:val>
                                            <p:strVal val="#ppt_y"/>
                                          </p:val>
                                        </p:tav>
                                      </p:tavLst>
                                    </p:anim>
                                  </p:childTnLst>
                                </p:cTn>
                              </p:par>
                            </p:childTnLst>
                          </p:cTn>
                        </p:par>
                      </p:childTnLst>
                    </p:cTn>
                  </p:par>
                  <p:par>
                    <p:cTn id="99" fill="hold" nodeType="clickPar">
                      <p:stCondLst>
                        <p:cond delay="indefinite"/>
                      </p:stCondLst>
                      <p:childTnLst>
                        <p:par>
                          <p:cTn id="100" fill="hold" nodeType="withGroup">
                            <p:stCondLst>
                              <p:cond delay="0"/>
                            </p:stCondLst>
                            <p:childTnLst>
                              <p:par>
                                <p:cTn id="101" presetID="2" presetClass="entr" presetSubtype="8" fill="hold" grpId="0" nodeType="clickEffect">
                                  <p:stCondLst>
                                    <p:cond delay="0"/>
                                  </p:stCondLst>
                                  <p:childTnLst>
                                    <p:set>
                                      <p:cBhvr>
                                        <p:cTn id="102" dur="1" fill="hold">
                                          <p:stCondLst>
                                            <p:cond delay="0"/>
                                          </p:stCondLst>
                                        </p:cTn>
                                        <p:tgtEl>
                                          <p:spTgt spid="24"/>
                                        </p:tgtEl>
                                        <p:attrNameLst>
                                          <p:attrName>style.visibility</p:attrName>
                                        </p:attrNameLst>
                                      </p:cBhvr>
                                      <p:to>
                                        <p:strVal val="visible"/>
                                      </p:to>
                                    </p:set>
                                    <p:anim calcmode="lin" valueType="num">
                                      <p:cBhvr additive="base">
                                        <p:cTn id="103" dur="500" fill="hold"/>
                                        <p:tgtEl>
                                          <p:spTgt spid="24"/>
                                        </p:tgtEl>
                                        <p:attrNameLst>
                                          <p:attrName>ppt_x</p:attrName>
                                        </p:attrNameLst>
                                      </p:cBhvr>
                                      <p:tavLst>
                                        <p:tav tm="0">
                                          <p:val>
                                            <p:strVal val="0-#ppt_w/2"/>
                                          </p:val>
                                        </p:tav>
                                        <p:tav tm="100000">
                                          <p:val>
                                            <p:strVal val="#ppt_x"/>
                                          </p:val>
                                        </p:tav>
                                      </p:tavLst>
                                    </p:anim>
                                    <p:anim calcmode="lin" valueType="num">
                                      <p:cBhvr additive="base">
                                        <p:cTn id="104" dur="5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105" fill="hold" nodeType="clickPar">
                      <p:stCondLst>
                        <p:cond delay="indefinite"/>
                      </p:stCondLst>
                      <p:childTnLst>
                        <p:par>
                          <p:cTn id="106" fill="hold" nodeType="withGroup">
                            <p:stCondLst>
                              <p:cond delay="0"/>
                            </p:stCondLst>
                            <p:childTnLst>
                              <p:par>
                                <p:cTn id="107" presetID="6" presetClass="entr" presetSubtype="32" fill="hold" grpId="0" nodeType="clickEffect">
                                  <p:stCondLst>
                                    <p:cond delay="0"/>
                                  </p:stCondLst>
                                  <p:childTnLst>
                                    <p:set>
                                      <p:cBhvr>
                                        <p:cTn id="108" dur="1" fill="hold">
                                          <p:stCondLst>
                                            <p:cond delay="0"/>
                                          </p:stCondLst>
                                        </p:cTn>
                                        <p:tgtEl>
                                          <p:spTgt spid="32"/>
                                        </p:tgtEl>
                                        <p:attrNameLst>
                                          <p:attrName>style.visibility</p:attrName>
                                        </p:attrNameLst>
                                      </p:cBhvr>
                                      <p:to>
                                        <p:strVal val="visible"/>
                                      </p:to>
                                    </p:set>
                                    <p:animEffect transition="in" filter="circle(out)">
                                      <p:cBhvr>
                                        <p:cTn id="109" dur="2000"/>
                                        <p:tgtEl>
                                          <p:spTgt spid="32"/>
                                        </p:tgtEl>
                                      </p:cBhvr>
                                    </p:animEffect>
                                  </p:childTnLst>
                                </p:cTn>
                              </p:par>
                            </p:childTnLst>
                          </p:cTn>
                        </p:par>
                      </p:childTnLst>
                    </p:cTn>
                  </p:par>
                  <p:par>
                    <p:cTn id="110" fill="hold" nodeType="clickPar">
                      <p:stCondLst>
                        <p:cond delay="indefinite"/>
                      </p:stCondLst>
                      <p:childTnLst>
                        <p:par>
                          <p:cTn id="111" fill="hold" nodeType="withGroup">
                            <p:stCondLst>
                              <p:cond delay="0"/>
                            </p:stCondLst>
                            <p:childTnLst>
                              <p:par>
                                <p:cTn id="112" presetID="2" presetClass="entr" presetSubtype="8" fill="hold" grpId="0" nodeType="clickEffect">
                                  <p:stCondLst>
                                    <p:cond delay="0"/>
                                  </p:stCondLst>
                                  <p:childTnLst>
                                    <p:set>
                                      <p:cBhvr>
                                        <p:cTn id="113" dur="1" fill="hold">
                                          <p:stCondLst>
                                            <p:cond delay="0"/>
                                          </p:stCondLst>
                                        </p:cTn>
                                        <p:tgtEl>
                                          <p:spTgt spid="33"/>
                                        </p:tgtEl>
                                        <p:attrNameLst>
                                          <p:attrName>style.visibility</p:attrName>
                                        </p:attrNameLst>
                                      </p:cBhvr>
                                      <p:to>
                                        <p:strVal val="visible"/>
                                      </p:to>
                                    </p:set>
                                    <p:anim calcmode="lin" valueType="num">
                                      <p:cBhvr additive="base">
                                        <p:cTn id="114" dur="500" fill="hold"/>
                                        <p:tgtEl>
                                          <p:spTgt spid="33"/>
                                        </p:tgtEl>
                                        <p:attrNameLst>
                                          <p:attrName>ppt_x</p:attrName>
                                        </p:attrNameLst>
                                      </p:cBhvr>
                                      <p:tavLst>
                                        <p:tav tm="0">
                                          <p:val>
                                            <p:strVal val="0-#ppt_w/2"/>
                                          </p:val>
                                        </p:tav>
                                        <p:tav tm="100000">
                                          <p:val>
                                            <p:strVal val="#ppt_x"/>
                                          </p:val>
                                        </p:tav>
                                      </p:tavLst>
                                    </p:anim>
                                    <p:anim calcmode="lin" valueType="num">
                                      <p:cBhvr additive="base">
                                        <p:cTn id="115" dur="500" fill="hold"/>
                                        <p:tgtEl>
                                          <p:spTgt spid="33"/>
                                        </p:tgtEl>
                                        <p:attrNameLst>
                                          <p:attrName>ppt_y</p:attrName>
                                        </p:attrNameLst>
                                      </p:cBhvr>
                                      <p:tavLst>
                                        <p:tav tm="0">
                                          <p:val>
                                            <p:strVal val="#ppt_y"/>
                                          </p:val>
                                        </p:tav>
                                        <p:tav tm="100000">
                                          <p:val>
                                            <p:strVal val="#ppt_y"/>
                                          </p:val>
                                        </p:tav>
                                      </p:tavLst>
                                    </p:anim>
                                  </p:childTnLst>
                                </p:cTn>
                              </p:par>
                            </p:childTnLst>
                          </p:cTn>
                        </p:par>
                      </p:childTnLst>
                    </p:cTn>
                  </p:par>
                  <p:par>
                    <p:cTn id="116" fill="hold" nodeType="clickPar">
                      <p:stCondLst>
                        <p:cond delay="indefinite"/>
                      </p:stCondLst>
                      <p:childTnLst>
                        <p:par>
                          <p:cTn id="117" fill="hold" nodeType="withGroup">
                            <p:stCondLst>
                              <p:cond delay="0"/>
                            </p:stCondLst>
                            <p:childTnLst>
                              <p:par>
                                <p:cTn id="118" presetID="2" presetClass="entr" presetSubtype="8" fill="hold" grpId="0" nodeType="clickEffect">
                                  <p:stCondLst>
                                    <p:cond delay="0"/>
                                  </p:stCondLst>
                                  <p:childTnLst>
                                    <p:set>
                                      <p:cBhvr>
                                        <p:cTn id="119" dur="1" fill="hold">
                                          <p:stCondLst>
                                            <p:cond delay="0"/>
                                          </p:stCondLst>
                                        </p:cTn>
                                        <p:tgtEl>
                                          <p:spTgt spid="34"/>
                                        </p:tgtEl>
                                        <p:attrNameLst>
                                          <p:attrName>style.visibility</p:attrName>
                                        </p:attrNameLst>
                                      </p:cBhvr>
                                      <p:to>
                                        <p:strVal val="visible"/>
                                      </p:to>
                                    </p:set>
                                    <p:anim calcmode="lin" valueType="num">
                                      <p:cBhvr additive="base">
                                        <p:cTn id="120" dur="500" fill="hold"/>
                                        <p:tgtEl>
                                          <p:spTgt spid="34"/>
                                        </p:tgtEl>
                                        <p:attrNameLst>
                                          <p:attrName>ppt_x</p:attrName>
                                        </p:attrNameLst>
                                      </p:cBhvr>
                                      <p:tavLst>
                                        <p:tav tm="0">
                                          <p:val>
                                            <p:strVal val="0-#ppt_w/2"/>
                                          </p:val>
                                        </p:tav>
                                        <p:tav tm="100000">
                                          <p:val>
                                            <p:strVal val="#ppt_x"/>
                                          </p:val>
                                        </p:tav>
                                      </p:tavLst>
                                    </p:anim>
                                    <p:anim calcmode="lin" valueType="num">
                                      <p:cBhvr additive="base">
                                        <p:cTn id="121" dur="500" fill="hold"/>
                                        <p:tgtEl>
                                          <p:spTgt spid="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3" grpId="0" animBg="1"/>
      <p:bldP spid="24" grpId="0" animBg="1"/>
      <p:bldP spid="32" grpId="0" animBg="1"/>
      <p:bldP spid="33" grpId="0" animBg="1"/>
      <p:bldP spid="3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0"/>
            <a:ext cx="8893175" cy="68580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pic>
      <p:graphicFrame>
        <p:nvGraphicFramePr>
          <p:cNvPr id="3" name="جدول 2"/>
          <p:cNvGraphicFramePr>
            <a:graphicFrameLocks noGrp="1"/>
          </p:cNvGraphicFramePr>
          <p:nvPr/>
        </p:nvGraphicFramePr>
        <p:xfrm>
          <a:off x="1258888" y="0"/>
          <a:ext cx="850900" cy="400050"/>
        </p:xfrm>
        <a:graphic>
          <a:graphicData uri="http://schemas.openxmlformats.org/drawingml/2006/table">
            <a:tbl>
              <a:tblPr rtl="1"/>
              <a:tblGrid>
                <a:gridCol w="850900"/>
              </a:tblGrid>
              <a:tr h="400050">
                <a:tc>
                  <a:txBody>
                    <a:bodyPr/>
                    <a:lstStyle/>
                    <a:p>
                      <a:pPr algn="r" rtl="0" fontAlgn="b"/>
                      <a:r>
                        <a:rPr lang="en-US" sz="2400" b="1" i="0" u="none" strike="noStrike" dirty="0">
                          <a:solidFill>
                            <a:srgbClr val="000000"/>
                          </a:solidFill>
                          <a:effectLst/>
                          <a:latin typeface="Calibri"/>
                        </a:rPr>
                        <a:t>P</a:t>
                      </a:r>
                      <a:r>
                        <a:rPr lang="ar-IQ" sz="2400" b="1" i="0" u="none" strike="noStrike" dirty="0">
                          <a:solidFill>
                            <a:srgbClr val="000000"/>
                          </a:solidFill>
                          <a:effectLst/>
                          <a:latin typeface="Calibri"/>
                        </a:rPr>
                        <a:t>السعر</a:t>
                      </a:r>
                    </a:p>
                  </a:txBody>
                  <a:tcPr marL="0" marR="0" marT="0" marB="0" anchor="b">
                    <a:lnL>
                      <a:noFill/>
                    </a:lnL>
                    <a:lnR>
                      <a:noFill/>
                    </a:lnR>
                    <a:lnT>
                      <a:noFill/>
                    </a:lnT>
                    <a:lnB>
                      <a:noFill/>
                    </a:lnB>
                    <a:solidFill>
                      <a:srgbClr val="D9D9D9"/>
                    </a:solidFill>
                  </a:tcPr>
                </a:tc>
              </a:tr>
            </a:tbl>
          </a:graphicData>
        </a:graphic>
      </p:graphicFrame>
      <p:graphicFrame>
        <p:nvGraphicFramePr>
          <p:cNvPr id="4" name="جدول 3"/>
          <p:cNvGraphicFramePr>
            <a:graphicFrameLocks noGrp="1"/>
          </p:cNvGraphicFramePr>
          <p:nvPr/>
        </p:nvGraphicFramePr>
        <p:xfrm>
          <a:off x="7156450" y="5373688"/>
          <a:ext cx="2019300" cy="400050"/>
        </p:xfrm>
        <a:graphic>
          <a:graphicData uri="http://schemas.openxmlformats.org/drawingml/2006/table">
            <a:tbl>
              <a:tblPr rtl="1"/>
              <a:tblGrid>
                <a:gridCol w="2019300"/>
              </a:tblGrid>
              <a:tr h="400050">
                <a:tc>
                  <a:txBody>
                    <a:bodyPr/>
                    <a:lstStyle/>
                    <a:p>
                      <a:pPr algn="l" rtl="0" fontAlgn="b"/>
                      <a:r>
                        <a:rPr lang="en-US" sz="2400" b="1" i="0" u="none" strike="noStrike" dirty="0" err="1">
                          <a:solidFill>
                            <a:srgbClr val="000000"/>
                          </a:solidFill>
                          <a:effectLst/>
                          <a:latin typeface="Calibri"/>
                        </a:rPr>
                        <a:t>Qd</a:t>
                      </a:r>
                      <a:r>
                        <a:rPr lang="en-US" sz="2400" b="1" i="0" u="none" strike="noStrike" dirty="0">
                          <a:solidFill>
                            <a:srgbClr val="000000"/>
                          </a:solidFill>
                          <a:effectLst/>
                          <a:latin typeface="Calibri"/>
                        </a:rPr>
                        <a:t> </a:t>
                      </a:r>
                      <a:r>
                        <a:rPr lang="ar-IQ" sz="2400" b="1" i="0" u="none" strike="noStrike" dirty="0">
                          <a:solidFill>
                            <a:srgbClr val="000000"/>
                          </a:solidFill>
                          <a:effectLst/>
                          <a:latin typeface="Calibri"/>
                        </a:rPr>
                        <a:t>الكمية المطلوبة</a:t>
                      </a:r>
                    </a:p>
                  </a:txBody>
                  <a:tcPr marL="0" marR="0" marT="0" marB="0" anchor="b">
                    <a:lnL>
                      <a:noFill/>
                    </a:lnL>
                    <a:lnR>
                      <a:noFill/>
                    </a:lnR>
                    <a:lnT>
                      <a:noFill/>
                    </a:lnT>
                    <a:lnB>
                      <a:noFill/>
                    </a:lnB>
                    <a:solidFill>
                      <a:srgbClr val="D9D9D9"/>
                    </a:solidFill>
                  </a:tcPr>
                </a:tc>
              </a:tr>
            </a:tbl>
          </a:graphicData>
        </a:graphic>
      </p:graphicFrame>
      <p:graphicFrame>
        <p:nvGraphicFramePr>
          <p:cNvPr id="5" name="جدول 4"/>
          <p:cNvGraphicFramePr>
            <a:graphicFrameLocks noGrp="1"/>
          </p:cNvGraphicFramePr>
          <p:nvPr/>
        </p:nvGraphicFramePr>
        <p:xfrm>
          <a:off x="1258888" y="404813"/>
          <a:ext cx="368300" cy="5619744"/>
        </p:xfrm>
        <a:graphic>
          <a:graphicData uri="http://schemas.openxmlformats.org/drawingml/2006/table">
            <a:tbl>
              <a:tblPr rtl="1">
                <a:tableStyleId>{5C22544A-7EE6-4342-B048-85BDC9FD1C3A}</a:tableStyleId>
              </a:tblPr>
              <a:tblGrid>
                <a:gridCol w="368300"/>
              </a:tblGrid>
              <a:tr h="432288">
                <a:tc>
                  <a:txBody>
                    <a:bodyPr/>
                    <a:lstStyle/>
                    <a:p>
                      <a:pPr algn="r" rtl="1" fontAlgn="b"/>
                      <a:r>
                        <a:rPr lang="en-US" sz="2800" b="1" u="none" strike="noStrike" dirty="0">
                          <a:effectLst/>
                        </a:rPr>
                        <a:t>12</a:t>
                      </a:r>
                      <a:endParaRPr lang="en-US" sz="2800" b="1" i="0" u="none" strike="noStrike" dirty="0">
                        <a:solidFill>
                          <a:srgbClr val="000000"/>
                        </a:solidFill>
                        <a:effectLst/>
                        <a:latin typeface="Calibri"/>
                      </a:endParaRPr>
                    </a:p>
                  </a:txBody>
                  <a:tcPr marL="0" marR="0" marT="0" marB="0">
                    <a:solidFill>
                      <a:schemeClr val="accent5">
                        <a:lumMod val="40000"/>
                        <a:lumOff val="60000"/>
                      </a:schemeClr>
                    </a:solidFill>
                  </a:tcPr>
                </a:tc>
              </a:tr>
              <a:tr h="432288">
                <a:tc>
                  <a:txBody>
                    <a:bodyPr/>
                    <a:lstStyle/>
                    <a:p>
                      <a:pPr algn="ctr" rtl="0" fontAlgn="b"/>
                      <a:r>
                        <a:rPr lang="en-US" sz="2800" b="1" u="none" strike="noStrike" dirty="0">
                          <a:effectLst/>
                        </a:rPr>
                        <a:t>11</a:t>
                      </a:r>
                      <a:endParaRPr lang="en-US" sz="2800" b="1" i="0" u="none" strike="noStrike" dirty="0">
                        <a:solidFill>
                          <a:srgbClr val="000000"/>
                        </a:solidFill>
                        <a:effectLst/>
                        <a:latin typeface="Calibri"/>
                      </a:endParaRPr>
                    </a:p>
                  </a:txBody>
                  <a:tcPr marL="0" marR="0" marT="0" marB="0" anchor="b">
                    <a:solidFill>
                      <a:schemeClr val="accent5">
                        <a:lumMod val="40000"/>
                        <a:lumOff val="60000"/>
                      </a:schemeClr>
                    </a:solidFill>
                  </a:tcPr>
                </a:tc>
              </a:tr>
              <a:tr h="432288">
                <a:tc>
                  <a:txBody>
                    <a:bodyPr/>
                    <a:lstStyle/>
                    <a:p>
                      <a:pPr algn="ctr" rtl="0" fontAlgn="b"/>
                      <a:r>
                        <a:rPr lang="en-US" sz="2800" b="1" u="none" strike="noStrike" dirty="0">
                          <a:effectLst/>
                        </a:rPr>
                        <a:t>10</a:t>
                      </a:r>
                      <a:endParaRPr lang="en-US" sz="2800" b="1" i="0" u="none" strike="noStrike" dirty="0">
                        <a:solidFill>
                          <a:srgbClr val="000000"/>
                        </a:solidFill>
                        <a:effectLst/>
                        <a:latin typeface="Calibri"/>
                      </a:endParaRPr>
                    </a:p>
                  </a:txBody>
                  <a:tcPr marL="0" marR="0" marT="0" marB="0" anchor="b">
                    <a:solidFill>
                      <a:schemeClr val="accent5">
                        <a:lumMod val="40000"/>
                        <a:lumOff val="60000"/>
                      </a:schemeClr>
                    </a:solidFill>
                  </a:tcPr>
                </a:tc>
              </a:tr>
              <a:tr h="432288">
                <a:tc>
                  <a:txBody>
                    <a:bodyPr/>
                    <a:lstStyle/>
                    <a:p>
                      <a:pPr algn="ctr" rtl="0" fontAlgn="b"/>
                      <a:r>
                        <a:rPr lang="en-US" sz="2800" b="1" u="none" strike="noStrike">
                          <a:effectLst/>
                        </a:rPr>
                        <a:t>9</a:t>
                      </a:r>
                      <a:endParaRPr lang="en-US" sz="2800" b="1" i="0" u="none" strike="noStrike">
                        <a:solidFill>
                          <a:srgbClr val="000000"/>
                        </a:solidFill>
                        <a:effectLst/>
                        <a:latin typeface="Calibri"/>
                      </a:endParaRPr>
                    </a:p>
                  </a:txBody>
                  <a:tcPr marL="0" marR="0" marT="0" marB="0" anchor="b">
                    <a:solidFill>
                      <a:schemeClr val="accent5">
                        <a:lumMod val="40000"/>
                        <a:lumOff val="60000"/>
                      </a:schemeClr>
                    </a:solidFill>
                  </a:tcPr>
                </a:tc>
              </a:tr>
              <a:tr h="432288">
                <a:tc>
                  <a:txBody>
                    <a:bodyPr/>
                    <a:lstStyle/>
                    <a:p>
                      <a:pPr algn="ctr" rtl="0" fontAlgn="b"/>
                      <a:r>
                        <a:rPr lang="en-US" sz="2800" b="1" u="none" strike="noStrike" dirty="0">
                          <a:effectLst/>
                        </a:rPr>
                        <a:t>8</a:t>
                      </a:r>
                      <a:endParaRPr lang="en-US" sz="2800" b="1" i="0" u="none" strike="noStrike" dirty="0">
                        <a:solidFill>
                          <a:srgbClr val="000000"/>
                        </a:solidFill>
                        <a:effectLst/>
                        <a:latin typeface="Calibri"/>
                      </a:endParaRPr>
                    </a:p>
                  </a:txBody>
                  <a:tcPr marL="0" marR="0" marT="0" marB="0" anchor="b">
                    <a:solidFill>
                      <a:schemeClr val="accent5">
                        <a:lumMod val="40000"/>
                        <a:lumOff val="60000"/>
                      </a:schemeClr>
                    </a:solidFill>
                  </a:tcPr>
                </a:tc>
              </a:tr>
              <a:tr h="432288">
                <a:tc>
                  <a:txBody>
                    <a:bodyPr/>
                    <a:lstStyle/>
                    <a:p>
                      <a:pPr algn="ctr" rtl="0" fontAlgn="b"/>
                      <a:r>
                        <a:rPr lang="en-US" sz="2800" b="1" u="none" strike="noStrike">
                          <a:effectLst/>
                        </a:rPr>
                        <a:t>7</a:t>
                      </a:r>
                      <a:endParaRPr lang="en-US" sz="2800" b="1" i="0" u="none" strike="noStrike">
                        <a:solidFill>
                          <a:srgbClr val="000000"/>
                        </a:solidFill>
                        <a:effectLst/>
                        <a:latin typeface="Calibri"/>
                      </a:endParaRPr>
                    </a:p>
                  </a:txBody>
                  <a:tcPr marL="0" marR="0" marT="0" marB="0" anchor="b">
                    <a:solidFill>
                      <a:schemeClr val="accent5">
                        <a:lumMod val="40000"/>
                        <a:lumOff val="60000"/>
                      </a:schemeClr>
                    </a:solidFill>
                  </a:tcPr>
                </a:tc>
              </a:tr>
              <a:tr h="432288">
                <a:tc>
                  <a:txBody>
                    <a:bodyPr/>
                    <a:lstStyle/>
                    <a:p>
                      <a:pPr algn="ctr" rtl="0" fontAlgn="b"/>
                      <a:r>
                        <a:rPr lang="en-US" sz="2800" b="1" u="none" strike="noStrike" dirty="0">
                          <a:effectLst/>
                        </a:rPr>
                        <a:t>6</a:t>
                      </a:r>
                      <a:endParaRPr lang="en-US" sz="2800" b="1" i="0" u="none" strike="noStrike" dirty="0">
                        <a:solidFill>
                          <a:srgbClr val="000000"/>
                        </a:solidFill>
                        <a:effectLst/>
                        <a:latin typeface="Calibri"/>
                      </a:endParaRPr>
                    </a:p>
                  </a:txBody>
                  <a:tcPr marL="0" marR="0" marT="0" marB="0" anchor="b">
                    <a:solidFill>
                      <a:schemeClr val="accent5">
                        <a:lumMod val="40000"/>
                        <a:lumOff val="60000"/>
                      </a:schemeClr>
                    </a:solidFill>
                  </a:tcPr>
                </a:tc>
              </a:tr>
              <a:tr h="432288">
                <a:tc>
                  <a:txBody>
                    <a:bodyPr/>
                    <a:lstStyle/>
                    <a:p>
                      <a:pPr algn="ctr" rtl="0" fontAlgn="b"/>
                      <a:r>
                        <a:rPr lang="en-US" sz="2800" b="1" u="none" strike="noStrike">
                          <a:effectLst/>
                        </a:rPr>
                        <a:t>5</a:t>
                      </a:r>
                      <a:endParaRPr lang="en-US" sz="2800" b="1" i="0" u="none" strike="noStrike">
                        <a:solidFill>
                          <a:srgbClr val="000000"/>
                        </a:solidFill>
                        <a:effectLst/>
                        <a:latin typeface="Calibri"/>
                      </a:endParaRPr>
                    </a:p>
                  </a:txBody>
                  <a:tcPr marL="0" marR="0" marT="0" marB="0" anchor="b">
                    <a:solidFill>
                      <a:schemeClr val="accent5">
                        <a:lumMod val="40000"/>
                        <a:lumOff val="60000"/>
                      </a:schemeClr>
                    </a:solidFill>
                  </a:tcPr>
                </a:tc>
              </a:tr>
              <a:tr h="432288">
                <a:tc>
                  <a:txBody>
                    <a:bodyPr/>
                    <a:lstStyle/>
                    <a:p>
                      <a:pPr algn="ctr" rtl="0" fontAlgn="b"/>
                      <a:r>
                        <a:rPr lang="en-US" sz="2800" b="1" u="none" strike="noStrike">
                          <a:effectLst/>
                        </a:rPr>
                        <a:t>4</a:t>
                      </a:r>
                      <a:endParaRPr lang="en-US" sz="2800" b="1" i="0" u="none" strike="noStrike">
                        <a:solidFill>
                          <a:srgbClr val="000000"/>
                        </a:solidFill>
                        <a:effectLst/>
                        <a:latin typeface="Calibri"/>
                      </a:endParaRPr>
                    </a:p>
                  </a:txBody>
                  <a:tcPr marL="0" marR="0" marT="0" marB="0" anchor="b">
                    <a:solidFill>
                      <a:schemeClr val="accent5">
                        <a:lumMod val="40000"/>
                        <a:lumOff val="60000"/>
                      </a:schemeClr>
                    </a:solidFill>
                  </a:tcPr>
                </a:tc>
              </a:tr>
              <a:tr h="432288">
                <a:tc>
                  <a:txBody>
                    <a:bodyPr/>
                    <a:lstStyle/>
                    <a:p>
                      <a:pPr algn="ctr" rtl="0" fontAlgn="b"/>
                      <a:r>
                        <a:rPr lang="en-US" sz="2800" b="1" u="none" strike="noStrike">
                          <a:effectLst/>
                        </a:rPr>
                        <a:t>3</a:t>
                      </a:r>
                      <a:endParaRPr lang="en-US" sz="2800" b="1" i="0" u="none" strike="noStrike">
                        <a:solidFill>
                          <a:srgbClr val="000000"/>
                        </a:solidFill>
                        <a:effectLst/>
                        <a:latin typeface="Calibri"/>
                      </a:endParaRPr>
                    </a:p>
                  </a:txBody>
                  <a:tcPr marL="0" marR="0" marT="0" marB="0" anchor="b">
                    <a:solidFill>
                      <a:schemeClr val="accent5">
                        <a:lumMod val="40000"/>
                        <a:lumOff val="60000"/>
                      </a:schemeClr>
                    </a:solidFill>
                  </a:tcPr>
                </a:tc>
              </a:tr>
              <a:tr h="432288">
                <a:tc>
                  <a:txBody>
                    <a:bodyPr/>
                    <a:lstStyle/>
                    <a:p>
                      <a:pPr algn="ctr" rtl="0" fontAlgn="b"/>
                      <a:r>
                        <a:rPr lang="en-US" sz="2800" b="1" u="none" strike="noStrike">
                          <a:effectLst/>
                        </a:rPr>
                        <a:t>2</a:t>
                      </a:r>
                      <a:endParaRPr lang="en-US" sz="2800" b="1" i="0" u="none" strike="noStrike">
                        <a:solidFill>
                          <a:srgbClr val="000000"/>
                        </a:solidFill>
                        <a:effectLst/>
                        <a:latin typeface="Calibri"/>
                      </a:endParaRPr>
                    </a:p>
                  </a:txBody>
                  <a:tcPr marL="0" marR="0" marT="0" marB="0" anchor="b">
                    <a:solidFill>
                      <a:schemeClr val="accent5">
                        <a:lumMod val="40000"/>
                        <a:lumOff val="60000"/>
                      </a:schemeClr>
                    </a:solidFill>
                  </a:tcPr>
                </a:tc>
              </a:tr>
              <a:tr h="432288">
                <a:tc>
                  <a:txBody>
                    <a:bodyPr/>
                    <a:lstStyle/>
                    <a:p>
                      <a:pPr algn="ctr" rtl="0" fontAlgn="b"/>
                      <a:r>
                        <a:rPr lang="en-US" sz="2800" b="1" u="none" strike="noStrike">
                          <a:effectLst/>
                        </a:rPr>
                        <a:t>1</a:t>
                      </a:r>
                      <a:endParaRPr lang="en-US" sz="2800" b="1" i="0" u="none" strike="noStrike">
                        <a:solidFill>
                          <a:srgbClr val="000000"/>
                        </a:solidFill>
                        <a:effectLst/>
                        <a:latin typeface="Calibri"/>
                      </a:endParaRPr>
                    </a:p>
                  </a:txBody>
                  <a:tcPr marL="0" marR="0" marT="0" marB="0" anchor="b">
                    <a:solidFill>
                      <a:schemeClr val="accent5">
                        <a:lumMod val="40000"/>
                        <a:lumOff val="60000"/>
                      </a:schemeClr>
                    </a:solidFill>
                  </a:tcPr>
                </a:tc>
              </a:tr>
              <a:tr h="432288">
                <a:tc>
                  <a:txBody>
                    <a:bodyPr/>
                    <a:lstStyle/>
                    <a:p>
                      <a:pPr algn="ctr" rtl="0" fontAlgn="b"/>
                      <a:r>
                        <a:rPr lang="en-US" sz="2800" b="1" u="none" strike="noStrike" dirty="0">
                          <a:effectLst/>
                        </a:rPr>
                        <a:t>0</a:t>
                      </a:r>
                      <a:endParaRPr lang="en-US" sz="2800" b="1" i="0" u="none" strike="noStrike" dirty="0">
                        <a:solidFill>
                          <a:srgbClr val="000000"/>
                        </a:solidFill>
                        <a:effectLst/>
                        <a:latin typeface="Calibri"/>
                      </a:endParaRPr>
                    </a:p>
                  </a:txBody>
                  <a:tcPr marL="0" marR="0" marT="0" marB="0" anchor="b">
                    <a:solidFill>
                      <a:schemeClr val="accent5">
                        <a:lumMod val="40000"/>
                        <a:lumOff val="60000"/>
                      </a:schemeClr>
                    </a:solidFill>
                  </a:tcPr>
                </a:tc>
              </a:tr>
            </a:tbl>
          </a:graphicData>
        </a:graphic>
      </p:graphicFrame>
      <p:graphicFrame>
        <p:nvGraphicFramePr>
          <p:cNvPr id="6" name="جدول 5"/>
          <p:cNvGraphicFramePr>
            <a:graphicFrameLocks noGrp="1"/>
          </p:cNvGraphicFramePr>
          <p:nvPr/>
        </p:nvGraphicFramePr>
        <p:xfrm>
          <a:off x="1546224" y="5949950"/>
          <a:ext cx="5837239" cy="647700"/>
        </p:xfrm>
        <a:graphic>
          <a:graphicData uri="http://schemas.openxmlformats.org/drawingml/2006/table">
            <a:tbl>
              <a:tblPr rtl="1">
                <a:tableStyleId>{5C22544A-7EE6-4342-B048-85BDC9FD1C3A}</a:tableStyleId>
              </a:tblPr>
              <a:tblGrid>
                <a:gridCol w="661165"/>
                <a:gridCol w="570256"/>
                <a:gridCol w="561990"/>
                <a:gridCol w="570256"/>
                <a:gridCol w="561990"/>
                <a:gridCol w="628105"/>
                <a:gridCol w="495874"/>
                <a:gridCol w="561990"/>
                <a:gridCol w="570256"/>
                <a:gridCol w="595048"/>
                <a:gridCol w="60309"/>
              </a:tblGrid>
              <a:tr h="647700">
                <a:tc>
                  <a:txBody>
                    <a:bodyPr/>
                    <a:lstStyle/>
                    <a:p>
                      <a:pPr algn="ctr" rtl="0" fontAlgn="b"/>
                      <a:r>
                        <a:rPr lang="en-US" sz="2800" b="1" u="none" strike="noStrike" dirty="0" smtClean="0">
                          <a:effectLst/>
                        </a:rPr>
                        <a:t>100</a:t>
                      </a:r>
                      <a:endParaRPr lang="en-US" sz="2800" b="1" i="0" u="none" strike="noStrike" dirty="0">
                        <a:solidFill>
                          <a:srgbClr val="000000"/>
                        </a:solidFill>
                        <a:effectLst/>
                        <a:latin typeface="Calibri"/>
                      </a:endParaRPr>
                    </a:p>
                  </a:txBody>
                  <a:tcPr marL="0" marR="0" marT="0" marB="0" anchor="b">
                    <a:solidFill>
                      <a:schemeClr val="accent5">
                        <a:lumMod val="40000"/>
                        <a:lumOff val="60000"/>
                      </a:schemeClr>
                    </a:solidFill>
                  </a:tcPr>
                </a:tc>
                <a:tc>
                  <a:txBody>
                    <a:bodyPr/>
                    <a:lstStyle/>
                    <a:p>
                      <a:pPr algn="ctr" rtl="0" fontAlgn="b"/>
                      <a:r>
                        <a:rPr lang="en-US" sz="2800" b="1" u="none" strike="noStrike" dirty="0">
                          <a:effectLst/>
                        </a:rPr>
                        <a:t>90</a:t>
                      </a:r>
                      <a:endParaRPr lang="en-US" sz="2800" b="1" i="0" u="none" strike="noStrike" dirty="0">
                        <a:solidFill>
                          <a:srgbClr val="000000"/>
                        </a:solidFill>
                        <a:effectLst/>
                        <a:latin typeface="Calibri"/>
                      </a:endParaRPr>
                    </a:p>
                  </a:txBody>
                  <a:tcPr marL="0" marR="0" marT="0" marB="0" anchor="b">
                    <a:solidFill>
                      <a:schemeClr val="accent5">
                        <a:lumMod val="40000"/>
                        <a:lumOff val="60000"/>
                      </a:schemeClr>
                    </a:solidFill>
                  </a:tcPr>
                </a:tc>
                <a:tc>
                  <a:txBody>
                    <a:bodyPr/>
                    <a:lstStyle/>
                    <a:p>
                      <a:pPr algn="ctr" rtl="0" fontAlgn="b"/>
                      <a:r>
                        <a:rPr lang="en-US" sz="2800" b="1" u="none" strike="noStrike" dirty="0">
                          <a:effectLst/>
                        </a:rPr>
                        <a:t>80</a:t>
                      </a:r>
                      <a:endParaRPr lang="en-US" sz="2800" b="1" i="0" u="none" strike="noStrike" dirty="0">
                        <a:solidFill>
                          <a:srgbClr val="000000"/>
                        </a:solidFill>
                        <a:effectLst/>
                        <a:latin typeface="Calibri"/>
                      </a:endParaRPr>
                    </a:p>
                  </a:txBody>
                  <a:tcPr marL="0" marR="0" marT="0" marB="0" anchor="b">
                    <a:solidFill>
                      <a:schemeClr val="accent5">
                        <a:lumMod val="40000"/>
                        <a:lumOff val="60000"/>
                      </a:schemeClr>
                    </a:solidFill>
                  </a:tcPr>
                </a:tc>
                <a:tc>
                  <a:txBody>
                    <a:bodyPr/>
                    <a:lstStyle/>
                    <a:p>
                      <a:pPr algn="ctr" rtl="0" fontAlgn="b"/>
                      <a:r>
                        <a:rPr lang="en-US" sz="2800" b="1" u="none" strike="noStrike">
                          <a:effectLst/>
                        </a:rPr>
                        <a:t>70</a:t>
                      </a:r>
                      <a:endParaRPr lang="en-US" sz="2800" b="1" i="0" u="none" strike="noStrike">
                        <a:solidFill>
                          <a:srgbClr val="000000"/>
                        </a:solidFill>
                        <a:effectLst/>
                        <a:latin typeface="Calibri"/>
                      </a:endParaRPr>
                    </a:p>
                  </a:txBody>
                  <a:tcPr marL="0" marR="0" marT="0" marB="0" anchor="b">
                    <a:solidFill>
                      <a:schemeClr val="accent5">
                        <a:lumMod val="40000"/>
                        <a:lumOff val="60000"/>
                      </a:schemeClr>
                    </a:solidFill>
                  </a:tcPr>
                </a:tc>
                <a:tc>
                  <a:txBody>
                    <a:bodyPr/>
                    <a:lstStyle/>
                    <a:p>
                      <a:pPr algn="ctr" rtl="0" fontAlgn="b"/>
                      <a:r>
                        <a:rPr lang="en-US" sz="2800" b="1" u="none" strike="noStrike">
                          <a:effectLst/>
                        </a:rPr>
                        <a:t>60</a:t>
                      </a:r>
                      <a:endParaRPr lang="en-US" sz="2800" b="1" i="0" u="none" strike="noStrike">
                        <a:solidFill>
                          <a:srgbClr val="000000"/>
                        </a:solidFill>
                        <a:effectLst/>
                        <a:latin typeface="Calibri"/>
                      </a:endParaRPr>
                    </a:p>
                  </a:txBody>
                  <a:tcPr marL="0" marR="0" marT="0" marB="0" anchor="b">
                    <a:solidFill>
                      <a:schemeClr val="accent5">
                        <a:lumMod val="40000"/>
                        <a:lumOff val="60000"/>
                      </a:schemeClr>
                    </a:solidFill>
                  </a:tcPr>
                </a:tc>
                <a:tc>
                  <a:txBody>
                    <a:bodyPr/>
                    <a:lstStyle/>
                    <a:p>
                      <a:pPr algn="ctr" rtl="0" fontAlgn="b"/>
                      <a:r>
                        <a:rPr lang="en-US" sz="2800" b="1" u="none" strike="noStrike">
                          <a:effectLst/>
                        </a:rPr>
                        <a:t>50</a:t>
                      </a:r>
                      <a:endParaRPr lang="en-US" sz="2800" b="1" i="0" u="none" strike="noStrike">
                        <a:solidFill>
                          <a:srgbClr val="000000"/>
                        </a:solidFill>
                        <a:effectLst/>
                        <a:latin typeface="Calibri"/>
                      </a:endParaRPr>
                    </a:p>
                  </a:txBody>
                  <a:tcPr marL="0" marR="0" marT="0" marB="0" anchor="b">
                    <a:solidFill>
                      <a:schemeClr val="accent5">
                        <a:lumMod val="40000"/>
                        <a:lumOff val="60000"/>
                      </a:schemeClr>
                    </a:solidFill>
                  </a:tcPr>
                </a:tc>
                <a:tc>
                  <a:txBody>
                    <a:bodyPr/>
                    <a:lstStyle/>
                    <a:p>
                      <a:pPr algn="ctr" rtl="0" fontAlgn="b"/>
                      <a:r>
                        <a:rPr lang="en-US" sz="2800" b="1" u="none" strike="noStrike" dirty="0">
                          <a:effectLst/>
                        </a:rPr>
                        <a:t>40</a:t>
                      </a:r>
                      <a:endParaRPr lang="en-US" sz="2800" b="1" i="0" u="none" strike="noStrike" dirty="0">
                        <a:solidFill>
                          <a:srgbClr val="000000"/>
                        </a:solidFill>
                        <a:effectLst/>
                        <a:latin typeface="Calibri"/>
                      </a:endParaRPr>
                    </a:p>
                  </a:txBody>
                  <a:tcPr marL="0" marR="0" marT="0" marB="0" anchor="b">
                    <a:solidFill>
                      <a:schemeClr val="accent5">
                        <a:lumMod val="40000"/>
                        <a:lumOff val="60000"/>
                      </a:schemeClr>
                    </a:solidFill>
                  </a:tcPr>
                </a:tc>
                <a:tc>
                  <a:txBody>
                    <a:bodyPr/>
                    <a:lstStyle/>
                    <a:p>
                      <a:pPr algn="ctr" rtl="0" fontAlgn="b"/>
                      <a:r>
                        <a:rPr lang="en-US" sz="2800" b="1" u="none" strike="noStrike">
                          <a:effectLst/>
                        </a:rPr>
                        <a:t>30</a:t>
                      </a:r>
                      <a:endParaRPr lang="en-US" sz="2800" b="1" i="0" u="none" strike="noStrike">
                        <a:solidFill>
                          <a:srgbClr val="000000"/>
                        </a:solidFill>
                        <a:effectLst/>
                        <a:latin typeface="Calibri"/>
                      </a:endParaRPr>
                    </a:p>
                  </a:txBody>
                  <a:tcPr marL="0" marR="0" marT="0" marB="0" anchor="b">
                    <a:solidFill>
                      <a:schemeClr val="accent5">
                        <a:lumMod val="40000"/>
                        <a:lumOff val="60000"/>
                      </a:schemeClr>
                    </a:solidFill>
                  </a:tcPr>
                </a:tc>
                <a:tc>
                  <a:txBody>
                    <a:bodyPr/>
                    <a:lstStyle/>
                    <a:p>
                      <a:pPr algn="ctr" rtl="0" fontAlgn="b"/>
                      <a:r>
                        <a:rPr lang="en-US" sz="2800" b="1" u="none" strike="noStrike">
                          <a:effectLst/>
                        </a:rPr>
                        <a:t>20</a:t>
                      </a:r>
                      <a:endParaRPr lang="en-US" sz="2800" b="1" i="0" u="none" strike="noStrike">
                        <a:solidFill>
                          <a:srgbClr val="000000"/>
                        </a:solidFill>
                        <a:effectLst/>
                        <a:latin typeface="Calibri"/>
                      </a:endParaRPr>
                    </a:p>
                  </a:txBody>
                  <a:tcPr marL="0" marR="0" marT="0" marB="0" anchor="b">
                    <a:solidFill>
                      <a:schemeClr val="accent5">
                        <a:lumMod val="40000"/>
                        <a:lumOff val="60000"/>
                      </a:schemeClr>
                    </a:solidFill>
                  </a:tcPr>
                </a:tc>
                <a:tc>
                  <a:txBody>
                    <a:bodyPr/>
                    <a:lstStyle/>
                    <a:p>
                      <a:pPr algn="ctr" rtl="0" fontAlgn="b"/>
                      <a:r>
                        <a:rPr lang="en-US" sz="2800" b="1" u="none" strike="noStrike">
                          <a:effectLst/>
                        </a:rPr>
                        <a:t>10</a:t>
                      </a:r>
                      <a:endParaRPr lang="en-US" sz="2800" b="1" i="0" u="none" strike="noStrike">
                        <a:solidFill>
                          <a:srgbClr val="000000"/>
                        </a:solidFill>
                        <a:effectLst/>
                        <a:latin typeface="Calibri"/>
                      </a:endParaRPr>
                    </a:p>
                  </a:txBody>
                  <a:tcPr marL="0" marR="0" marT="0" marB="0" anchor="b">
                    <a:solidFill>
                      <a:schemeClr val="accent5">
                        <a:lumMod val="40000"/>
                        <a:lumOff val="60000"/>
                      </a:schemeClr>
                    </a:solidFill>
                  </a:tcPr>
                </a:tc>
                <a:tc>
                  <a:txBody>
                    <a:bodyPr/>
                    <a:lstStyle/>
                    <a:p>
                      <a:pPr algn="ctr" rtl="0" fontAlgn="b"/>
                      <a:r>
                        <a:rPr lang="en-US" sz="2800" b="1" u="none" strike="noStrike" dirty="0">
                          <a:effectLst/>
                        </a:rPr>
                        <a:t> </a:t>
                      </a:r>
                      <a:endParaRPr lang="en-US" sz="2800" b="1" i="0" u="none" strike="noStrike" dirty="0">
                        <a:solidFill>
                          <a:srgbClr val="000000"/>
                        </a:solidFill>
                        <a:effectLst/>
                        <a:latin typeface="Calibri"/>
                      </a:endParaRPr>
                    </a:p>
                  </a:txBody>
                  <a:tcPr marL="0" marR="0" marT="0" marB="0" anchor="b">
                    <a:solidFill>
                      <a:schemeClr val="accent5">
                        <a:lumMod val="40000"/>
                        <a:lumOff val="60000"/>
                      </a:schemeClr>
                    </a:solidFill>
                  </a:tcPr>
                </a:tc>
              </a:tr>
            </a:tbl>
          </a:graphicData>
        </a:graphic>
      </p:graphicFrame>
      <p:graphicFrame>
        <p:nvGraphicFramePr>
          <p:cNvPr id="7" name="كائن 6"/>
          <p:cNvGraphicFramePr>
            <a:graphicFrameLocks noChangeAspect="1"/>
          </p:cNvGraphicFramePr>
          <p:nvPr/>
        </p:nvGraphicFramePr>
        <p:xfrm>
          <a:off x="6694488" y="95250"/>
          <a:ext cx="2449512" cy="3130550"/>
        </p:xfrm>
        <a:graphic>
          <a:graphicData uri="http://schemas.openxmlformats.org/presentationml/2006/ole">
            <mc:AlternateContent xmlns:mc="http://schemas.openxmlformats.org/markup-compatibility/2006">
              <mc:Choice xmlns:v="urn:schemas-microsoft-com:vml" Requires="v">
                <p:oleObj spid="_x0000_s5190" name="Worksheet" r:id="rId5" imgW="1228771" imgH="1257351" progId="Excel.Sheet.12">
                  <p:embed/>
                </p:oleObj>
              </mc:Choice>
              <mc:Fallback>
                <p:oleObj name="Worksheet" r:id="rId5" imgW="1228771" imgH="1257351" progId="Excel.Sheet.12">
                  <p:embed/>
                  <p:pic>
                    <p:nvPicPr>
                      <p:cNvPr id="0" name="كائن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94488" y="95250"/>
                        <a:ext cx="2449512" cy="31305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8"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75463" y="4879975"/>
            <a:ext cx="504825"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59450" y="4087813"/>
            <a:ext cx="504825"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97413" y="3168650"/>
            <a:ext cx="504825"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68713" y="2284413"/>
            <a:ext cx="503237"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09850" y="1408113"/>
            <a:ext cx="503238"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3" name="رابط كسهم مستقيم 12"/>
          <p:cNvCxnSpPr/>
          <p:nvPr/>
        </p:nvCxnSpPr>
        <p:spPr>
          <a:xfrm flipH="1" flipV="1">
            <a:off x="2063750" y="944563"/>
            <a:ext cx="5316538" cy="4449762"/>
          </a:xfrm>
          <a:prstGeom prst="straightConnector1">
            <a:avLst/>
          </a:prstGeom>
          <a:ln w="762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1+#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1+#ppt_w/2"/>
                                          </p:val>
                                        </p:tav>
                                        <p:tav tm="100000">
                                          <p:val>
                                            <p:strVal val="#ppt_x"/>
                                          </p:val>
                                        </p:tav>
                                      </p:tavLst>
                                    </p:anim>
                                    <p:anim calcmode="lin" valueType="num">
                                      <p:cBhvr additive="base">
                                        <p:cTn id="26"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53" presetClass="entr" presetSubtype="16"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p:cTn id="37" dur="500" fill="hold"/>
                                        <p:tgtEl>
                                          <p:spTgt spid="8"/>
                                        </p:tgtEl>
                                        <p:attrNameLst>
                                          <p:attrName>ppt_w</p:attrName>
                                        </p:attrNameLst>
                                      </p:cBhvr>
                                      <p:tavLst>
                                        <p:tav tm="0">
                                          <p:val>
                                            <p:fltVal val="0"/>
                                          </p:val>
                                        </p:tav>
                                        <p:tav tm="100000">
                                          <p:val>
                                            <p:strVal val="#ppt_w"/>
                                          </p:val>
                                        </p:tav>
                                      </p:tavLst>
                                    </p:anim>
                                    <p:anim calcmode="lin" valueType="num">
                                      <p:cBhvr>
                                        <p:cTn id="38" dur="500" fill="hold"/>
                                        <p:tgtEl>
                                          <p:spTgt spid="8"/>
                                        </p:tgtEl>
                                        <p:attrNameLst>
                                          <p:attrName>ppt_h</p:attrName>
                                        </p:attrNameLst>
                                      </p:cBhvr>
                                      <p:tavLst>
                                        <p:tav tm="0">
                                          <p:val>
                                            <p:fltVal val="0"/>
                                          </p:val>
                                        </p:tav>
                                        <p:tav tm="100000">
                                          <p:val>
                                            <p:strVal val="#ppt_h"/>
                                          </p:val>
                                        </p:tav>
                                      </p:tavLst>
                                    </p:anim>
                                    <p:animEffect transition="in" filter="fade">
                                      <p:cBhvr>
                                        <p:cTn id="39" dur="500"/>
                                        <p:tgtEl>
                                          <p:spTgt spid="8"/>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53" presetClass="entr" presetSubtype="16" fill="hold" nodeType="clickEffect">
                                  <p:stCondLst>
                                    <p:cond delay="0"/>
                                  </p:stCondLst>
                                  <p:childTnLst>
                                    <p:set>
                                      <p:cBhvr>
                                        <p:cTn id="43" dur="1" fill="hold">
                                          <p:stCondLst>
                                            <p:cond delay="0"/>
                                          </p:stCondLst>
                                        </p:cTn>
                                        <p:tgtEl>
                                          <p:spTgt spid="9"/>
                                        </p:tgtEl>
                                        <p:attrNameLst>
                                          <p:attrName>style.visibility</p:attrName>
                                        </p:attrNameLst>
                                      </p:cBhvr>
                                      <p:to>
                                        <p:strVal val="visible"/>
                                      </p:to>
                                    </p:set>
                                    <p:anim calcmode="lin" valueType="num">
                                      <p:cBhvr>
                                        <p:cTn id="44" dur="500" fill="hold"/>
                                        <p:tgtEl>
                                          <p:spTgt spid="9"/>
                                        </p:tgtEl>
                                        <p:attrNameLst>
                                          <p:attrName>ppt_w</p:attrName>
                                        </p:attrNameLst>
                                      </p:cBhvr>
                                      <p:tavLst>
                                        <p:tav tm="0">
                                          <p:val>
                                            <p:fltVal val="0"/>
                                          </p:val>
                                        </p:tav>
                                        <p:tav tm="100000">
                                          <p:val>
                                            <p:strVal val="#ppt_w"/>
                                          </p:val>
                                        </p:tav>
                                      </p:tavLst>
                                    </p:anim>
                                    <p:anim calcmode="lin" valueType="num">
                                      <p:cBhvr>
                                        <p:cTn id="45" dur="500" fill="hold"/>
                                        <p:tgtEl>
                                          <p:spTgt spid="9"/>
                                        </p:tgtEl>
                                        <p:attrNameLst>
                                          <p:attrName>ppt_h</p:attrName>
                                        </p:attrNameLst>
                                      </p:cBhvr>
                                      <p:tavLst>
                                        <p:tav tm="0">
                                          <p:val>
                                            <p:fltVal val="0"/>
                                          </p:val>
                                        </p:tav>
                                        <p:tav tm="100000">
                                          <p:val>
                                            <p:strVal val="#ppt_h"/>
                                          </p:val>
                                        </p:tav>
                                      </p:tavLst>
                                    </p:anim>
                                    <p:animEffect transition="in" filter="fade">
                                      <p:cBhvr>
                                        <p:cTn id="46" dur="500"/>
                                        <p:tgtEl>
                                          <p:spTgt spid="9"/>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53" presetClass="entr" presetSubtype="16" fill="hold" nodeType="clickEffect">
                                  <p:stCondLst>
                                    <p:cond delay="0"/>
                                  </p:stCondLst>
                                  <p:childTnLst>
                                    <p:set>
                                      <p:cBhvr>
                                        <p:cTn id="50" dur="1" fill="hold">
                                          <p:stCondLst>
                                            <p:cond delay="0"/>
                                          </p:stCondLst>
                                        </p:cTn>
                                        <p:tgtEl>
                                          <p:spTgt spid="10"/>
                                        </p:tgtEl>
                                        <p:attrNameLst>
                                          <p:attrName>style.visibility</p:attrName>
                                        </p:attrNameLst>
                                      </p:cBhvr>
                                      <p:to>
                                        <p:strVal val="visible"/>
                                      </p:to>
                                    </p:set>
                                    <p:anim calcmode="lin" valueType="num">
                                      <p:cBhvr>
                                        <p:cTn id="51" dur="500" fill="hold"/>
                                        <p:tgtEl>
                                          <p:spTgt spid="10"/>
                                        </p:tgtEl>
                                        <p:attrNameLst>
                                          <p:attrName>ppt_w</p:attrName>
                                        </p:attrNameLst>
                                      </p:cBhvr>
                                      <p:tavLst>
                                        <p:tav tm="0">
                                          <p:val>
                                            <p:fltVal val="0"/>
                                          </p:val>
                                        </p:tav>
                                        <p:tav tm="100000">
                                          <p:val>
                                            <p:strVal val="#ppt_w"/>
                                          </p:val>
                                        </p:tav>
                                      </p:tavLst>
                                    </p:anim>
                                    <p:anim calcmode="lin" valueType="num">
                                      <p:cBhvr>
                                        <p:cTn id="52" dur="500" fill="hold"/>
                                        <p:tgtEl>
                                          <p:spTgt spid="10"/>
                                        </p:tgtEl>
                                        <p:attrNameLst>
                                          <p:attrName>ppt_h</p:attrName>
                                        </p:attrNameLst>
                                      </p:cBhvr>
                                      <p:tavLst>
                                        <p:tav tm="0">
                                          <p:val>
                                            <p:fltVal val="0"/>
                                          </p:val>
                                        </p:tav>
                                        <p:tav tm="100000">
                                          <p:val>
                                            <p:strVal val="#ppt_h"/>
                                          </p:val>
                                        </p:tav>
                                      </p:tavLst>
                                    </p:anim>
                                    <p:animEffect transition="in" filter="fade">
                                      <p:cBhvr>
                                        <p:cTn id="53" dur="500"/>
                                        <p:tgtEl>
                                          <p:spTgt spid="10"/>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53" presetClass="entr" presetSubtype="16" fill="hold" nodeType="clickEffect">
                                  <p:stCondLst>
                                    <p:cond delay="0"/>
                                  </p:stCondLst>
                                  <p:childTnLst>
                                    <p:set>
                                      <p:cBhvr>
                                        <p:cTn id="57" dur="1" fill="hold">
                                          <p:stCondLst>
                                            <p:cond delay="0"/>
                                          </p:stCondLst>
                                        </p:cTn>
                                        <p:tgtEl>
                                          <p:spTgt spid="11"/>
                                        </p:tgtEl>
                                        <p:attrNameLst>
                                          <p:attrName>style.visibility</p:attrName>
                                        </p:attrNameLst>
                                      </p:cBhvr>
                                      <p:to>
                                        <p:strVal val="visible"/>
                                      </p:to>
                                    </p:set>
                                    <p:anim calcmode="lin" valueType="num">
                                      <p:cBhvr>
                                        <p:cTn id="58" dur="500" fill="hold"/>
                                        <p:tgtEl>
                                          <p:spTgt spid="11"/>
                                        </p:tgtEl>
                                        <p:attrNameLst>
                                          <p:attrName>ppt_w</p:attrName>
                                        </p:attrNameLst>
                                      </p:cBhvr>
                                      <p:tavLst>
                                        <p:tav tm="0">
                                          <p:val>
                                            <p:fltVal val="0"/>
                                          </p:val>
                                        </p:tav>
                                        <p:tav tm="100000">
                                          <p:val>
                                            <p:strVal val="#ppt_w"/>
                                          </p:val>
                                        </p:tav>
                                      </p:tavLst>
                                    </p:anim>
                                    <p:anim calcmode="lin" valueType="num">
                                      <p:cBhvr>
                                        <p:cTn id="59" dur="500" fill="hold"/>
                                        <p:tgtEl>
                                          <p:spTgt spid="11"/>
                                        </p:tgtEl>
                                        <p:attrNameLst>
                                          <p:attrName>ppt_h</p:attrName>
                                        </p:attrNameLst>
                                      </p:cBhvr>
                                      <p:tavLst>
                                        <p:tav tm="0">
                                          <p:val>
                                            <p:fltVal val="0"/>
                                          </p:val>
                                        </p:tav>
                                        <p:tav tm="100000">
                                          <p:val>
                                            <p:strVal val="#ppt_h"/>
                                          </p:val>
                                        </p:tav>
                                      </p:tavLst>
                                    </p:anim>
                                    <p:animEffect transition="in" filter="fade">
                                      <p:cBhvr>
                                        <p:cTn id="60" dur="500"/>
                                        <p:tgtEl>
                                          <p:spTgt spid="11"/>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53" presetClass="entr" presetSubtype="16" fill="hold" nodeType="clickEffect">
                                  <p:stCondLst>
                                    <p:cond delay="0"/>
                                  </p:stCondLst>
                                  <p:childTnLst>
                                    <p:set>
                                      <p:cBhvr>
                                        <p:cTn id="64" dur="1" fill="hold">
                                          <p:stCondLst>
                                            <p:cond delay="0"/>
                                          </p:stCondLst>
                                        </p:cTn>
                                        <p:tgtEl>
                                          <p:spTgt spid="12"/>
                                        </p:tgtEl>
                                        <p:attrNameLst>
                                          <p:attrName>style.visibility</p:attrName>
                                        </p:attrNameLst>
                                      </p:cBhvr>
                                      <p:to>
                                        <p:strVal val="visible"/>
                                      </p:to>
                                    </p:set>
                                    <p:anim calcmode="lin" valueType="num">
                                      <p:cBhvr>
                                        <p:cTn id="65" dur="500" fill="hold"/>
                                        <p:tgtEl>
                                          <p:spTgt spid="12"/>
                                        </p:tgtEl>
                                        <p:attrNameLst>
                                          <p:attrName>ppt_w</p:attrName>
                                        </p:attrNameLst>
                                      </p:cBhvr>
                                      <p:tavLst>
                                        <p:tav tm="0">
                                          <p:val>
                                            <p:fltVal val="0"/>
                                          </p:val>
                                        </p:tav>
                                        <p:tav tm="100000">
                                          <p:val>
                                            <p:strVal val="#ppt_w"/>
                                          </p:val>
                                        </p:tav>
                                      </p:tavLst>
                                    </p:anim>
                                    <p:anim calcmode="lin" valueType="num">
                                      <p:cBhvr>
                                        <p:cTn id="66" dur="500" fill="hold"/>
                                        <p:tgtEl>
                                          <p:spTgt spid="12"/>
                                        </p:tgtEl>
                                        <p:attrNameLst>
                                          <p:attrName>ppt_h</p:attrName>
                                        </p:attrNameLst>
                                      </p:cBhvr>
                                      <p:tavLst>
                                        <p:tav tm="0">
                                          <p:val>
                                            <p:fltVal val="0"/>
                                          </p:val>
                                        </p:tav>
                                        <p:tav tm="100000">
                                          <p:val>
                                            <p:strVal val="#ppt_h"/>
                                          </p:val>
                                        </p:tav>
                                      </p:tavLst>
                                    </p:anim>
                                    <p:animEffect transition="in" filter="fade">
                                      <p:cBhvr>
                                        <p:cTn id="67" dur="500"/>
                                        <p:tgtEl>
                                          <p:spTgt spid="12"/>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1" fill="hold" nodeType="clickEffect">
                                  <p:stCondLst>
                                    <p:cond delay="0"/>
                                  </p:stCondLst>
                                  <p:childTnLst>
                                    <p:set>
                                      <p:cBhvr>
                                        <p:cTn id="71" dur="1" fill="hold">
                                          <p:stCondLst>
                                            <p:cond delay="0"/>
                                          </p:stCondLst>
                                        </p:cTn>
                                        <p:tgtEl>
                                          <p:spTgt spid="13"/>
                                        </p:tgtEl>
                                        <p:attrNameLst>
                                          <p:attrName>style.visibility</p:attrName>
                                        </p:attrNameLst>
                                      </p:cBhvr>
                                      <p:to>
                                        <p:strVal val="visible"/>
                                      </p:to>
                                    </p:set>
                                    <p:animEffect transition="in" filter="wipe(up)">
                                      <p:cBhvr>
                                        <p:cTn id="7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6" name="كائن 6"/>
          <p:cNvGraphicFramePr>
            <a:graphicFrameLocks noChangeAspect="1"/>
          </p:cNvGraphicFramePr>
          <p:nvPr/>
        </p:nvGraphicFramePr>
        <p:xfrm>
          <a:off x="1541463" y="1773238"/>
          <a:ext cx="5407025" cy="4608512"/>
        </p:xfrm>
        <a:graphic>
          <a:graphicData uri="http://schemas.openxmlformats.org/presentationml/2006/ole">
            <mc:AlternateContent xmlns:mc="http://schemas.openxmlformats.org/markup-compatibility/2006">
              <mc:Choice xmlns:v="urn:schemas-microsoft-com:vml" Requires="v">
                <p:oleObj spid="_x0000_s6148" name="Worksheet" r:id="rId4" imgW="1228771" imgH="1257351" progId="Excel.Sheet.12">
                  <p:embed/>
                </p:oleObj>
              </mc:Choice>
              <mc:Fallback>
                <p:oleObj name="Worksheet" r:id="rId4" imgW="1228771" imgH="1257351" progId="Excel.Sheet.12">
                  <p:embed/>
                  <p:pic>
                    <p:nvPicPr>
                      <p:cNvPr id="0" name="كائن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41463" y="1773238"/>
                        <a:ext cx="5407025" cy="460851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مربع نص 7"/>
          <p:cNvSpPr txBox="1"/>
          <p:nvPr/>
        </p:nvSpPr>
        <p:spPr>
          <a:xfrm>
            <a:off x="1403350" y="260350"/>
            <a:ext cx="6192838" cy="1016000"/>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lgn="ctr" rtl="1" fontAlgn="auto">
              <a:spcBef>
                <a:spcPts val="0"/>
              </a:spcBef>
              <a:spcAft>
                <a:spcPts val="0"/>
              </a:spcAft>
              <a:defRPr/>
            </a:pPr>
            <a:r>
              <a:rPr lang="ar-IQ" sz="6000" b="1" dirty="0">
                <a:solidFill>
                  <a:prstClr val="black"/>
                </a:solidFill>
              </a:rPr>
              <a:t>ثانيا: العلاقات الطردية</a:t>
            </a:r>
            <a:endParaRPr lang="en-US" sz="6000" b="1" dirty="0">
              <a:solidFill>
                <a:prstClr val="black"/>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0"/>
            <a:ext cx="8893175" cy="68580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pic>
      <p:graphicFrame>
        <p:nvGraphicFramePr>
          <p:cNvPr id="3" name="جدول 2"/>
          <p:cNvGraphicFramePr>
            <a:graphicFrameLocks noGrp="1"/>
          </p:cNvGraphicFramePr>
          <p:nvPr/>
        </p:nvGraphicFramePr>
        <p:xfrm>
          <a:off x="1258888" y="0"/>
          <a:ext cx="850900" cy="400050"/>
        </p:xfrm>
        <a:graphic>
          <a:graphicData uri="http://schemas.openxmlformats.org/drawingml/2006/table">
            <a:tbl>
              <a:tblPr rtl="1"/>
              <a:tblGrid>
                <a:gridCol w="850900"/>
              </a:tblGrid>
              <a:tr h="400050">
                <a:tc>
                  <a:txBody>
                    <a:bodyPr/>
                    <a:lstStyle/>
                    <a:p>
                      <a:pPr algn="r" rtl="0" fontAlgn="b"/>
                      <a:r>
                        <a:rPr lang="en-US" sz="2400" b="1" i="0" u="none" strike="noStrike" dirty="0">
                          <a:solidFill>
                            <a:srgbClr val="000000"/>
                          </a:solidFill>
                          <a:effectLst/>
                          <a:latin typeface="Calibri"/>
                        </a:rPr>
                        <a:t>P</a:t>
                      </a:r>
                      <a:r>
                        <a:rPr lang="ar-IQ" sz="2400" b="1" i="0" u="none" strike="noStrike" dirty="0">
                          <a:solidFill>
                            <a:srgbClr val="000000"/>
                          </a:solidFill>
                          <a:effectLst/>
                          <a:latin typeface="Calibri"/>
                        </a:rPr>
                        <a:t>السعر</a:t>
                      </a:r>
                    </a:p>
                  </a:txBody>
                  <a:tcPr marL="0" marR="0" marT="0" marB="0" anchor="b">
                    <a:lnL>
                      <a:noFill/>
                    </a:lnL>
                    <a:lnR>
                      <a:noFill/>
                    </a:lnR>
                    <a:lnT>
                      <a:noFill/>
                    </a:lnT>
                    <a:lnB>
                      <a:noFill/>
                    </a:lnB>
                    <a:solidFill>
                      <a:srgbClr val="D9D9D9"/>
                    </a:solidFill>
                  </a:tcPr>
                </a:tc>
              </a:tr>
            </a:tbl>
          </a:graphicData>
        </a:graphic>
      </p:graphicFrame>
      <p:graphicFrame>
        <p:nvGraphicFramePr>
          <p:cNvPr id="4" name="جدول 3"/>
          <p:cNvGraphicFramePr>
            <a:graphicFrameLocks noGrp="1"/>
          </p:cNvGraphicFramePr>
          <p:nvPr/>
        </p:nvGraphicFramePr>
        <p:xfrm>
          <a:off x="7156450" y="5373688"/>
          <a:ext cx="2019300" cy="400050"/>
        </p:xfrm>
        <a:graphic>
          <a:graphicData uri="http://schemas.openxmlformats.org/drawingml/2006/table">
            <a:tbl>
              <a:tblPr rtl="1"/>
              <a:tblGrid>
                <a:gridCol w="2019300"/>
              </a:tblGrid>
              <a:tr h="400050">
                <a:tc>
                  <a:txBody>
                    <a:bodyPr/>
                    <a:lstStyle/>
                    <a:p>
                      <a:pPr algn="l" rtl="0" fontAlgn="b"/>
                      <a:r>
                        <a:rPr lang="en-US" sz="2400" b="1" i="0" u="none" strike="noStrike" dirty="0" err="1">
                          <a:solidFill>
                            <a:srgbClr val="000000"/>
                          </a:solidFill>
                          <a:effectLst/>
                          <a:latin typeface="Calibri"/>
                        </a:rPr>
                        <a:t>Qd</a:t>
                      </a:r>
                      <a:r>
                        <a:rPr lang="en-US" sz="2400" b="1" i="0" u="none" strike="noStrike" dirty="0">
                          <a:solidFill>
                            <a:srgbClr val="000000"/>
                          </a:solidFill>
                          <a:effectLst/>
                          <a:latin typeface="Calibri"/>
                        </a:rPr>
                        <a:t> </a:t>
                      </a:r>
                      <a:r>
                        <a:rPr lang="ar-IQ" sz="2400" b="1" i="0" u="none" strike="noStrike" dirty="0">
                          <a:solidFill>
                            <a:srgbClr val="000000"/>
                          </a:solidFill>
                          <a:effectLst/>
                          <a:latin typeface="Calibri"/>
                        </a:rPr>
                        <a:t>الكمية المطلوبة</a:t>
                      </a:r>
                    </a:p>
                  </a:txBody>
                  <a:tcPr marL="0" marR="0" marT="0" marB="0" anchor="b">
                    <a:lnL>
                      <a:noFill/>
                    </a:lnL>
                    <a:lnR>
                      <a:noFill/>
                    </a:lnR>
                    <a:lnT>
                      <a:noFill/>
                    </a:lnT>
                    <a:lnB>
                      <a:noFill/>
                    </a:lnB>
                    <a:solidFill>
                      <a:srgbClr val="D9D9D9"/>
                    </a:solidFill>
                  </a:tcPr>
                </a:tc>
              </a:tr>
            </a:tbl>
          </a:graphicData>
        </a:graphic>
      </p:graphicFrame>
      <p:graphicFrame>
        <p:nvGraphicFramePr>
          <p:cNvPr id="5" name="جدول 4"/>
          <p:cNvGraphicFramePr>
            <a:graphicFrameLocks noGrp="1"/>
          </p:cNvGraphicFramePr>
          <p:nvPr/>
        </p:nvGraphicFramePr>
        <p:xfrm>
          <a:off x="1258888" y="476250"/>
          <a:ext cx="368300" cy="5629273"/>
        </p:xfrm>
        <a:graphic>
          <a:graphicData uri="http://schemas.openxmlformats.org/drawingml/2006/table">
            <a:tbl>
              <a:tblPr rtl="1">
                <a:tableStyleId>{5C22544A-7EE6-4342-B048-85BDC9FD1C3A}</a:tableStyleId>
              </a:tblPr>
              <a:tblGrid>
                <a:gridCol w="368300"/>
              </a:tblGrid>
              <a:tr h="433021">
                <a:tc>
                  <a:txBody>
                    <a:bodyPr/>
                    <a:lstStyle/>
                    <a:p>
                      <a:pPr algn="r" rtl="1" fontAlgn="b"/>
                      <a:r>
                        <a:rPr lang="en-US" sz="2800" b="1" u="none" strike="noStrike" dirty="0">
                          <a:effectLst/>
                        </a:rPr>
                        <a:t>12</a:t>
                      </a:r>
                      <a:endParaRPr lang="en-US" sz="2800" b="1" i="0" u="none" strike="noStrike" dirty="0">
                        <a:solidFill>
                          <a:srgbClr val="000000"/>
                        </a:solidFill>
                        <a:effectLst/>
                        <a:latin typeface="Calibri"/>
                      </a:endParaRPr>
                    </a:p>
                  </a:txBody>
                  <a:tcPr marL="0" marR="0" marT="0" marB="0">
                    <a:solidFill>
                      <a:schemeClr val="accent5">
                        <a:lumMod val="40000"/>
                        <a:lumOff val="60000"/>
                      </a:schemeClr>
                    </a:solidFill>
                  </a:tcPr>
                </a:tc>
              </a:tr>
              <a:tr h="433021">
                <a:tc>
                  <a:txBody>
                    <a:bodyPr/>
                    <a:lstStyle/>
                    <a:p>
                      <a:pPr algn="ctr" rtl="0" fontAlgn="b"/>
                      <a:r>
                        <a:rPr lang="en-US" sz="2800" b="1" u="none" strike="noStrike" dirty="0">
                          <a:effectLst/>
                        </a:rPr>
                        <a:t>11</a:t>
                      </a:r>
                      <a:endParaRPr lang="en-US" sz="2800" b="1" i="0" u="none" strike="noStrike" dirty="0">
                        <a:solidFill>
                          <a:srgbClr val="000000"/>
                        </a:solidFill>
                        <a:effectLst/>
                        <a:latin typeface="Calibri"/>
                      </a:endParaRPr>
                    </a:p>
                  </a:txBody>
                  <a:tcPr marL="0" marR="0" marT="0" marB="0" anchor="b">
                    <a:solidFill>
                      <a:schemeClr val="accent5">
                        <a:lumMod val="40000"/>
                        <a:lumOff val="60000"/>
                      </a:schemeClr>
                    </a:solidFill>
                  </a:tcPr>
                </a:tc>
              </a:tr>
              <a:tr h="433021">
                <a:tc>
                  <a:txBody>
                    <a:bodyPr/>
                    <a:lstStyle/>
                    <a:p>
                      <a:pPr algn="ctr" rtl="0" fontAlgn="b"/>
                      <a:r>
                        <a:rPr lang="en-US" sz="2800" b="1" u="none" strike="noStrike" dirty="0">
                          <a:effectLst/>
                        </a:rPr>
                        <a:t>10</a:t>
                      </a:r>
                      <a:endParaRPr lang="en-US" sz="2800" b="1" i="0" u="none" strike="noStrike" dirty="0">
                        <a:solidFill>
                          <a:srgbClr val="000000"/>
                        </a:solidFill>
                        <a:effectLst/>
                        <a:latin typeface="Calibri"/>
                      </a:endParaRPr>
                    </a:p>
                  </a:txBody>
                  <a:tcPr marL="0" marR="0" marT="0" marB="0" anchor="b">
                    <a:solidFill>
                      <a:schemeClr val="accent5">
                        <a:lumMod val="40000"/>
                        <a:lumOff val="60000"/>
                      </a:schemeClr>
                    </a:solidFill>
                  </a:tcPr>
                </a:tc>
              </a:tr>
              <a:tr h="433021">
                <a:tc>
                  <a:txBody>
                    <a:bodyPr/>
                    <a:lstStyle/>
                    <a:p>
                      <a:pPr algn="ctr" rtl="0" fontAlgn="b"/>
                      <a:r>
                        <a:rPr lang="en-US" sz="2800" b="1" u="none" strike="noStrike">
                          <a:effectLst/>
                        </a:rPr>
                        <a:t>9</a:t>
                      </a:r>
                      <a:endParaRPr lang="en-US" sz="2800" b="1" i="0" u="none" strike="noStrike">
                        <a:solidFill>
                          <a:srgbClr val="000000"/>
                        </a:solidFill>
                        <a:effectLst/>
                        <a:latin typeface="Calibri"/>
                      </a:endParaRPr>
                    </a:p>
                  </a:txBody>
                  <a:tcPr marL="0" marR="0" marT="0" marB="0" anchor="b">
                    <a:solidFill>
                      <a:schemeClr val="accent5">
                        <a:lumMod val="40000"/>
                        <a:lumOff val="60000"/>
                      </a:schemeClr>
                    </a:solidFill>
                  </a:tcPr>
                </a:tc>
              </a:tr>
              <a:tr h="433021">
                <a:tc>
                  <a:txBody>
                    <a:bodyPr/>
                    <a:lstStyle/>
                    <a:p>
                      <a:pPr algn="ctr" rtl="0" fontAlgn="b"/>
                      <a:r>
                        <a:rPr lang="en-US" sz="2800" b="1" u="none" strike="noStrike" dirty="0">
                          <a:effectLst/>
                        </a:rPr>
                        <a:t>8</a:t>
                      </a:r>
                      <a:endParaRPr lang="en-US" sz="2800" b="1" i="0" u="none" strike="noStrike" dirty="0">
                        <a:solidFill>
                          <a:srgbClr val="000000"/>
                        </a:solidFill>
                        <a:effectLst/>
                        <a:latin typeface="Calibri"/>
                      </a:endParaRPr>
                    </a:p>
                  </a:txBody>
                  <a:tcPr marL="0" marR="0" marT="0" marB="0" anchor="b">
                    <a:solidFill>
                      <a:schemeClr val="accent5">
                        <a:lumMod val="40000"/>
                        <a:lumOff val="60000"/>
                      </a:schemeClr>
                    </a:solidFill>
                  </a:tcPr>
                </a:tc>
              </a:tr>
              <a:tr h="433021">
                <a:tc>
                  <a:txBody>
                    <a:bodyPr/>
                    <a:lstStyle/>
                    <a:p>
                      <a:pPr algn="ctr" rtl="0" fontAlgn="b"/>
                      <a:r>
                        <a:rPr lang="en-US" sz="2800" b="1" u="none" strike="noStrike">
                          <a:effectLst/>
                        </a:rPr>
                        <a:t>7</a:t>
                      </a:r>
                      <a:endParaRPr lang="en-US" sz="2800" b="1" i="0" u="none" strike="noStrike">
                        <a:solidFill>
                          <a:srgbClr val="000000"/>
                        </a:solidFill>
                        <a:effectLst/>
                        <a:latin typeface="Calibri"/>
                      </a:endParaRPr>
                    </a:p>
                  </a:txBody>
                  <a:tcPr marL="0" marR="0" marT="0" marB="0" anchor="b">
                    <a:solidFill>
                      <a:schemeClr val="accent5">
                        <a:lumMod val="40000"/>
                        <a:lumOff val="60000"/>
                      </a:schemeClr>
                    </a:solidFill>
                  </a:tcPr>
                </a:tc>
              </a:tr>
              <a:tr h="433021">
                <a:tc>
                  <a:txBody>
                    <a:bodyPr/>
                    <a:lstStyle/>
                    <a:p>
                      <a:pPr algn="ctr" rtl="0" fontAlgn="b"/>
                      <a:r>
                        <a:rPr lang="en-US" sz="2800" b="1" u="none" strike="noStrike" dirty="0">
                          <a:effectLst/>
                        </a:rPr>
                        <a:t>6</a:t>
                      </a:r>
                      <a:endParaRPr lang="en-US" sz="2800" b="1" i="0" u="none" strike="noStrike" dirty="0">
                        <a:solidFill>
                          <a:srgbClr val="000000"/>
                        </a:solidFill>
                        <a:effectLst/>
                        <a:latin typeface="Calibri"/>
                      </a:endParaRPr>
                    </a:p>
                  </a:txBody>
                  <a:tcPr marL="0" marR="0" marT="0" marB="0" anchor="b">
                    <a:solidFill>
                      <a:schemeClr val="accent5">
                        <a:lumMod val="40000"/>
                        <a:lumOff val="60000"/>
                      </a:schemeClr>
                    </a:solidFill>
                  </a:tcPr>
                </a:tc>
              </a:tr>
              <a:tr h="433021">
                <a:tc>
                  <a:txBody>
                    <a:bodyPr/>
                    <a:lstStyle/>
                    <a:p>
                      <a:pPr algn="ctr" rtl="0" fontAlgn="b"/>
                      <a:r>
                        <a:rPr lang="en-US" sz="2800" b="1" u="none" strike="noStrike">
                          <a:effectLst/>
                        </a:rPr>
                        <a:t>5</a:t>
                      </a:r>
                      <a:endParaRPr lang="en-US" sz="2800" b="1" i="0" u="none" strike="noStrike">
                        <a:solidFill>
                          <a:srgbClr val="000000"/>
                        </a:solidFill>
                        <a:effectLst/>
                        <a:latin typeface="Calibri"/>
                      </a:endParaRPr>
                    </a:p>
                  </a:txBody>
                  <a:tcPr marL="0" marR="0" marT="0" marB="0" anchor="b">
                    <a:solidFill>
                      <a:schemeClr val="accent5">
                        <a:lumMod val="40000"/>
                        <a:lumOff val="60000"/>
                      </a:schemeClr>
                    </a:solidFill>
                  </a:tcPr>
                </a:tc>
              </a:tr>
              <a:tr h="433021">
                <a:tc>
                  <a:txBody>
                    <a:bodyPr/>
                    <a:lstStyle/>
                    <a:p>
                      <a:pPr algn="ctr" rtl="0" fontAlgn="b"/>
                      <a:r>
                        <a:rPr lang="en-US" sz="2800" b="1" u="none" strike="noStrike">
                          <a:effectLst/>
                        </a:rPr>
                        <a:t>4</a:t>
                      </a:r>
                      <a:endParaRPr lang="en-US" sz="2800" b="1" i="0" u="none" strike="noStrike">
                        <a:solidFill>
                          <a:srgbClr val="000000"/>
                        </a:solidFill>
                        <a:effectLst/>
                        <a:latin typeface="Calibri"/>
                      </a:endParaRPr>
                    </a:p>
                  </a:txBody>
                  <a:tcPr marL="0" marR="0" marT="0" marB="0" anchor="b">
                    <a:solidFill>
                      <a:schemeClr val="accent5">
                        <a:lumMod val="40000"/>
                        <a:lumOff val="60000"/>
                      </a:schemeClr>
                    </a:solidFill>
                  </a:tcPr>
                </a:tc>
              </a:tr>
              <a:tr h="433021">
                <a:tc>
                  <a:txBody>
                    <a:bodyPr/>
                    <a:lstStyle/>
                    <a:p>
                      <a:pPr algn="ctr" rtl="0" fontAlgn="b"/>
                      <a:r>
                        <a:rPr lang="en-US" sz="2800" b="1" u="none" strike="noStrike">
                          <a:effectLst/>
                        </a:rPr>
                        <a:t>3</a:t>
                      </a:r>
                      <a:endParaRPr lang="en-US" sz="2800" b="1" i="0" u="none" strike="noStrike">
                        <a:solidFill>
                          <a:srgbClr val="000000"/>
                        </a:solidFill>
                        <a:effectLst/>
                        <a:latin typeface="Calibri"/>
                      </a:endParaRPr>
                    </a:p>
                  </a:txBody>
                  <a:tcPr marL="0" marR="0" marT="0" marB="0" anchor="b">
                    <a:solidFill>
                      <a:schemeClr val="accent5">
                        <a:lumMod val="40000"/>
                        <a:lumOff val="60000"/>
                      </a:schemeClr>
                    </a:solidFill>
                  </a:tcPr>
                </a:tc>
              </a:tr>
              <a:tr h="433021">
                <a:tc>
                  <a:txBody>
                    <a:bodyPr/>
                    <a:lstStyle/>
                    <a:p>
                      <a:pPr algn="ctr" rtl="0" fontAlgn="b"/>
                      <a:r>
                        <a:rPr lang="en-US" sz="2800" b="1" u="none" strike="noStrike">
                          <a:effectLst/>
                        </a:rPr>
                        <a:t>2</a:t>
                      </a:r>
                      <a:endParaRPr lang="en-US" sz="2800" b="1" i="0" u="none" strike="noStrike">
                        <a:solidFill>
                          <a:srgbClr val="000000"/>
                        </a:solidFill>
                        <a:effectLst/>
                        <a:latin typeface="Calibri"/>
                      </a:endParaRPr>
                    </a:p>
                  </a:txBody>
                  <a:tcPr marL="0" marR="0" marT="0" marB="0" anchor="b">
                    <a:solidFill>
                      <a:schemeClr val="accent5">
                        <a:lumMod val="40000"/>
                        <a:lumOff val="60000"/>
                      </a:schemeClr>
                    </a:solidFill>
                  </a:tcPr>
                </a:tc>
              </a:tr>
              <a:tr h="433021">
                <a:tc>
                  <a:txBody>
                    <a:bodyPr/>
                    <a:lstStyle/>
                    <a:p>
                      <a:pPr algn="ctr" rtl="0" fontAlgn="b"/>
                      <a:r>
                        <a:rPr lang="en-US" sz="2800" b="1" u="none" strike="noStrike">
                          <a:effectLst/>
                        </a:rPr>
                        <a:t>1</a:t>
                      </a:r>
                      <a:endParaRPr lang="en-US" sz="2800" b="1" i="0" u="none" strike="noStrike">
                        <a:solidFill>
                          <a:srgbClr val="000000"/>
                        </a:solidFill>
                        <a:effectLst/>
                        <a:latin typeface="Calibri"/>
                      </a:endParaRPr>
                    </a:p>
                  </a:txBody>
                  <a:tcPr marL="0" marR="0" marT="0" marB="0" anchor="b">
                    <a:solidFill>
                      <a:schemeClr val="accent5">
                        <a:lumMod val="40000"/>
                        <a:lumOff val="60000"/>
                      </a:schemeClr>
                    </a:solidFill>
                  </a:tcPr>
                </a:tc>
              </a:tr>
              <a:tr h="433021">
                <a:tc>
                  <a:txBody>
                    <a:bodyPr/>
                    <a:lstStyle/>
                    <a:p>
                      <a:pPr algn="ctr" rtl="0" fontAlgn="b"/>
                      <a:r>
                        <a:rPr lang="en-US" sz="2800" b="1" u="none" strike="noStrike" dirty="0">
                          <a:effectLst/>
                        </a:rPr>
                        <a:t>0</a:t>
                      </a:r>
                      <a:endParaRPr lang="en-US" sz="2800" b="1" i="0" u="none" strike="noStrike" dirty="0">
                        <a:solidFill>
                          <a:srgbClr val="000000"/>
                        </a:solidFill>
                        <a:effectLst/>
                        <a:latin typeface="Calibri"/>
                      </a:endParaRPr>
                    </a:p>
                  </a:txBody>
                  <a:tcPr marL="0" marR="0" marT="0" marB="0" anchor="b">
                    <a:solidFill>
                      <a:schemeClr val="accent5">
                        <a:lumMod val="40000"/>
                        <a:lumOff val="60000"/>
                      </a:schemeClr>
                    </a:solidFill>
                  </a:tcPr>
                </a:tc>
              </a:tr>
            </a:tbl>
          </a:graphicData>
        </a:graphic>
      </p:graphicFrame>
      <p:graphicFrame>
        <p:nvGraphicFramePr>
          <p:cNvPr id="6" name="جدول 5"/>
          <p:cNvGraphicFramePr>
            <a:graphicFrameLocks noGrp="1"/>
          </p:cNvGraphicFramePr>
          <p:nvPr/>
        </p:nvGraphicFramePr>
        <p:xfrm>
          <a:off x="1547811" y="6021388"/>
          <a:ext cx="5903914" cy="427037"/>
        </p:xfrm>
        <a:graphic>
          <a:graphicData uri="http://schemas.openxmlformats.org/drawingml/2006/table">
            <a:tbl>
              <a:tblPr rtl="1">
                <a:tableStyleId>{5C22544A-7EE6-4342-B048-85BDC9FD1C3A}</a:tableStyleId>
              </a:tblPr>
              <a:tblGrid>
                <a:gridCol w="645237"/>
                <a:gridCol w="556517"/>
                <a:gridCol w="548451"/>
                <a:gridCol w="556517"/>
                <a:gridCol w="548451"/>
                <a:gridCol w="612974"/>
                <a:gridCol w="483928"/>
                <a:gridCol w="548451"/>
                <a:gridCol w="556517"/>
                <a:gridCol w="580713"/>
                <a:gridCol w="266158"/>
              </a:tblGrid>
              <a:tr h="427037">
                <a:tc>
                  <a:txBody>
                    <a:bodyPr/>
                    <a:lstStyle/>
                    <a:p>
                      <a:pPr algn="r" rtl="0" fontAlgn="b"/>
                      <a:r>
                        <a:rPr lang="en-US" sz="2800" b="1" u="none" strike="noStrike" dirty="0">
                          <a:effectLst/>
                        </a:rPr>
                        <a:t>100</a:t>
                      </a:r>
                      <a:endParaRPr lang="en-US" sz="2800" b="1" i="0" u="none" strike="noStrike" dirty="0">
                        <a:solidFill>
                          <a:srgbClr val="000000"/>
                        </a:solidFill>
                        <a:effectLst/>
                        <a:latin typeface="Calibri"/>
                      </a:endParaRPr>
                    </a:p>
                  </a:txBody>
                  <a:tcPr marL="0" marR="0" marT="0" marB="0" anchor="b">
                    <a:solidFill>
                      <a:schemeClr val="accent5">
                        <a:lumMod val="40000"/>
                        <a:lumOff val="60000"/>
                      </a:schemeClr>
                    </a:solidFill>
                  </a:tcPr>
                </a:tc>
                <a:tc>
                  <a:txBody>
                    <a:bodyPr/>
                    <a:lstStyle/>
                    <a:p>
                      <a:pPr algn="r" rtl="0" fontAlgn="b"/>
                      <a:r>
                        <a:rPr lang="en-US" sz="2800" b="1" u="none" strike="noStrike" dirty="0">
                          <a:effectLst/>
                        </a:rPr>
                        <a:t>90</a:t>
                      </a:r>
                      <a:endParaRPr lang="en-US" sz="2800" b="1" i="0" u="none" strike="noStrike" dirty="0">
                        <a:solidFill>
                          <a:srgbClr val="000000"/>
                        </a:solidFill>
                        <a:effectLst/>
                        <a:latin typeface="Calibri"/>
                      </a:endParaRPr>
                    </a:p>
                  </a:txBody>
                  <a:tcPr marL="0" marR="0" marT="0" marB="0" anchor="b">
                    <a:solidFill>
                      <a:schemeClr val="accent5">
                        <a:lumMod val="40000"/>
                        <a:lumOff val="60000"/>
                      </a:schemeClr>
                    </a:solidFill>
                  </a:tcPr>
                </a:tc>
                <a:tc>
                  <a:txBody>
                    <a:bodyPr/>
                    <a:lstStyle/>
                    <a:p>
                      <a:pPr algn="r" rtl="0" fontAlgn="b"/>
                      <a:r>
                        <a:rPr lang="en-US" sz="2800" b="1" u="none" strike="noStrike" dirty="0">
                          <a:effectLst/>
                        </a:rPr>
                        <a:t>80</a:t>
                      </a:r>
                      <a:endParaRPr lang="en-US" sz="2800" b="1" i="0" u="none" strike="noStrike" dirty="0">
                        <a:solidFill>
                          <a:srgbClr val="000000"/>
                        </a:solidFill>
                        <a:effectLst/>
                        <a:latin typeface="Calibri"/>
                      </a:endParaRPr>
                    </a:p>
                  </a:txBody>
                  <a:tcPr marL="0" marR="0" marT="0" marB="0" anchor="b">
                    <a:solidFill>
                      <a:schemeClr val="accent5">
                        <a:lumMod val="40000"/>
                        <a:lumOff val="60000"/>
                      </a:schemeClr>
                    </a:solidFill>
                  </a:tcPr>
                </a:tc>
                <a:tc>
                  <a:txBody>
                    <a:bodyPr/>
                    <a:lstStyle/>
                    <a:p>
                      <a:pPr algn="r" rtl="0" fontAlgn="b"/>
                      <a:r>
                        <a:rPr lang="en-US" sz="2800" b="1" u="none" strike="noStrike">
                          <a:effectLst/>
                        </a:rPr>
                        <a:t>70</a:t>
                      </a:r>
                      <a:endParaRPr lang="en-US" sz="2800" b="1" i="0" u="none" strike="noStrike">
                        <a:solidFill>
                          <a:srgbClr val="000000"/>
                        </a:solidFill>
                        <a:effectLst/>
                        <a:latin typeface="Calibri"/>
                      </a:endParaRPr>
                    </a:p>
                  </a:txBody>
                  <a:tcPr marL="0" marR="0" marT="0" marB="0" anchor="b">
                    <a:solidFill>
                      <a:schemeClr val="accent5">
                        <a:lumMod val="40000"/>
                        <a:lumOff val="60000"/>
                      </a:schemeClr>
                    </a:solidFill>
                  </a:tcPr>
                </a:tc>
                <a:tc>
                  <a:txBody>
                    <a:bodyPr/>
                    <a:lstStyle/>
                    <a:p>
                      <a:pPr algn="r" rtl="0" fontAlgn="b"/>
                      <a:r>
                        <a:rPr lang="en-US" sz="2800" b="1" u="none" strike="noStrike">
                          <a:effectLst/>
                        </a:rPr>
                        <a:t>60</a:t>
                      </a:r>
                      <a:endParaRPr lang="en-US" sz="2800" b="1" i="0" u="none" strike="noStrike">
                        <a:solidFill>
                          <a:srgbClr val="000000"/>
                        </a:solidFill>
                        <a:effectLst/>
                        <a:latin typeface="Calibri"/>
                      </a:endParaRPr>
                    </a:p>
                  </a:txBody>
                  <a:tcPr marL="0" marR="0" marT="0" marB="0" anchor="b">
                    <a:solidFill>
                      <a:schemeClr val="accent5">
                        <a:lumMod val="40000"/>
                        <a:lumOff val="60000"/>
                      </a:schemeClr>
                    </a:solidFill>
                  </a:tcPr>
                </a:tc>
                <a:tc>
                  <a:txBody>
                    <a:bodyPr/>
                    <a:lstStyle/>
                    <a:p>
                      <a:pPr algn="r" rtl="0" fontAlgn="b"/>
                      <a:r>
                        <a:rPr lang="en-US" sz="2800" b="1" u="none" strike="noStrike">
                          <a:effectLst/>
                        </a:rPr>
                        <a:t>50</a:t>
                      </a:r>
                      <a:endParaRPr lang="en-US" sz="2800" b="1" i="0" u="none" strike="noStrike">
                        <a:solidFill>
                          <a:srgbClr val="000000"/>
                        </a:solidFill>
                        <a:effectLst/>
                        <a:latin typeface="Calibri"/>
                      </a:endParaRPr>
                    </a:p>
                  </a:txBody>
                  <a:tcPr marL="0" marR="0" marT="0" marB="0" anchor="b">
                    <a:solidFill>
                      <a:schemeClr val="accent5">
                        <a:lumMod val="40000"/>
                        <a:lumOff val="60000"/>
                      </a:schemeClr>
                    </a:solidFill>
                  </a:tcPr>
                </a:tc>
                <a:tc>
                  <a:txBody>
                    <a:bodyPr/>
                    <a:lstStyle/>
                    <a:p>
                      <a:pPr algn="r" rtl="0" fontAlgn="b"/>
                      <a:r>
                        <a:rPr lang="en-US" sz="2800" b="1" u="none" strike="noStrike" dirty="0">
                          <a:effectLst/>
                        </a:rPr>
                        <a:t>40</a:t>
                      </a:r>
                      <a:endParaRPr lang="en-US" sz="2800" b="1" i="0" u="none" strike="noStrike" dirty="0">
                        <a:solidFill>
                          <a:srgbClr val="000000"/>
                        </a:solidFill>
                        <a:effectLst/>
                        <a:latin typeface="Calibri"/>
                      </a:endParaRPr>
                    </a:p>
                  </a:txBody>
                  <a:tcPr marL="0" marR="0" marT="0" marB="0" anchor="b">
                    <a:solidFill>
                      <a:schemeClr val="accent5">
                        <a:lumMod val="40000"/>
                        <a:lumOff val="60000"/>
                      </a:schemeClr>
                    </a:solidFill>
                  </a:tcPr>
                </a:tc>
                <a:tc>
                  <a:txBody>
                    <a:bodyPr/>
                    <a:lstStyle/>
                    <a:p>
                      <a:pPr algn="r" rtl="0" fontAlgn="b"/>
                      <a:r>
                        <a:rPr lang="en-US" sz="2800" b="1" u="none" strike="noStrike">
                          <a:effectLst/>
                        </a:rPr>
                        <a:t>30</a:t>
                      </a:r>
                      <a:endParaRPr lang="en-US" sz="2800" b="1" i="0" u="none" strike="noStrike">
                        <a:solidFill>
                          <a:srgbClr val="000000"/>
                        </a:solidFill>
                        <a:effectLst/>
                        <a:latin typeface="Calibri"/>
                      </a:endParaRPr>
                    </a:p>
                  </a:txBody>
                  <a:tcPr marL="0" marR="0" marT="0" marB="0" anchor="b">
                    <a:solidFill>
                      <a:schemeClr val="accent5">
                        <a:lumMod val="40000"/>
                        <a:lumOff val="60000"/>
                      </a:schemeClr>
                    </a:solidFill>
                  </a:tcPr>
                </a:tc>
                <a:tc>
                  <a:txBody>
                    <a:bodyPr/>
                    <a:lstStyle/>
                    <a:p>
                      <a:pPr algn="r" rtl="0" fontAlgn="b"/>
                      <a:r>
                        <a:rPr lang="en-US" sz="2800" b="1" u="none" strike="noStrike">
                          <a:effectLst/>
                        </a:rPr>
                        <a:t>20</a:t>
                      </a:r>
                      <a:endParaRPr lang="en-US" sz="2800" b="1" i="0" u="none" strike="noStrike">
                        <a:solidFill>
                          <a:srgbClr val="000000"/>
                        </a:solidFill>
                        <a:effectLst/>
                        <a:latin typeface="Calibri"/>
                      </a:endParaRPr>
                    </a:p>
                  </a:txBody>
                  <a:tcPr marL="0" marR="0" marT="0" marB="0" anchor="b">
                    <a:solidFill>
                      <a:schemeClr val="accent5">
                        <a:lumMod val="40000"/>
                        <a:lumOff val="60000"/>
                      </a:schemeClr>
                    </a:solidFill>
                  </a:tcPr>
                </a:tc>
                <a:tc>
                  <a:txBody>
                    <a:bodyPr/>
                    <a:lstStyle/>
                    <a:p>
                      <a:pPr algn="r" rtl="0" fontAlgn="b"/>
                      <a:r>
                        <a:rPr lang="en-US" sz="2800" b="1" u="none" strike="noStrike">
                          <a:effectLst/>
                        </a:rPr>
                        <a:t>10</a:t>
                      </a:r>
                      <a:endParaRPr lang="en-US" sz="2800" b="1" i="0" u="none" strike="noStrike">
                        <a:solidFill>
                          <a:srgbClr val="000000"/>
                        </a:solidFill>
                        <a:effectLst/>
                        <a:latin typeface="Calibri"/>
                      </a:endParaRPr>
                    </a:p>
                  </a:txBody>
                  <a:tcPr marL="0" marR="0" marT="0" marB="0" anchor="b">
                    <a:solidFill>
                      <a:schemeClr val="accent5">
                        <a:lumMod val="40000"/>
                        <a:lumOff val="60000"/>
                      </a:schemeClr>
                    </a:solidFill>
                  </a:tcPr>
                </a:tc>
                <a:tc>
                  <a:txBody>
                    <a:bodyPr/>
                    <a:lstStyle/>
                    <a:p>
                      <a:pPr algn="r" rtl="0" fontAlgn="b"/>
                      <a:r>
                        <a:rPr lang="en-US" sz="2800" b="1" u="none" strike="noStrike" dirty="0">
                          <a:effectLst/>
                        </a:rPr>
                        <a:t> </a:t>
                      </a:r>
                      <a:endParaRPr lang="en-US" sz="2800" b="1" i="0" u="none" strike="noStrike" dirty="0">
                        <a:solidFill>
                          <a:srgbClr val="000000"/>
                        </a:solidFill>
                        <a:effectLst/>
                        <a:latin typeface="Calibri"/>
                      </a:endParaRPr>
                    </a:p>
                  </a:txBody>
                  <a:tcPr marL="0" marR="0" marT="0" marB="0" anchor="b">
                    <a:solidFill>
                      <a:schemeClr val="accent5">
                        <a:lumMod val="40000"/>
                        <a:lumOff val="60000"/>
                      </a:schemeClr>
                    </a:solidFill>
                  </a:tcPr>
                </a:tc>
              </a:tr>
            </a:tbl>
          </a:graphicData>
        </a:graphic>
      </p:graphicFrame>
      <p:graphicFrame>
        <p:nvGraphicFramePr>
          <p:cNvPr id="7" name="كائن 6"/>
          <p:cNvGraphicFramePr>
            <a:graphicFrameLocks noChangeAspect="1"/>
          </p:cNvGraphicFramePr>
          <p:nvPr/>
        </p:nvGraphicFramePr>
        <p:xfrm>
          <a:off x="7380288" y="-53975"/>
          <a:ext cx="2016125" cy="3582988"/>
        </p:xfrm>
        <a:graphic>
          <a:graphicData uri="http://schemas.openxmlformats.org/presentationml/2006/ole">
            <mc:AlternateContent xmlns:mc="http://schemas.openxmlformats.org/markup-compatibility/2006">
              <mc:Choice xmlns:v="urn:schemas-microsoft-com:vml" Requires="v">
                <p:oleObj spid="_x0000_s7238" name="Worksheet" r:id="rId5" imgW="1228771" imgH="1619332" progId="Excel.Sheet.12">
                  <p:embed/>
                </p:oleObj>
              </mc:Choice>
              <mc:Fallback>
                <p:oleObj name="Worksheet" r:id="rId5" imgW="1228771" imgH="1619332" progId="Excel.Sheet.12">
                  <p:embed/>
                  <p:pic>
                    <p:nvPicPr>
                      <p:cNvPr id="0" name="كائن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80288" y="-53975"/>
                        <a:ext cx="2016125" cy="3582988"/>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4"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63825" y="4951413"/>
            <a:ext cx="503238"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36963" y="4076700"/>
            <a:ext cx="504825"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49800" y="3190875"/>
            <a:ext cx="503238"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68975" y="2328863"/>
            <a:ext cx="504825"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75463" y="1484313"/>
            <a:ext cx="504825"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9" name="رابط كسهم مستقيم 18"/>
          <p:cNvCxnSpPr/>
          <p:nvPr/>
        </p:nvCxnSpPr>
        <p:spPr>
          <a:xfrm flipV="1">
            <a:off x="2873375" y="1736725"/>
            <a:ext cx="4254500" cy="3467100"/>
          </a:xfrm>
          <a:prstGeom prst="straightConnector1">
            <a:avLst/>
          </a:prstGeom>
          <a:ln w="762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3" presetClass="entr" presetSubtype="16"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p:cTn id="13" dur="500" fill="hold"/>
                                        <p:tgtEl>
                                          <p:spTgt spid="14"/>
                                        </p:tgtEl>
                                        <p:attrNameLst>
                                          <p:attrName>ppt_w</p:attrName>
                                        </p:attrNameLst>
                                      </p:cBhvr>
                                      <p:tavLst>
                                        <p:tav tm="0">
                                          <p:val>
                                            <p:fltVal val="0"/>
                                          </p:val>
                                        </p:tav>
                                        <p:tav tm="100000">
                                          <p:val>
                                            <p:strVal val="#ppt_w"/>
                                          </p:val>
                                        </p:tav>
                                      </p:tavLst>
                                    </p:anim>
                                    <p:anim calcmode="lin" valueType="num">
                                      <p:cBhvr>
                                        <p:cTn id="14" dur="500" fill="hold"/>
                                        <p:tgtEl>
                                          <p:spTgt spid="14"/>
                                        </p:tgtEl>
                                        <p:attrNameLst>
                                          <p:attrName>ppt_h</p:attrName>
                                        </p:attrNameLst>
                                      </p:cBhvr>
                                      <p:tavLst>
                                        <p:tav tm="0">
                                          <p:val>
                                            <p:fltVal val="0"/>
                                          </p:val>
                                        </p:tav>
                                        <p:tav tm="100000">
                                          <p:val>
                                            <p:strVal val="#ppt_h"/>
                                          </p:val>
                                        </p:tav>
                                      </p:tavLst>
                                    </p:anim>
                                    <p:animEffect transition="in" filter="fade">
                                      <p:cBhvr>
                                        <p:cTn id="15" dur="500"/>
                                        <p:tgtEl>
                                          <p:spTgt spid="14"/>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3" presetClass="entr" presetSubtype="16" fill="hold" nodeType="clickEffect">
                                  <p:stCondLst>
                                    <p:cond delay="0"/>
                                  </p:stCondLst>
                                  <p:childTnLst>
                                    <p:set>
                                      <p:cBhvr>
                                        <p:cTn id="19" dur="1" fill="hold">
                                          <p:stCondLst>
                                            <p:cond delay="0"/>
                                          </p:stCondLst>
                                        </p:cTn>
                                        <p:tgtEl>
                                          <p:spTgt spid="15"/>
                                        </p:tgtEl>
                                        <p:attrNameLst>
                                          <p:attrName>style.visibility</p:attrName>
                                        </p:attrNameLst>
                                      </p:cBhvr>
                                      <p:to>
                                        <p:strVal val="visible"/>
                                      </p:to>
                                    </p:set>
                                    <p:anim calcmode="lin" valueType="num">
                                      <p:cBhvr>
                                        <p:cTn id="20" dur="500" fill="hold"/>
                                        <p:tgtEl>
                                          <p:spTgt spid="15"/>
                                        </p:tgtEl>
                                        <p:attrNameLst>
                                          <p:attrName>ppt_w</p:attrName>
                                        </p:attrNameLst>
                                      </p:cBhvr>
                                      <p:tavLst>
                                        <p:tav tm="0">
                                          <p:val>
                                            <p:fltVal val="0"/>
                                          </p:val>
                                        </p:tav>
                                        <p:tav tm="100000">
                                          <p:val>
                                            <p:strVal val="#ppt_w"/>
                                          </p:val>
                                        </p:tav>
                                      </p:tavLst>
                                    </p:anim>
                                    <p:anim calcmode="lin" valueType="num">
                                      <p:cBhvr>
                                        <p:cTn id="21" dur="500" fill="hold"/>
                                        <p:tgtEl>
                                          <p:spTgt spid="15"/>
                                        </p:tgtEl>
                                        <p:attrNameLst>
                                          <p:attrName>ppt_h</p:attrName>
                                        </p:attrNameLst>
                                      </p:cBhvr>
                                      <p:tavLst>
                                        <p:tav tm="0">
                                          <p:val>
                                            <p:fltVal val="0"/>
                                          </p:val>
                                        </p:tav>
                                        <p:tav tm="100000">
                                          <p:val>
                                            <p:strVal val="#ppt_h"/>
                                          </p:val>
                                        </p:tav>
                                      </p:tavLst>
                                    </p:anim>
                                    <p:animEffect transition="in" filter="fade">
                                      <p:cBhvr>
                                        <p:cTn id="22" dur="500"/>
                                        <p:tgtEl>
                                          <p:spTgt spid="1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3" presetClass="entr" presetSubtype="16"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p:cTn id="27" dur="500" fill="hold"/>
                                        <p:tgtEl>
                                          <p:spTgt spid="16"/>
                                        </p:tgtEl>
                                        <p:attrNameLst>
                                          <p:attrName>ppt_w</p:attrName>
                                        </p:attrNameLst>
                                      </p:cBhvr>
                                      <p:tavLst>
                                        <p:tav tm="0">
                                          <p:val>
                                            <p:fltVal val="0"/>
                                          </p:val>
                                        </p:tav>
                                        <p:tav tm="100000">
                                          <p:val>
                                            <p:strVal val="#ppt_w"/>
                                          </p:val>
                                        </p:tav>
                                      </p:tavLst>
                                    </p:anim>
                                    <p:anim calcmode="lin" valueType="num">
                                      <p:cBhvr>
                                        <p:cTn id="28" dur="500" fill="hold"/>
                                        <p:tgtEl>
                                          <p:spTgt spid="16"/>
                                        </p:tgtEl>
                                        <p:attrNameLst>
                                          <p:attrName>ppt_h</p:attrName>
                                        </p:attrNameLst>
                                      </p:cBhvr>
                                      <p:tavLst>
                                        <p:tav tm="0">
                                          <p:val>
                                            <p:fltVal val="0"/>
                                          </p:val>
                                        </p:tav>
                                        <p:tav tm="100000">
                                          <p:val>
                                            <p:strVal val="#ppt_h"/>
                                          </p:val>
                                        </p:tav>
                                      </p:tavLst>
                                    </p:anim>
                                    <p:animEffect transition="in" filter="fade">
                                      <p:cBhvr>
                                        <p:cTn id="29" dur="500"/>
                                        <p:tgtEl>
                                          <p:spTgt spid="16"/>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3" presetClass="entr" presetSubtype="16" fill="hold" nodeType="clickEffect">
                                  <p:stCondLst>
                                    <p:cond delay="0"/>
                                  </p:stCondLst>
                                  <p:childTnLst>
                                    <p:set>
                                      <p:cBhvr>
                                        <p:cTn id="33" dur="1" fill="hold">
                                          <p:stCondLst>
                                            <p:cond delay="0"/>
                                          </p:stCondLst>
                                        </p:cTn>
                                        <p:tgtEl>
                                          <p:spTgt spid="17"/>
                                        </p:tgtEl>
                                        <p:attrNameLst>
                                          <p:attrName>style.visibility</p:attrName>
                                        </p:attrNameLst>
                                      </p:cBhvr>
                                      <p:to>
                                        <p:strVal val="visible"/>
                                      </p:to>
                                    </p:set>
                                    <p:anim calcmode="lin" valueType="num">
                                      <p:cBhvr>
                                        <p:cTn id="34" dur="500" fill="hold"/>
                                        <p:tgtEl>
                                          <p:spTgt spid="17"/>
                                        </p:tgtEl>
                                        <p:attrNameLst>
                                          <p:attrName>ppt_w</p:attrName>
                                        </p:attrNameLst>
                                      </p:cBhvr>
                                      <p:tavLst>
                                        <p:tav tm="0">
                                          <p:val>
                                            <p:fltVal val="0"/>
                                          </p:val>
                                        </p:tav>
                                        <p:tav tm="100000">
                                          <p:val>
                                            <p:strVal val="#ppt_w"/>
                                          </p:val>
                                        </p:tav>
                                      </p:tavLst>
                                    </p:anim>
                                    <p:anim calcmode="lin" valueType="num">
                                      <p:cBhvr>
                                        <p:cTn id="35" dur="500" fill="hold"/>
                                        <p:tgtEl>
                                          <p:spTgt spid="17"/>
                                        </p:tgtEl>
                                        <p:attrNameLst>
                                          <p:attrName>ppt_h</p:attrName>
                                        </p:attrNameLst>
                                      </p:cBhvr>
                                      <p:tavLst>
                                        <p:tav tm="0">
                                          <p:val>
                                            <p:fltVal val="0"/>
                                          </p:val>
                                        </p:tav>
                                        <p:tav tm="100000">
                                          <p:val>
                                            <p:strVal val="#ppt_h"/>
                                          </p:val>
                                        </p:tav>
                                      </p:tavLst>
                                    </p:anim>
                                    <p:animEffect transition="in" filter="fade">
                                      <p:cBhvr>
                                        <p:cTn id="36" dur="500"/>
                                        <p:tgtEl>
                                          <p:spTgt spid="17"/>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53" presetClass="entr" presetSubtype="16" fill="hold" nodeType="clickEffect">
                                  <p:stCondLst>
                                    <p:cond delay="0"/>
                                  </p:stCondLst>
                                  <p:childTnLst>
                                    <p:set>
                                      <p:cBhvr>
                                        <p:cTn id="40" dur="1" fill="hold">
                                          <p:stCondLst>
                                            <p:cond delay="0"/>
                                          </p:stCondLst>
                                        </p:cTn>
                                        <p:tgtEl>
                                          <p:spTgt spid="18"/>
                                        </p:tgtEl>
                                        <p:attrNameLst>
                                          <p:attrName>style.visibility</p:attrName>
                                        </p:attrNameLst>
                                      </p:cBhvr>
                                      <p:to>
                                        <p:strVal val="visible"/>
                                      </p:to>
                                    </p:set>
                                    <p:anim calcmode="lin" valueType="num">
                                      <p:cBhvr>
                                        <p:cTn id="41" dur="500" fill="hold"/>
                                        <p:tgtEl>
                                          <p:spTgt spid="18"/>
                                        </p:tgtEl>
                                        <p:attrNameLst>
                                          <p:attrName>ppt_w</p:attrName>
                                        </p:attrNameLst>
                                      </p:cBhvr>
                                      <p:tavLst>
                                        <p:tav tm="0">
                                          <p:val>
                                            <p:fltVal val="0"/>
                                          </p:val>
                                        </p:tav>
                                        <p:tav tm="100000">
                                          <p:val>
                                            <p:strVal val="#ppt_w"/>
                                          </p:val>
                                        </p:tav>
                                      </p:tavLst>
                                    </p:anim>
                                    <p:anim calcmode="lin" valueType="num">
                                      <p:cBhvr>
                                        <p:cTn id="42" dur="500" fill="hold"/>
                                        <p:tgtEl>
                                          <p:spTgt spid="18"/>
                                        </p:tgtEl>
                                        <p:attrNameLst>
                                          <p:attrName>ppt_h</p:attrName>
                                        </p:attrNameLst>
                                      </p:cBhvr>
                                      <p:tavLst>
                                        <p:tav tm="0">
                                          <p:val>
                                            <p:fltVal val="0"/>
                                          </p:val>
                                        </p:tav>
                                        <p:tav tm="100000">
                                          <p:val>
                                            <p:strVal val="#ppt_h"/>
                                          </p:val>
                                        </p:tav>
                                      </p:tavLst>
                                    </p:anim>
                                    <p:animEffect transition="in" filter="fade">
                                      <p:cBhvr>
                                        <p:cTn id="43" dur="500"/>
                                        <p:tgtEl>
                                          <p:spTgt spid="18"/>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4" fill="hold" nodeType="click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wipe(down)">
                                      <p:cBhvr>
                                        <p:cTn id="4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267744" y="314178"/>
            <a:ext cx="4896544" cy="769441"/>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pPr algn="ctr" rtl="1" fontAlgn="auto">
              <a:spcBef>
                <a:spcPts val="0"/>
              </a:spcBef>
              <a:spcAft>
                <a:spcPts val="0"/>
              </a:spcAft>
              <a:defRPr/>
            </a:pPr>
            <a:r>
              <a:rPr lang="ar-IQ" sz="4400" b="1" dirty="0">
                <a:solidFill>
                  <a:prstClr val="white"/>
                </a:solidFill>
              </a:rPr>
              <a:t>علاقة خطية</a:t>
            </a:r>
            <a:endParaRPr lang="en-US" sz="4400" b="1" dirty="0">
              <a:solidFill>
                <a:prstClr val="white"/>
              </a:solidFill>
            </a:endParaRPr>
          </a:p>
        </p:txBody>
      </p:sp>
      <p:sp>
        <p:nvSpPr>
          <p:cNvPr id="3" name="مستطيل 2"/>
          <p:cNvSpPr/>
          <p:nvPr/>
        </p:nvSpPr>
        <p:spPr>
          <a:xfrm>
            <a:off x="2011363" y="1268413"/>
            <a:ext cx="5408612" cy="585787"/>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pPr algn="r" rtl="1" fontAlgn="auto">
              <a:spcBef>
                <a:spcPts val="0"/>
              </a:spcBef>
              <a:spcAft>
                <a:spcPts val="0"/>
              </a:spcAft>
              <a:defRPr/>
            </a:pPr>
            <a:r>
              <a:rPr lang="ar-IQ" sz="3200" b="1" dirty="0">
                <a:solidFill>
                  <a:prstClr val="black"/>
                </a:solidFill>
              </a:rPr>
              <a:t>وذلك عندما تتغير المتغيرات بنسب ثابتة</a:t>
            </a:r>
            <a:endParaRPr lang="en-US" sz="3200" b="1" dirty="0">
              <a:solidFill>
                <a:prstClr val="black"/>
              </a:solidFill>
            </a:endParaRPr>
          </a:p>
        </p:txBody>
      </p:sp>
      <p:cxnSp>
        <p:nvCxnSpPr>
          <p:cNvPr id="4" name="رابط كسهم مستقيم 3"/>
          <p:cNvCxnSpPr/>
          <p:nvPr/>
        </p:nvCxnSpPr>
        <p:spPr>
          <a:xfrm>
            <a:off x="7164388" y="1854200"/>
            <a:ext cx="26987" cy="963613"/>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مربع نص 5"/>
          <p:cNvSpPr txBox="1"/>
          <p:nvPr/>
        </p:nvSpPr>
        <p:spPr>
          <a:xfrm>
            <a:off x="6391762" y="2817400"/>
            <a:ext cx="1512168" cy="707886"/>
          </a:xfrm>
          <a:prstGeom prst="rect">
            <a:avLst/>
          </a:prstGeom>
        </p:spPr>
        <p:style>
          <a:lnRef idx="1">
            <a:schemeClr val="dk1"/>
          </a:lnRef>
          <a:fillRef idx="1003">
            <a:schemeClr val="lt1"/>
          </a:fillRef>
          <a:effectRef idx="1">
            <a:schemeClr val="dk1"/>
          </a:effectRef>
          <a:fontRef idx="minor">
            <a:schemeClr val="dk1"/>
          </a:fontRef>
        </p:style>
        <p:txBody>
          <a:bodyPr>
            <a:spAutoFit/>
          </a:bodyPr>
          <a:lstStyle/>
          <a:p>
            <a:pPr algn="r" rtl="1" fontAlgn="auto">
              <a:spcBef>
                <a:spcPts val="0"/>
              </a:spcBef>
              <a:spcAft>
                <a:spcPts val="0"/>
              </a:spcAft>
              <a:defRPr/>
            </a:pPr>
            <a:r>
              <a:rPr lang="ar-IQ" sz="4000" b="1" dirty="0">
                <a:solidFill>
                  <a:prstClr val="black"/>
                </a:solidFill>
              </a:rPr>
              <a:t>عكسية</a:t>
            </a:r>
            <a:endParaRPr lang="en-US" sz="4000" b="1" dirty="0">
              <a:solidFill>
                <a:prstClr val="black"/>
              </a:solidFill>
            </a:endParaRPr>
          </a:p>
        </p:txBody>
      </p:sp>
      <p:pic>
        <p:nvPicPr>
          <p:cNvPr id="8" name="Picture 4"/>
          <p:cNvPicPr>
            <a:picLocks noChangeAspect="1" noChangeArrowheads="1"/>
          </p:cNvPicPr>
          <p:nvPr/>
        </p:nvPicPr>
        <p:blipFill>
          <a:blip r:embed="rId2"/>
          <a:srcRect/>
          <a:stretch>
            <a:fillRect/>
          </a:stretch>
        </p:blipFill>
        <p:spPr bwMode="auto">
          <a:xfrm>
            <a:off x="4879975" y="3625850"/>
            <a:ext cx="4284663" cy="3232150"/>
          </a:xfrm>
          <a:prstGeom prst="rect">
            <a:avLst/>
          </a:prstGeom>
          <a:solidFill>
            <a:schemeClr val="tx1">
              <a:lumMod val="85000"/>
            </a:schemeClr>
          </a:solidFill>
          <a:ln>
            <a:noFill/>
          </a:ln>
          <a:effectLst/>
        </p:spPr>
      </p:pic>
      <p:cxnSp>
        <p:nvCxnSpPr>
          <p:cNvPr id="9" name="رابط كسهم مستقيم 8"/>
          <p:cNvCxnSpPr/>
          <p:nvPr/>
        </p:nvCxnSpPr>
        <p:spPr>
          <a:xfrm>
            <a:off x="6176963" y="4424363"/>
            <a:ext cx="1941512" cy="1584325"/>
          </a:xfrm>
          <a:prstGeom prst="straightConnector1">
            <a:avLst/>
          </a:prstGeom>
          <a:ln w="571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رابط كسهم مستقيم 10"/>
          <p:cNvCxnSpPr/>
          <p:nvPr/>
        </p:nvCxnSpPr>
        <p:spPr>
          <a:xfrm>
            <a:off x="2268538" y="1874838"/>
            <a:ext cx="0" cy="1065212"/>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مربع نص 15"/>
          <p:cNvSpPr txBox="1"/>
          <p:nvPr/>
        </p:nvSpPr>
        <p:spPr>
          <a:xfrm>
            <a:off x="1619672" y="2940570"/>
            <a:ext cx="1296144" cy="584775"/>
          </a:xfrm>
          <a:prstGeom prst="rect">
            <a:avLst/>
          </a:prstGeom>
        </p:spPr>
        <p:style>
          <a:lnRef idx="1">
            <a:schemeClr val="dk1"/>
          </a:lnRef>
          <a:fillRef idx="1003">
            <a:schemeClr val="lt1"/>
          </a:fillRef>
          <a:effectRef idx="1">
            <a:schemeClr val="dk1"/>
          </a:effectRef>
          <a:fontRef idx="minor">
            <a:schemeClr val="dk1"/>
          </a:fontRef>
        </p:style>
        <p:txBody>
          <a:bodyPr>
            <a:spAutoFit/>
          </a:bodyPr>
          <a:lstStyle/>
          <a:p>
            <a:pPr algn="ctr" rtl="1" fontAlgn="auto">
              <a:spcBef>
                <a:spcPts val="0"/>
              </a:spcBef>
              <a:spcAft>
                <a:spcPts val="0"/>
              </a:spcAft>
              <a:defRPr/>
            </a:pPr>
            <a:r>
              <a:rPr lang="ar-IQ" sz="3200" b="1" dirty="0">
                <a:solidFill>
                  <a:prstClr val="black"/>
                </a:solidFill>
              </a:rPr>
              <a:t>طردية</a:t>
            </a:r>
            <a:endParaRPr lang="en-US" sz="3200" b="1" dirty="0">
              <a:solidFill>
                <a:prstClr val="black"/>
              </a:solidFill>
            </a:endParaRPr>
          </a:p>
        </p:txBody>
      </p:sp>
      <p:pic>
        <p:nvPicPr>
          <p:cNvPr id="17" name="Picture 4"/>
          <p:cNvPicPr>
            <a:picLocks noChangeAspect="1" noChangeArrowheads="1"/>
          </p:cNvPicPr>
          <p:nvPr/>
        </p:nvPicPr>
        <p:blipFill>
          <a:blip r:embed="rId3"/>
          <a:srcRect/>
          <a:stretch>
            <a:fillRect/>
          </a:stretch>
        </p:blipFill>
        <p:spPr bwMode="auto">
          <a:xfrm>
            <a:off x="125413" y="3625850"/>
            <a:ext cx="4284662" cy="3232150"/>
          </a:xfrm>
          <a:prstGeom prst="rect">
            <a:avLst/>
          </a:prstGeom>
          <a:solidFill>
            <a:schemeClr val="tx1">
              <a:lumMod val="85000"/>
            </a:schemeClr>
          </a:solidFill>
          <a:ln>
            <a:noFill/>
          </a:ln>
          <a:effectLst/>
        </p:spPr>
      </p:pic>
      <p:cxnSp>
        <p:nvCxnSpPr>
          <p:cNvPr id="18" name="رابط كسهم مستقيم 17"/>
          <p:cNvCxnSpPr/>
          <p:nvPr/>
        </p:nvCxnSpPr>
        <p:spPr>
          <a:xfrm flipV="1">
            <a:off x="1282700" y="4149725"/>
            <a:ext cx="2209800" cy="1846263"/>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nodeType="clickEffect">
                                  <p:stCondLst>
                                    <p:cond delay="0"/>
                                  </p:stCondLst>
                                  <p:childTnLst>
                                    <p:set>
                                      <p:cBhvr>
                                        <p:cTn id="15" dur="1" fill="hold">
                                          <p:stCondLst>
                                            <p:cond delay="0"/>
                                          </p:stCondLst>
                                        </p:cTn>
                                        <p:tgtEl>
                                          <p:spTgt spid="8"/>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1" fill="hold"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up)">
                                      <p:cBhvr>
                                        <p:cTn id="20" dur="500"/>
                                        <p:tgtEl>
                                          <p:spTgt spid="9"/>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1"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up)">
                                      <p:cBhvr>
                                        <p:cTn id="25" dur="500"/>
                                        <p:tgtEl>
                                          <p:spTgt spid="11"/>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53" presetClass="entr" presetSubtype="16" fill="hold" nodeType="clickEffect">
                                  <p:stCondLst>
                                    <p:cond delay="0"/>
                                  </p:stCondLst>
                                  <p:childTnLst>
                                    <p:set>
                                      <p:cBhvr>
                                        <p:cTn id="29" dur="1" fill="hold">
                                          <p:stCondLst>
                                            <p:cond delay="0"/>
                                          </p:stCondLst>
                                        </p:cTn>
                                        <p:tgtEl>
                                          <p:spTgt spid="16"/>
                                        </p:tgtEl>
                                        <p:attrNameLst>
                                          <p:attrName>style.visibility</p:attrName>
                                        </p:attrNameLst>
                                      </p:cBhvr>
                                      <p:to>
                                        <p:strVal val="visible"/>
                                      </p:to>
                                    </p:set>
                                    <p:anim calcmode="lin" valueType="num">
                                      <p:cBhvr>
                                        <p:cTn id="30" dur="500" fill="hold"/>
                                        <p:tgtEl>
                                          <p:spTgt spid="16"/>
                                        </p:tgtEl>
                                        <p:attrNameLst>
                                          <p:attrName>ppt_w</p:attrName>
                                        </p:attrNameLst>
                                      </p:cBhvr>
                                      <p:tavLst>
                                        <p:tav tm="0">
                                          <p:val>
                                            <p:fltVal val="0"/>
                                          </p:val>
                                        </p:tav>
                                        <p:tav tm="100000">
                                          <p:val>
                                            <p:strVal val="#ppt_w"/>
                                          </p:val>
                                        </p:tav>
                                      </p:tavLst>
                                    </p:anim>
                                    <p:anim calcmode="lin" valueType="num">
                                      <p:cBhvr>
                                        <p:cTn id="31" dur="500" fill="hold"/>
                                        <p:tgtEl>
                                          <p:spTgt spid="16"/>
                                        </p:tgtEl>
                                        <p:attrNameLst>
                                          <p:attrName>ppt_h</p:attrName>
                                        </p:attrNameLst>
                                      </p:cBhvr>
                                      <p:tavLst>
                                        <p:tav tm="0">
                                          <p:val>
                                            <p:fltVal val="0"/>
                                          </p:val>
                                        </p:tav>
                                        <p:tav tm="100000">
                                          <p:val>
                                            <p:strVal val="#ppt_h"/>
                                          </p:val>
                                        </p:tav>
                                      </p:tavLst>
                                    </p:anim>
                                    <p:animEffect transition="in" filter="fade">
                                      <p:cBhvr>
                                        <p:cTn id="32" dur="500"/>
                                        <p:tgtEl>
                                          <p:spTgt spid="1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4" fill="hold" nodeType="click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wipe(down)">
                                      <p:cBhvr>
                                        <p:cTn id="4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275856" y="476672"/>
            <a:ext cx="3240360" cy="707886"/>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lgn="ctr" rtl="1" fontAlgn="auto">
              <a:spcBef>
                <a:spcPts val="0"/>
              </a:spcBef>
              <a:spcAft>
                <a:spcPts val="0"/>
              </a:spcAft>
              <a:defRPr/>
            </a:pPr>
            <a:r>
              <a:rPr lang="ar-IQ" sz="4000" b="1" dirty="0">
                <a:solidFill>
                  <a:prstClr val="white"/>
                </a:solidFill>
              </a:rPr>
              <a:t>علاقة لا خطية</a:t>
            </a:r>
            <a:endParaRPr lang="en-US" sz="4000" b="1" dirty="0">
              <a:solidFill>
                <a:prstClr val="white"/>
              </a:solidFill>
            </a:endParaRPr>
          </a:p>
        </p:txBody>
      </p:sp>
      <p:sp>
        <p:nvSpPr>
          <p:cNvPr id="3" name="مربع نص 2"/>
          <p:cNvSpPr txBox="1"/>
          <p:nvPr/>
        </p:nvSpPr>
        <p:spPr>
          <a:xfrm>
            <a:off x="1266825" y="1276350"/>
            <a:ext cx="6697663" cy="584200"/>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lgn="r" rtl="1" fontAlgn="auto">
              <a:spcBef>
                <a:spcPts val="0"/>
              </a:spcBef>
              <a:spcAft>
                <a:spcPts val="0"/>
              </a:spcAft>
              <a:defRPr/>
            </a:pPr>
            <a:r>
              <a:rPr lang="ar-IQ" sz="3200" b="1" dirty="0">
                <a:solidFill>
                  <a:prstClr val="black"/>
                </a:solidFill>
              </a:rPr>
              <a:t>وذلك عندما تتغير المتغيرات بنسب مختلفة</a:t>
            </a:r>
            <a:endParaRPr lang="en-US" sz="3200" b="1" dirty="0">
              <a:solidFill>
                <a:prstClr val="black"/>
              </a:solidFill>
            </a:endParaRPr>
          </a:p>
        </p:txBody>
      </p:sp>
      <p:cxnSp>
        <p:nvCxnSpPr>
          <p:cNvPr id="4" name="رابط كسهم مستقيم 3"/>
          <p:cNvCxnSpPr/>
          <p:nvPr/>
        </p:nvCxnSpPr>
        <p:spPr>
          <a:xfrm>
            <a:off x="7667625" y="1860550"/>
            <a:ext cx="0" cy="920750"/>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 name="مربع نص 4"/>
          <p:cNvSpPr txBox="1"/>
          <p:nvPr/>
        </p:nvSpPr>
        <p:spPr>
          <a:xfrm>
            <a:off x="6988095" y="2814909"/>
            <a:ext cx="1360498" cy="646331"/>
          </a:xfrm>
          <a:prstGeom prst="rect">
            <a:avLst/>
          </a:prstGeom>
        </p:spPr>
        <p:style>
          <a:lnRef idx="1">
            <a:schemeClr val="dk1"/>
          </a:lnRef>
          <a:fillRef idx="1003">
            <a:schemeClr val="lt1"/>
          </a:fillRef>
          <a:effectRef idx="1">
            <a:schemeClr val="dk1"/>
          </a:effectRef>
          <a:fontRef idx="minor">
            <a:schemeClr val="dk1"/>
          </a:fontRef>
        </p:style>
        <p:txBody>
          <a:bodyPr>
            <a:spAutoFit/>
          </a:bodyPr>
          <a:lstStyle/>
          <a:p>
            <a:pPr algn="r" rtl="1" fontAlgn="auto">
              <a:spcBef>
                <a:spcPts val="0"/>
              </a:spcBef>
              <a:spcAft>
                <a:spcPts val="0"/>
              </a:spcAft>
              <a:defRPr/>
            </a:pPr>
            <a:r>
              <a:rPr lang="ar-IQ" sz="3600" b="1" dirty="0">
                <a:solidFill>
                  <a:prstClr val="black"/>
                </a:solidFill>
              </a:rPr>
              <a:t>عكسية</a:t>
            </a:r>
            <a:endParaRPr lang="en-US" sz="3600" b="1" dirty="0">
              <a:solidFill>
                <a:prstClr val="black"/>
              </a:solidFill>
            </a:endParaRPr>
          </a:p>
        </p:txBody>
      </p:sp>
      <p:pic>
        <p:nvPicPr>
          <p:cNvPr id="6" name="Picture 4"/>
          <p:cNvPicPr>
            <a:picLocks noChangeAspect="1" noChangeArrowheads="1"/>
          </p:cNvPicPr>
          <p:nvPr/>
        </p:nvPicPr>
        <p:blipFill>
          <a:blip r:embed="rId2"/>
          <a:srcRect/>
          <a:stretch>
            <a:fillRect/>
          </a:stretch>
        </p:blipFill>
        <p:spPr bwMode="auto">
          <a:xfrm>
            <a:off x="4895850" y="3619500"/>
            <a:ext cx="4284663" cy="3232150"/>
          </a:xfrm>
          <a:prstGeom prst="rect">
            <a:avLst/>
          </a:prstGeom>
          <a:solidFill>
            <a:schemeClr val="tx1">
              <a:lumMod val="85000"/>
            </a:schemeClr>
          </a:solidFill>
          <a:ln>
            <a:noFill/>
          </a:ln>
          <a:effectLst/>
        </p:spPr>
      </p:pic>
      <p:sp>
        <p:nvSpPr>
          <p:cNvPr id="7" name="شكل حر 6"/>
          <p:cNvSpPr/>
          <p:nvPr/>
        </p:nvSpPr>
        <p:spPr>
          <a:xfrm>
            <a:off x="5926138" y="4170363"/>
            <a:ext cx="1651000" cy="1846262"/>
          </a:xfrm>
          <a:custGeom>
            <a:avLst/>
            <a:gdLst>
              <a:gd name="connsiteX0" fmla="*/ 0 w 1651714"/>
              <a:gd name="connsiteY0" fmla="*/ 0 h 1846470"/>
              <a:gd name="connsiteX1" fmla="*/ 988540 w 1651714"/>
              <a:gd name="connsiteY1" fmla="*/ 518984 h 1846470"/>
              <a:gd name="connsiteX2" fmla="*/ 1606378 w 1651714"/>
              <a:gd name="connsiteY2" fmla="*/ 1729946 h 1846470"/>
              <a:gd name="connsiteX3" fmla="*/ 1556951 w 1651714"/>
              <a:gd name="connsiteY3" fmla="*/ 1729946 h 1846470"/>
            </a:gdLst>
            <a:ahLst/>
            <a:cxnLst>
              <a:cxn ang="0">
                <a:pos x="connsiteX0" y="connsiteY0"/>
              </a:cxn>
              <a:cxn ang="0">
                <a:pos x="connsiteX1" y="connsiteY1"/>
              </a:cxn>
              <a:cxn ang="0">
                <a:pos x="connsiteX2" y="connsiteY2"/>
              </a:cxn>
              <a:cxn ang="0">
                <a:pos x="connsiteX3" y="connsiteY3"/>
              </a:cxn>
            </a:cxnLst>
            <a:rect l="l" t="t" r="r" b="b"/>
            <a:pathLst>
              <a:path w="1651714" h="1846470">
                <a:moveTo>
                  <a:pt x="0" y="0"/>
                </a:moveTo>
                <a:cubicBezTo>
                  <a:pt x="360405" y="115330"/>
                  <a:pt x="720810" y="230660"/>
                  <a:pt x="988540" y="518984"/>
                </a:cubicBezTo>
                <a:cubicBezTo>
                  <a:pt x="1256270" y="807308"/>
                  <a:pt x="1511643" y="1528119"/>
                  <a:pt x="1606378" y="1729946"/>
                </a:cubicBezTo>
                <a:cubicBezTo>
                  <a:pt x="1701113" y="1931773"/>
                  <a:pt x="1629032" y="1830859"/>
                  <a:pt x="1556951" y="1729946"/>
                </a:cubicBezTo>
              </a:path>
            </a:pathLst>
          </a:cu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fontAlgn="auto">
              <a:spcBef>
                <a:spcPts val="0"/>
              </a:spcBef>
              <a:spcAft>
                <a:spcPts val="0"/>
              </a:spcAft>
              <a:defRPr/>
            </a:pPr>
            <a:endParaRPr lang="en-US">
              <a:solidFill>
                <a:prstClr val="white"/>
              </a:solidFill>
            </a:endParaRPr>
          </a:p>
        </p:txBody>
      </p:sp>
      <p:cxnSp>
        <p:nvCxnSpPr>
          <p:cNvPr id="8" name="رابط كسهم مستقيم 7"/>
          <p:cNvCxnSpPr/>
          <p:nvPr/>
        </p:nvCxnSpPr>
        <p:spPr>
          <a:xfrm>
            <a:off x="1916113" y="1860550"/>
            <a:ext cx="0" cy="920750"/>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مربع نص 8"/>
          <p:cNvSpPr txBox="1"/>
          <p:nvPr/>
        </p:nvSpPr>
        <p:spPr>
          <a:xfrm>
            <a:off x="1267285" y="2827923"/>
            <a:ext cx="1296144" cy="646331"/>
          </a:xfrm>
          <a:prstGeom prst="rect">
            <a:avLst/>
          </a:prstGeom>
        </p:spPr>
        <p:style>
          <a:lnRef idx="1">
            <a:schemeClr val="dk1"/>
          </a:lnRef>
          <a:fillRef idx="1003">
            <a:schemeClr val="lt1"/>
          </a:fillRef>
          <a:effectRef idx="1">
            <a:schemeClr val="dk1"/>
          </a:effectRef>
          <a:fontRef idx="minor">
            <a:schemeClr val="dk1"/>
          </a:fontRef>
        </p:style>
        <p:txBody>
          <a:bodyPr>
            <a:spAutoFit/>
          </a:bodyPr>
          <a:lstStyle/>
          <a:p>
            <a:pPr algn="r" rtl="1" fontAlgn="auto">
              <a:spcBef>
                <a:spcPts val="0"/>
              </a:spcBef>
              <a:spcAft>
                <a:spcPts val="0"/>
              </a:spcAft>
              <a:defRPr/>
            </a:pPr>
            <a:r>
              <a:rPr lang="ar-IQ" sz="3600" b="1" dirty="0">
                <a:solidFill>
                  <a:prstClr val="black"/>
                </a:solidFill>
              </a:rPr>
              <a:t>طردية</a:t>
            </a:r>
            <a:endParaRPr lang="en-US" sz="3600" b="1" dirty="0">
              <a:solidFill>
                <a:prstClr val="black"/>
              </a:solidFill>
            </a:endParaRPr>
          </a:p>
        </p:txBody>
      </p:sp>
      <p:pic>
        <p:nvPicPr>
          <p:cNvPr id="12" name="Picture 4"/>
          <p:cNvPicPr>
            <a:picLocks noChangeAspect="1" noChangeArrowheads="1"/>
          </p:cNvPicPr>
          <p:nvPr/>
        </p:nvPicPr>
        <p:blipFill>
          <a:blip r:embed="rId2"/>
          <a:srcRect/>
          <a:stretch>
            <a:fillRect/>
          </a:stretch>
        </p:blipFill>
        <p:spPr bwMode="auto">
          <a:xfrm>
            <a:off x="331788" y="3613150"/>
            <a:ext cx="4284662" cy="3232150"/>
          </a:xfrm>
          <a:prstGeom prst="rect">
            <a:avLst/>
          </a:prstGeom>
          <a:solidFill>
            <a:schemeClr val="tx1">
              <a:lumMod val="85000"/>
            </a:schemeClr>
          </a:solidFill>
          <a:ln>
            <a:noFill/>
          </a:ln>
          <a:effectLst/>
        </p:spPr>
      </p:pic>
      <p:sp>
        <p:nvSpPr>
          <p:cNvPr id="13" name="شكل حر 12"/>
          <p:cNvSpPr/>
          <p:nvPr/>
        </p:nvSpPr>
        <p:spPr>
          <a:xfrm>
            <a:off x="1160463" y="4164013"/>
            <a:ext cx="1655762" cy="1952625"/>
          </a:xfrm>
          <a:custGeom>
            <a:avLst/>
            <a:gdLst>
              <a:gd name="connsiteX0" fmla="*/ 0 w 1655806"/>
              <a:gd name="connsiteY0" fmla="*/ 1952367 h 1952367"/>
              <a:gd name="connsiteX1" fmla="*/ 420130 w 1655806"/>
              <a:gd name="connsiteY1" fmla="*/ 741405 h 1952367"/>
              <a:gd name="connsiteX2" fmla="*/ 1655806 w 1655806"/>
              <a:gd name="connsiteY2" fmla="*/ 0 h 1952367"/>
              <a:gd name="connsiteX3" fmla="*/ 1655806 w 1655806"/>
              <a:gd name="connsiteY3" fmla="*/ 0 h 1952367"/>
              <a:gd name="connsiteX4" fmla="*/ 1655806 w 1655806"/>
              <a:gd name="connsiteY4" fmla="*/ 0 h 19523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5806" h="1952367">
                <a:moveTo>
                  <a:pt x="0" y="1952367"/>
                </a:moveTo>
                <a:cubicBezTo>
                  <a:pt x="72081" y="1509583"/>
                  <a:pt x="144162" y="1066799"/>
                  <a:pt x="420130" y="741405"/>
                </a:cubicBezTo>
                <a:cubicBezTo>
                  <a:pt x="696098" y="416011"/>
                  <a:pt x="1655806" y="0"/>
                  <a:pt x="1655806" y="0"/>
                </a:cubicBezTo>
                <a:lnTo>
                  <a:pt x="1655806" y="0"/>
                </a:lnTo>
                <a:lnTo>
                  <a:pt x="1655806" y="0"/>
                </a:lnTo>
              </a:path>
            </a:pathLst>
          </a:cu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fontAlgn="auto">
              <a:spcBef>
                <a:spcPts val="0"/>
              </a:spcBef>
              <a:spcAft>
                <a:spcPts val="0"/>
              </a:spcAft>
              <a:defRPr/>
            </a:pPr>
            <a:endParaRPr lang="en-US">
              <a:solidFill>
                <a:prstClr val="white"/>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1"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up)">
                                      <p:cBhvr>
                                        <p:cTn id="20" dur="500"/>
                                        <p:tgtEl>
                                          <p:spTgt spid="7"/>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1"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up)">
                                      <p:cBhvr>
                                        <p:cTn id="25" dur="500"/>
                                        <p:tgtEl>
                                          <p:spTgt spid="8"/>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nodeType="clickEffect">
                                  <p:stCondLst>
                                    <p:cond delay="0"/>
                                  </p:stCondLst>
                                  <p:childTnLst>
                                    <p:set>
                                      <p:cBhvr>
                                        <p:cTn id="29" dur="1" fill="hold">
                                          <p:stCondLst>
                                            <p:cond delay="0"/>
                                          </p:stCondLst>
                                        </p:cTn>
                                        <p:tgtEl>
                                          <p:spTgt spid="9"/>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nodeType="clickEffect">
                                  <p:stCondLst>
                                    <p:cond delay="0"/>
                                  </p:stCondLst>
                                  <p:childTnLst>
                                    <p:set>
                                      <p:cBhvr>
                                        <p:cTn id="33" dur="1" fill="hold">
                                          <p:stCondLst>
                                            <p:cond delay="0"/>
                                          </p:stCondLst>
                                        </p:cTn>
                                        <p:tgtEl>
                                          <p:spTgt spid="12"/>
                                        </p:tgtEl>
                                        <p:attrNameLst>
                                          <p:attrName>style.visibility</p:attrName>
                                        </p:attrNameLst>
                                      </p:cBhvr>
                                      <p:to>
                                        <p:strVal val="visible"/>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4" fill="hold" nodeType="click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wipe(down)">
                                      <p:cBhvr>
                                        <p:cTn id="3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266825" y="1044575"/>
            <a:ext cx="6697663" cy="584200"/>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r" rtl="1" fontAlgn="auto">
              <a:spcBef>
                <a:spcPts val="0"/>
              </a:spcBef>
              <a:spcAft>
                <a:spcPts val="0"/>
              </a:spcAft>
              <a:defRPr/>
            </a:pPr>
            <a:r>
              <a:rPr lang="ar-IQ" sz="3200" b="1" dirty="0">
                <a:solidFill>
                  <a:prstClr val="black"/>
                </a:solidFill>
              </a:rPr>
              <a:t>وذلك عندما تتغير المتغيرات بنسب مختلفة</a:t>
            </a:r>
            <a:endParaRPr lang="en-US" sz="3200" b="1" dirty="0">
              <a:solidFill>
                <a:prstClr val="black"/>
              </a:solidFill>
            </a:endParaRPr>
          </a:p>
        </p:txBody>
      </p:sp>
      <p:cxnSp>
        <p:nvCxnSpPr>
          <p:cNvPr id="3" name="رابط كسهم مستقيم 2"/>
          <p:cNvCxnSpPr/>
          <p:nvPr/>
        </p:nvCxnSpPr>
        <p:spPr>
          <a:xfrm>
            <a:off x="6662738" y="1628775"/>
            <a:ext cx="595312" cy="565150"/>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مربع نص 11"/>
          <p:cNvSpPr txBox="1"/>
          <p:nvPr/>
        </p:nvSpPr>
        <p:spPr>
          <a:xfrm>
            <a:off x="5913438" y="2193925"/>
            <a:ext cx="2690812" cy="1200150"/>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rtl="1" fontAlgn="auto">
              <a:spcBef>
                <a:spcPts val="0"/>
              </a:spcBef>
              <a:spcAft>
                <a:spcPts val="0"/>
              </a:spcAft>
              <a:defRPr/>
            </a:pPr>
            <a:r>
              <a:rPr lang="ar-IQ" sz="3600" b="1" dirty="0">
                <a:solidFill>
                  <a:prstClr val="black"/>
                </a:solidFill>
              </a:rPr>
              <a:t>عكسية متزايدة ومتناقصة</a:t>
            </a:r>
            <a:endParaRPr lang="en-US" sz="3600" b="1" dirty="0">
              <a:solidFill>
                <a:prstClr val="black"/>
              </a:solidFill>
            </a:endParaRPr>
          </a:p>
        </p:txBody>
      </p:sp>
      <p:pic>
        <p:nvPicPr>
          <p:cNvPr id="13" name="Picture 4"/>
          <p:cNvPicPr>
            <a:picLocks noChangeAspect="1" noChangeArrowheads="1"/>
          </p:cNvPicPr>
          <p:nvPr/>
        </p:nvPicPr>
        <p:blipFill>
          <a:blip r:embed="rId3"/>
          <a:srcRect/>
          <a:stretch>
            <a:fillRect/>
          </a:stretch>
        </p:blipFill>
        <p:spPr bwMode="auto">
          <a:xfrm>
            <a:off x="4781550" y="3521075"/>
            <a:ext cx="4283075" cy="3232150"/>
          </a:xfrm>
          <a:prstGeom prst="rect">
            <a:avLst/>
          </a:prstGeom>
          <a:solidFill>
            <a:schemeClr val="tx1">
              <a:lumMod val="85000"/>
            </a:schemeClr>
          </a:solidFill>
          <a:ln>
            <a:noFill/>
          </a:ln>
          <a:effectLst/>
        </p:spPr>
      </p:pic>
      <p:cxnSp>
        <p:nvCxnSpPr>
          <p:cNvPr id="14" name="رابط مستقيم 13"/>
          <p:cNvCxnSpPr/>
          <p:nvPr/>
        </p:nvCxnSpPr>
        <p:spPr>
          <a:xfrm flipH="1" flipV="1">
            <a:off x="5510213" y="3873500"/>
            <a:ext cx="2239962" cy="2398713"/>
          </a:xfrm>
          <a:prstGeom prst="line">
            <a:avLst/>
          </a:prstGeom>
        </p:spPr>
        <p:style>
          <a:lnRef idx="1">
            <a:schemeClr val="accent1"/>
          </a:lnRef>
          <a:fillRef idx="0">
            <a:schemeClr val="accent1"/>
          </a:fillRef>
          <a:effectRef idx="0">
            <a:schemeClr val="accent1"/>
          </a:effectRef>
          <a:fontRef idx="minor">
            <a:schemeClr val="tx1"/>
          </a:fontRef>
        </p:style>
      </p:cxnSp>
      <p:sp>
        <p:nvSpPr>
          <p:cNvPr id="15" name="شكل حر 14"/>
          <p:cNvSpPr/>
          <p:nvPr/>
        </p:nvSpPr>
        <p:spPr>
          <a:xfrm>
            <a:off x="6216650" y="3844925"/>
            <a:ext cx="1966913" cy="1876425"/>
          </a:xfrm>
          <a:custGeom>
            <a:avLst/>
            <a:gdLst>
              <a:gd name="connsiteX0" fmla="*/ 0 w 3237470"/>
              <a:gd name="connsiteY0" fmla="*/ 0 h 2075936"/>
              <a:gd name="connsiteX1" fmla="*/ 1013254 w 3237470"/>
              <a:gd name="connsiteY1" fmla="*/ 1482811 h 2075936"/>
              <a:gd name="connsiteX2" fmla="*/ 3237470 w 3237470"/>
              <a:gd name="connsiteY2" fmla="*/ 2075936 h 2075936"/>
              <a:gd name="connsiteX3" fmla="*/ 3237470 w 3237470"/>
              <a:gd name="connsiteY3" fmla="*/ 2075936 h 2075936"/>
            </a:gdLst>
            <a:ahLst/>
            <a:cxnLst>
              <a:cxn ang="0">
                <a:pos x="connsiteX0" y="connsiteY0"/>
              </a:cxn>
              <a:cxn ang="0">
                <a:pos x="connsiteX1" y="connsiteY1"/>
              </a:cxn>
              <a:cxn ang="0">
                <a:pos x="connsiteX2" y="connsiteY2"/>
              </a:cxn>
              <a:cxn ang="0">
                <a:pos x="connsiteX3" y="connsiteY3"/>
              </a:cxn>
            </a:cxnLst>
            <a:rect l="l" t="t" r="r" b="b"/>
            <a:pathLst>
              <a:path w="3237470" h="2075936">
                <a:moveTo>
                  <a:pt x="0" y="0"/>
                </a:moveTo>
                <a:cubicBezTo>
                  <a:pt x="236838" y="568411"/>
                  <a:pt x="473676" y="1136822"/>
                  <a:pt x="1013254" y="1482811"/>
                </a:cubicBezTo>
                <a:cubicBezTo>
                  <a:pt x="1552832" y="1828800"/>
                  <a:pt x="3237470" y="2075936"/>
                  <a:pt x="3237470" y="2075936"/>
                </a:cubicBezTo>
                <a:lnTo>
                  <a:pt x="3237470" y="2075936"/>
                </a:lnTo>
              </a:path>
            </a:pathLst>
          </a:cu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fontAlgn="auto">
              <a:spcBef>
                <a:spcPts val="0"/>
              </a:spcBef>
              <a:spcAft>
                <a:spcPts val="0"/>
              </a:spcAft>
              <a:defRPr/>
            </a:pPr>
            <a:endParaRPr lang="en-US" dirty="0">
              <a:solidFill>
                <a:prstClr val="white"/>
              </a:solidFill>
            </a:endParaRPr>
          </a:p>
        </p:txBody>
      </p:sp>
      <p:sp>
        <p:nvSpPr>
          <p:cNvPr id="16" name="مستطيل 15"/>
          <p:cNvSpPr/>
          <p:nvPr/>
        </p:nvSpPr>
        <p:spPr>
          <a:xfrm>
            <a:off x="6902450" y="4295775"/>
            <a:ext cx="2124075" cy="523875"/>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algn="r" rtl="1" fontAlgn="auto">
              <a:spcBef>
                <a:spcPts val="0"/>
              </a:spcBef>
              <a:spcAft>
                <a:spcPts val="0"/>
              </a:spcAft>
              <a:defRPr/>
            </a:pPr>
            <a:r>
              <a:rPr lang="ar-IQ" sz="2800" b="1" dirty="0">
                <a:solidFill>
                  <a:prstClr val="black"/>
                </a:solidFill>
              </a:rPr>
              <a:t>عكسية متزايدة </a:t>
            </a:r>
            <a:endParaRPr lang="en-US" sz="2800" dirty="0">
              <a:solidFill>
                <a:prstClr val="black"/>
              </a:solidFill>
            </a:endParaRPr>
          </a:p>
        </p:txBody>
      </p:sp>
      <p:sp>
        <p:nvSpPr>
          <p:cNvPr id="17" name="شكل حر 16"/>
          <p:cNvSpPr/>
          <p:nvPr/>
        </p:nvSpPr>
        <p:spPr>
          <a:xfrm>
            <a:off x="5510213" y="4224338"/>
            <a:ext cx="1412875" cy="2047875"/>
          </a:xfrm>
          <a:custGeom>
            <a:avLst/>
            <a:gdLst>
              <a:gd name="connsiteX0" fmla="*/ 0 w 2545492"/>
              <a:gd name="connsiteY0" fmla="*/ 20178 h 3158794"/>
              <a:gd name="connsiteX1" fmla="*/ 494270 w 2545492"/>
              <a:gd name="connsiteY1" fmla="*/ 94319 h 3158794"/>
              <a:gd name="connsiteX2" fmla="*/ 1383957 w 2545492"/>
              <a:gd name="connsiteY2" fmla="*/ 761583 h 3158794"/>
              <a:gd name="connsiteX3" fmla="*/ 1383957 w 2545492"/>
              <a:gd name="connsiteY3" fmla="*/ 761583 h 3158794"/>
              <a:gd name="connsiteX4" fmla="*/ 2001795 w 2545492"/>
              <a:gd name="connsiteY4" fmla="*/ 1552416 h 3158794"/>
              <a:gd name="connsiteX5" fmla="*/ 2545492 w 2545492"/>
              <a:gd name="connsiteY5" fmla="*/ 3158794 h 3158794"/>
              <a:gd name="connsiteX6" fmla="*/ 2545492 w 2545492"/>
              <a:gd name="connsiteY6" fmla="*/ 3158794 h 3158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45492" h="3158794">
                <a:moveTo>
                  <a:pt x="0" y="20178"/>
                </a:moveTo>
                <a:cubicBezTo>
                  <a:pt x="131805" y="-4536"/>
                  <a:pt x="263610" y="-29249"/>
                  <a:pt x="494270" y="94319"/>
                </a:cubicBezTo>
                <a:cubicBezTo>
                  <a:pt x="724930" y="217887"/>
                  <a:pt x="1383957" y="761583"/>
                  <a:pt x="1383957" y="761583"/>
                </a:cubicBezTo>
                <a:lnTo>
                  <a:pt x="1383957" y="761583"/>
                </a:lnTo>
                <a:cubicBezTo>
                  <a:pt x="1486930" y="893388"/>
                  <a:pt x="1808206" y="1152881"/>
                  <a:pt x="2001795" y="1552416"/>
                </a:cubicBezTo>
                <a:cubicBezTo>
                  <a:pt x="2195384" y="1951951"/>
                  <a:pt x="2545492" y="3158794"/>
                  <a:pt x="2545492" y="3158794"/>
                </a:cubicBezTo>
                <a:lnTo>
                  <a:pt x="2545492" y="3158794"/>
                </a:lnTo>
              </a:path>
            </a:pathLst>
          </a:cu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fontAlgn="auto">
              <a:spcBef>
                <a:spcPts val="0"/>
              </a:spcBef>
              <a:spcAft>
                <a:spcPts val="0"/>
              </a:spcAft>
              <a:defRPr/>
            </a:pPr>
            <a:endParaRPr lang="en-US">
              <a:solidFill>
                <a:prstClr val="white"/>
              </a:solidFill>
            </a:endParaRPr>
          </a:p>
        </p:txBody>
      </p:sp>
      <p:sp>
        <p:nvSpPr>
          <p:cNvPr id="18" name="مستطيل 17"/>
          <p:cNvSpPr/>
          <p:nvPr/>
        </p:nvSpPr>
        <p:spPr>
          <a:xfrm>
            <a:off x="5084763" y="5721350"/>
            <a:ext cx="1323975" cy="954088"/>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algn="ctr" rtl="1" fontAlgn="auto">
              <a:spcBef>
                <a:spcPts val="0"/>
              </a:spcBef>
              <a:spcAft>
                <a:spcPts val="0"/>
              </a:spcAft>
              <a:defRPr/>
            </a:pPr>
            <a:r>
              <a:rPr lang="ar-IQ" sz="2800" b="1" dirty="0">
                <a:solidFill>
                  <a:prstClr val="black"/>
                </a:solidFill>
              </a:rPr>
              <a:t>عكسية </a:t>
            </a:r>
          </a:p>
          <a:p>
            <a:pPr algn="ctr" rtl="1" fontAlgn="auto">
              <a:spcBef>
                <a:spcPts val="0"/>
              </a:spcBef>
              <a:spcAft>
                <a:spcPts val="0"/>
              </a:spcAft>
              <a:defRPr/>
            </a:pPr>
            <a:r>
              <a:rPr lang="ar-IQ" sz="2800" b="1" dirty="0">
                <a:solidFill>
                  <a:prstClr val="black"/>
                </a:solidFill>
              </a:rPr>
              <a:t>متناقصة</a:t>
            </a:r>
            <a:endParaRPr lang="en-US" sz="2800" b="1" dirty="0">
              <a:solidFill>
                <a:prstClr val="black"/>
              </a:solidFill>
            </a:endParaRPr>
          </a:p>
        </p:txBody>
      </p:sp>
      <p:sp>
        <p:nvSpPr>
          <p:cNvPr id="19" name="مربع نص 18"/>
          <p:cNvSpPr txBox="1"/>
          <p:nvPr/>
        </p:nvSpPr>
        <p:spPr>
          <a:xfrm>
            <a:off x="2948271" y="374"/>
            <a:ext cx="2983444" cy="707886"/>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lgn="r" rtl="1" fontAlgn="auto">
              <a:spcBef>
                <a:spcPts val="0"/>
              </a:spcBef>
              <a:spcAft>
                <a:spcPts val="0"/>
              </a:spcAft>
              <a:defRPr/>
            </a:pPr>
            <a:r>
              <a:rPr lang="ar-IQ" sz="4000" b="1" dirty="0">
                <a:solidFill>
                  <a:prstClr val="white"/>
                </a:solidFill>
              </a:rPr>
              <a:t>علاقات لا خطية</a:t>
            </a:r>
            <a:endParaRPr lang="en-US" sz="4000" b="1" dirty="0">
              <a:solidFill>
                <a:prstClr val="white"/>
              </a:solidFill>
            </a:endParaRPr>
          </a:p>
        </p:txBody>
      </p:sp>
      <p:cxnSp>
        <p:nvCxnSpPr>
          <p:cNvPr id="20" name="رابط كسهم مستقيم 19"/>
          <p:cNvCxnSpPr/>
          <p:nvPr/>
        </p:nvCxnSpPr>
        <p:spPr>
          <a:xfrm flipH="1">
            <a:off x="1571625" y="1628775"/>
            <a:ext cx="584200" cy="576263"/>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مربع نص 20"/>
          <p:cNvSpPr txBox="1"/>
          <p:nvPr/>
        </p:nvSpPr>
        <p:spPr>
          <a:xfrm>
            <a:off x="401638" y="2263775"/>
            <a:ext cx="2339975" cy="1200150"/>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rtl="1" fontAlgn="auto">
              <a:spcBef>
                <a:spcPts val="0"/>
              </a:spcBef>
              <a:spcAft>
                <a:spcPts val="0"/>
              </a:spcAft>
              <a:defRPr/>
            </a:pPr>
            <a:r>
              <a:rPr lang="ar-IQ" sz="3600" b="1" dirty="0">
                <a:solidFill>
                  <a:prstClr val="black"/>
                </a:solidFill>
              </a:rPr>
              <a:t>طردية متزايدة ومتناقصة</a:t>
            </a:r>
            <a:endParaRPr lang="en-US" sz="3600" b="1" dirty="0">
              <a:solidFill>
                <a:prstClr val="black"/>
              </a:solidFill>
            </a:endParaRPr>
          </a:p>
        </p:txBody>
      </p:sp>
      <p:pic>
        <p:nvPicPr>
          <p:cNvPr id="23" name="Picture 4"/>
          <p:cNvPicPr>
            <a:picLocks noChangeAspect="1" noChangeArrowheads="1"/>
          </p:cNvPicPr>
          <p:nvPr/>
        </p:nvPicPr>
        <p:blipFill>
          <a:blip r:embed="rId3"/>
          <a:srcRect/>
          <a:stretch>
            <a:fillRect/>
          </a:stretch>
        </p:blipFill>
        <p:spPr bwMode="auto">
          <a:xfrm>
            <a:off x="0" y="3525838"/>
            <a:ext cx="4440238" cy="3232150"/>
          </a:xfrm>
          <a:prstGeom prst="rect">
            <a:avLst/>
          </a:prstGeom>
          <a:solidFill>
            <a:schemeClr val="tx1">
              <a:lumMod val="85000"/>
            </a:schemeClr>
          </a:solidFill>
          <a:ln>
            <a:noFill/>
          </a:ln>
          <a:effectLst/>
        </p:spPr>
      </p:pic>
      <p:cxnSp>
        <p:nvCxnSpPr>
          <p:cNvPr id="24" name="رابط مستقيم 23"/>
          <p:cNvCxnSpPr/>
          <p:nvPr/>
        </p:nvCxnSpPr>
        <p:spPr>
          <a:xfrm flipV="1">
            <a:off x="528638" y="4094163"/>
            <a:ext cx="2520950" cy="2376487"/>
          </a:xfrm>
          <a:prstGeom prst="line">
            <a:avLst/>
          </a:prstGeom>
        </p:spPr>
        <p:style>
          <a:lnRef idx="1">
            <a:schemeClr val="accent1"/>
          </a:lnRef>
          <a:fillRef idx="0">
            <a:schemeClr val="accent1"/>
          </a:fillRef>
          <a:effectRef idx="0">
            <a:schemeClr val="accent1"/>
          </a:effectRef>
          <a:fontRef idx="minor">
            <a:schemeClr val="tx1"/>
          </a:fontRef>
        </p:style>
      </p:cxnSp>
      <p:sp>
        <p:nvSpPr>
          <p:cNvPr id="25" name="شكل حر 24"/>
          <p:cNvSpPr/>
          <p:nvPr/>
        </p:nvSpPr>
        <p:spPr>
          <a:xfrm>
            <a:off x="719138" y="3844925"/>
            <a:ext cx="1704975" cy="2022475"/>
          </a:xfrm>
          <a:custGeom>
            <a:avLst/>
            <a:gdLst>
              <a:gd name="connsiteX0" fmla="*/ 0 w 1705232"/>
              <a:gd name="connsiteY0" fmla="*/ 2446638 h 2446638"/>
              <a:gd name="connsiteX1" fmla="*/ 741405 w 1705232"/>
              <a:gd name="connsiteY1" fmla="*/ 2001795 h 2446638"/>
              <a:gd name="connsiteX2" fmla="*/ 1235676 w 1705232"/>
              <a:gd name="connsiteY2" fmla="*/ 1186249 h 2446638"/>
              <a:gd name="connsiteX3" fmla="*/ 1705232 w 1705232"/>
              <a:gd name="connsiteY3" fmla="*/ 0 h 2446638"/>
              <a:gd name="connsiteX4" fmla="*/ 1705232 w 1705232"/>
              <a:gd name="connsiteY4" fmla="*/ 0 h 2446638"/>
              <a:gd name="connsiteX5" fmla="*/ 1705232 w 1705232"/>
              <a:gd name="connsiteY5" fmla="*/ 0 h 2446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05232" h="2446638">
                <a:moveTo>
                  <a:pt x="0" y="2446638"/>
                </a:moveTo>
                <a:cubicBezTo>
                  <a:pt x="267729" y="2329249"/>
                  <a:pt x="535459" y="2211860"/>
                  <a:pt x="741405" y="2001795"/>
                </a:cubicBezTo>
                <a:cubicBezTo>
                  <a:pt x="947351" y="1791730"/>
                  <a:pt x="1075038" y="1519881"/>
                  <a:pt x="1235676" y="1186249"/>
                </a:cubicBezTo>
                <a:cubicBezTo>
                  <a:pt x="1396314" y="852616"/>
                  <a:pt x="1705232" y="0"/>
                  <a:pt x="1705232" y="0"/>
                </a:cubicBezTo>
                <a:lnTo>
                  <a:pt x="1705232" y="0"/>
                </a:lnTo>
                <a:lnTo>
                  <a:pt x="1705232" y="0"/>
                </a:lnTo>
              </a:path>
            </a:pathLst>
          </a:cu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fontAlgn="auto">
              <a:spcBef>
                <a:spcPts val="0"/>
              </a:spcBef>
              <a:spcAft>
                <a:spcPts val="0"/>
              </a:spcAft>
              <a:defRPr/>
            </a:pPr>
            <a:endParaRPr lang="en-US">
              <a:solidFill>
                <a:prstClr val="white"/>
              </a:solidFill>
            </a:endParaRPr>
          </a:p>
        </p:txBody>
      </p:sp>
      <p:sp>
        <p:nvSpPr>
          <p:cNvPr id="26" name="مستطيل 25"/>
          <p:cNvSpPr/>
          <p:nvPr/>
        </p:nvSpPr>
        <p:spPr>
          <a:xfrm>
            <a:off x="369888" y="3433763"/>
            <a:ext cx="2305050" cy="585787"/>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algn="ctr" rtl="1" fontAlgn="auto">
              <a:spcBef>
                <a:spcPts val="0"/>
              </a:spcBef>
              <a:spcAft>
                <a:spcPts val="0"/>
              </a:spcAft>
              <a:defRPr/>
            </a:pPr>
            <a:r>
              <a:rPr lang="ar-IQ" sz="3200" b="1" dirty="0">
                <a:solidFill>
                  <a:prstClr val="black"/>
                </a:solidFill>
              </a:rPr>
              <a:t>طردية متناقصة</a:t>
            </a:r>
            <a:endParaRPr lang="en-US" sz="3200" b="1" dirty="0">
              <a:solidFill>
                <a:prstClr val="black"/>
              </a:solidFill>
            </a:endParaRPr>
          </a:p>
        </p:txBody>
      </p:sp>
      <p:pic>
        <p:nvPicPr>
          <p:cNvPr id="2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03325" y="4995863"/>
            <a:ext cx="2405063" cy="116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 name="مستطيل 27"/>
          <p:cNvSpPr/>
          <p:nvPr/>
        </p:nvSpPr>
        <p:spPr>
          <a:xfrm>
            <a:off x="1482725" y="5894388"/>
            <a:ext cx="2125663" cy="523875"/>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algn="r" rtl="1" fontAlgn="auto">
              <a:spcBef>
                <a:spcPts val="0"/>
              </a:spcBef>
              <a:spcAft>
                <a:spcPts val="0"/>
              </a:spcAft>
              <a:defRPr/>
            </a:pPr>
            <a:r>
              <a:rPr lang="ar-IQ" sz="2800" b="1" dirty="0">
                <a:solidFill>
                  <a:prstClr val="black"/>
                </a:solidFill>
              </a:rPr>
              <a:t>طردية متزايدة </a:t>
            </a:r>
            <a:endParaRPr lang="en-US" sz="2800" dirty="0">
              <a:solidFill>
                <a:prstClr val="blac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nodeType="clickEffect">
                                  <p:stCondLst>
                                    <p:cond delay="0"/>
                                  </p:stCondLst>
                                  <p:childTnLst>
                                    <p:set>
                                      <p:cBhvr>
                                        <p:cTn id="15" dur="1" fill="hold">
                                          <p:stCondLst>
                                            <p:cond delay="0"/>
                                          </p:stCondLst>
                                        </p:cTn>
                                        <p:tgtEl>
                                          <p:spTgt spid="14"/>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13"/>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up)">
                                      <p:cBhvr>
                                        <p:cTn id="22" dur="500"/>
                                        <p:tgtEl>
                                          <p:spTgt spid="1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ppt_x"/>
                                          </p:val>
                                        </p:tav>
                                        <p:tav tm="100000">
                                          <p:val>
                                            <p:strVal val="#ppt_x"/>
                                          </p:val>
                                        </p:tav>
                                      </p:tavLst>
                                    </p:anim>
                                    <p:anim calcmode="lin" valueType="num">
                                      <p:cBhvr additive="base">
                                        <p:cTn id="2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1" fill="hold" nodeType="click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wipe(up)">
                                      <p:cBhvr>
                                        <p:cTn id="33" dur="500"/>
                                        <p:tgtEl>
                                          <p:spTgt spid="17"/>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18"/>
                                        </p:tgtEl>
                                        <p:attrNameLst>
                                          <p:attrName>style.visibility</p:attrName>
                                        </p:attrNameLst>
                                      </p:cBhvr>
                                      <p:to>
                                        <p:strVal val="visible"/>
                                      </p:to>
                                    </p:set>
                                    <p:anim calcmode="lin" valueType="num">
                                      <p:cBhvr additive="base">
                                        <p:cTn id="38" dur="500" fill="hold"/>
                                        <p:tgtEl>
                                          <p:spTgt spid="18"/>
                                        </p:tgtEl>
                                        <p:attrNameLst>
                                          <p:attrName>ppt_x</p:attrName>
                                        </p:attrNameLst>
                                      </p:cBhvr>
                                      <p:tavLst>
                                        <p:tav tm="0">
                                          <p:val>
                                            <p:strVal val="#ppt_x"/>
                                          </p:val>
                                        </p:tav>
                                        <p:tav tm="100000">
                                          <p:val>
                                            <p:strVal val="#ppt_x"/>
                                          </p:val>
                                        </p:tav>
                                      </p:tavLst>
                                    </p:anim>
                                    <p:anim calcmode="lin" valueType="num">
                                      <p:cBhvr additive="base">
                                        <p:cTn id="39"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1" fill="hold" nodeType="click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wipe(up)">
                                      <p:cBhvr>
                                        <p:cTn id="44" dur="500"/>
                                        <p:tgtEl>
                                          <p:spTgt spid="20"/>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1"/>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nodeType="clickEffect">
                                  <p:stCondLst>
                                    <p:cond delay="0"/>
                                  </p:stCondLst>
                                  <p:childTnLst>
                                    <p:set>
                                      <p:cBhvr>
                                        <p:cTn id="52" dur="1" fill="hold">
                                          <p:stCondLst>
                                            <p:cond delay="0"/>
                                          </p:stCondLst>
                                        </p:cTn>
                                        <p:tgtEl>
                                          <p:spTgt spid="23"/>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4"/>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22" presetClass="entr" presetSubtype="4" fill="hold" nodeType="click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wipe(down)">
                                      <p:cBhvr>
                                        <p:cTn id="59" dur="500"/>
                                        <p:tgtEl>
                                          <p:spTgt spid="25"/>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2" presetClass="entr" presetSubtype="4" fill="hold" grpId="0" nodeType="clickEffect">
                                  <p:stCondLst>
                                    <p:cond delay="0"/>
                                  </p:stCondLst>
                                  <p:childTnLst>
                                    <p:set>
                                      <p:cBhvr>
                                        <p:cTn id="63" dur="1" fill="hold">
                                          <p:stCondLst>
                                            <p:cond delay="0"/>
                                          </p:stCondLst>
                                        </p:cTn>
                                        <p:tgtEl>
                                          <p:spTgt spid="26"/>
                                        </p:tgtEl>
                                        <p:attrNameLst>
                                          <p:attrName>style.visibility</p:attrName>
                                        </p:attrNameLst>
                                      </p:cBhvr>
                                      <p:to>
                                        <p:strVal val="visible"/>
                                      </p:to>
                                    </p:set>
                                    <p:anim calcmode="lin" valueType="num">
                                      <p:cBhvr additive="base">
                                        <p:cTn id="64" dur="500" fill="hold"/>
                                        <p:tgtEl>
                                          <p:spTgt spid="26"/>
                                        </p:tgtEl>
                                        <p:attrNameLst>
                                          <p:attrName>ppt_x</p:attrName>
                                        </p:attrNameLst>
                                      </p:cBhvr>
                                      <p:tavLst>
                                        <p:tav tm="0">
                                          <p:val>
                                            <p:strVal val="#ppt_x"/>
                                          </p:val>
                                        </p:tav>
                                        <p:tav tm="100000">
                                          <p:val>
                                            <p:strVal val="#ppt_x"/>
                                          </p:val>
                                        </p:tav>
                                      </p:tavLst>
                                    </p:anim>
                                    <p:anim calcmode="lin" valueType="num">
                                      <p:cBhvr additive="base">
                                        <p:cTn id="65"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22" presetClass="entr" presetSubtype="4" fill="hold" nodeType="clickEffect">
                                  <p:stCondLst>
                                    <p:cond delay="0"/>
                                  </p:stCondLst>
                                  <p:childTnLst>
                                    <p:set>
                                      <p:cBhvr>
                                        <p:cTn id="69" dur="1" fill="hold">
                                          <p:stCondLst>
                                            <p:cond delay="0"/>
                                          </p:stCondLst>
                                        </p:cTn>
                                        <p:tgtEl>
                                          <p:spTgt spid="27"/>
                                        </p:tgtEl>
                                        <p:attrNameLst>
                                          <p:attrName>style.visibility</p:attrName>
                                        </p:attrNameLst>
                                      </p:cBhvr>
                                      <p:to>
                                        <p:strVal val="visible"/>
                                      </p:to>
                                    </p:set>
                                    <p:animEffect transition="in" filter="wipe(down)">
                                      <p:cBhvr>
                                        <p:cTn id="70" dur="500"/>
                                        <p:tgtEl>
                                          <p:spTgt spid="27"/>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28"/>
                                        </p:tgtEl>
                                        <p:attrNameLst>
                                          <p:attrName>style.visibility</p:attrName>
                                        </p:attrNameLst>
                                      </p:cBhvr>
                                      <p:to>
                                        <p:strVal val="visible"/>
                                      </p:to>
                                    </p:set>
                                    <p:anim calcmode="lin" valueType="num">
                                      <p:cBhvr additive="base">
                                        <p:cTn id="75" dur="500" fill="hold"/>
                                        <p:tgtEl>
                                          <p:spTgt spid="28"/>
                                        </p:tgtEl>
                                        <p:attrNameLst>
                                          <p:attrName>ppt_x</p:attrName>
                                        </p:attrNameLst>
                                      </p:cBhvr>
                                      <p:tavLst>
                                        <p:tav tm="0">
                                          <p:val>
                                            <p:strVal val="#ppt_x"/>
                                          </p:val>
                                        </p:tav>
                                        <p:tav tm="100000">
                                          <p:val>
                                            <p:strVal val="#ppt_x"/>
                                          </p:val>
                                        </p:tav>
                                      </p:tavLst>
                                    </p:anim>
                                    <p:anim calcmode="lin" valueType="num">
                                      <p:cBhvr additive="base">
                                        <p:cTn id="76"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6" grpId="0" animBg="1"/>
      <p:bldP spid="18" grpId="0" animBg="1"/>
      <p:bldP spid="21" grpId="0" animBg="1"/>
      <p:bldP spid="26" grpId="0" animBg="1"/>
      <p:bldP spid="2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1828800" y="2667000"/>
            <a:ext cx="65532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ar-IQ" sz="7200" b="1">
                <a:solidFill>
                  <a:schemeClr val="bg1"/>
                </a:solidFill>
                <a:cs typeface="Tahoma" pitchFamily="34" charset="0"/>
              </a:rPr>
              <a:t>شكرا لاصغائكم</a:t>
            </a:r>
            <a:endParaRPr lang="en-US" sz="7200" b="1">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solidFill>
            <a:srgbClr val="FFFF00"/>
          </a:solidFill>
        </p:spPr>
        <p:txBody>
          <a:bodyPr/>
          <a:lstStyle/>
          <a:p>
            <a:pPr eaLnBrk="1" hangingPunct="1"/>
            <a:r>
              <a:rPr lang="ar-IQ" b="1" smtClean="0">
                <a:solidFill>
                  <a:srgbClr val="FF0000"/>
                </a:solidFill>
              </a:rPr>
              <a:t>انواع التمييز السعري</a:t>
            </a:r>
            <a:endParaRPr lang="en-US" smtClean="0">
              <a:solidFill>
                <a:srgbClr val="FF0000"/>
              </a:solidFill>
            </a:endParaRPr>
          </a:p>
        </p:txBody>
      </p:sp>
      <p:sp>
        <p:nvSpPr>
          <p:cNvPr id="3" name="Rectangle 2"/>
          <p:cNvSpPr>
            <a:spLocks noChangeArrowheads="1"/>
          </p:cNvSpPr>
          <p:nvPr/>
        </p:nvSpPr>
        <p:spPr bwMode="auto">
          <a:xfrm>
            <a:off x="457200" y="1997075"/>
            <a:ext cx="8305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rtl="1"/>
            <a:r>
              <a:rPr lang="ar-IQ" sz="2400" b="1"/>
              <a:t>يمكن ملاحظة </a:t>
            </a:r>
            <a:r>
              <a:rPr lang="ar-IQ" sz="2400" b="1">
                <a:solidFill>
                  <a:srgbClr val="FF0000"/>
                </a:solidFill>
              </a:rPr>
              <a:t>ثلاثة انواع </a:t>
            </a:r>
            <a:r>
              <a:rPr lang="ar-IQ" sz="2400" b="1"/>
              <a:t>من التمييز السعري:-</a:t>
            </a:r>
            <a:endParaRPr lang="en-US" sz="2400" b="1"/>
          </a:p>
        </p:txBody>
      </p:sp>
      <p:sp>
        <p:nvSpPr>
          <p:cNvPr id="4" name="Rectangle 3"/>
          <p:cNvSpPr>
            <a:spLocks noChangeArrowheads="1"/>
          </p:cNvSpPr>
          <p:nvPr/>
        </p:nvSpPr>
        <p:spPr bwMode="auto">
          <a:xfrm>
            <a:off x="2206625" y="2840038"/>
            <a:ext cx="6477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rtl="1"/>
            <a:r>
              <a:rPr lang="ar-IQ" sz="2400" b="1"/>
              <a:t>1</a:t>
            </a:r>
            <a:r>
              <a:rPr lang="ar-IQ" sz="2400" b="1">
                <a:solidFill>
                  <a:srgbClr val="FF0000"/>
                </a:solidFill>
              </a:rPr>
              <a:t>.</a:t>
            </a:r>
            <a:r>
              <a:rPr lang="ar-IQ" sz="2400" b="1" u="sng">
                <a:solidFill>
                  <a:srgbClr val="FF0000"/>
                </a:solidFill>
              </a:rPr>
              <a:t>شخصية</a:t>
            </a:r>
            <a:r>
              <a:rPr lang="ar-IQ" sz="2400" b="1"/>
              <a:t> بيع سلعة من نوع واحد لأشخاص مختلفين</a:t>
            </a:r>
            <a:endParaRPr lang="ar-IQ" sz="2400" b="1">
              <a:solidFill>
                <a:srgbClr val="FF0000"/>
              </a:solidFill>
            </a:endParaRPr>
          </a:p>
          <a:p>
            <a:pPr algn="r" rtl="1"/>
            <a:r>
              <a:rPr lang="ar-IQ" sz="2400" b="1">
                <a:solidFill>
                  <a:srgbClr val="FF0000"/>
                </a:solidFill>
              </a:rPr>
              <a:t> </a:t>
            </a:r>
            <a:endParaRPr lang="en-US" sz="2400" b="1"/>
          </a:p>
        </p:txBody>
      </p:sp>
      <p:sp>
        <p:nvSpPr>
          <p:cNvPr id="5" name="Rectangle 4"/>
          <p:cNvSpPr>
            <a:spLocks noChangeArrowheads="1"/>
          </p:cNvSpPr>
          <p:nvPr/>
        </p:nvSpPr>
        <p:spPr bwMode="auto">
          <a:xfrm>
            <a:off x="193675" y="3671888"/>
            <a:ext cx="84963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rtl="1"/>
            <a:r>
              <a:rPr lang="ar-IQ" sz="2400" b="1"/>
              <a:t>2</a:t>
            </a:r>
            <a:r>
              <a:rPr lang="ar-IQ" sz="2400" b="1">
                <a:solidFill>
                  <a:srgbClr val="FF0000"/>
                </a:solidFill>
              </a:rPr>
              <a:t>.</a:t>
            </a:r>
            <a:r>
              <a:rPr lang="ar-IQ" sz="2400" b="1" u="sng">
                <a:solidFill>
                  <a:srgbClr val="FF0000"/>
                </a:solidFill>
              </a:rPr>
              <a:t>محلية</a:t>
            </a:r>
            <a:r>
              <a:rPr lang="ar-IQ" sz="2400" b="1">
                <a:solidFill>
                  <a:srgbClr val="FF0000"/>
                </a:solidFill>
              </a:rPr>
              <a:t> </a:t>
            </a:r>
            <a:r>
              <a:rPr lang="ar-IQ" sz="2400" b="1"/>
              <a:t>بيع سلعة ذات مواصفات وشروط متشابهة باسعار مختلفة في مناطق مختلفة بينما تكون اسعار السلع ذات المواصفات والشروط المتشابهة مختلفة في البلد المصنع وبأسعار اخرى في بلد اخر </a:t>
            </a:r>
            <a:endParaRPr lang="ar-IQ" sz="2400" b="1">
              <a:solidFill>
                <a:srgbClr val="FF0000"/>
              </a:solidFill>
            </a:endParaRPr>
          </a:p>
        </p:txBody>
      </p:sp>
      <p:sp>
        <p:nvSpPr>
          <p:cNvPr id="6" name="Rectangle 5"/>
          <p:cNvSpPr>
            <a:spLocks noChangeArrowheads="1"/>
          </p:cNvSpPr>
          <p:nvPr/>
        </p:nvSpPr>
        <p:spPr bwMode="auto">
          <a:xfrm>
            <a:off x="1371600" y="5326063"/>
            <a:ext cx="73914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rtl="1"/>
            <a:r>
              <a:rPr lang="ar-IQ" sz="2400" b="1"/>
              <a:t>3</a:t>
            </a:r>
            <a:r>
              <a:rPr lang="ar-IQ" sz="2400" b="1">
                <a:solidFill>
                  <a:srgbClr val="FF0000"/>
                </a:solidFill>
              </a:rPr>
              <a:t>.</a:t>
            </a:r>
            <a:r>
              <a:rPr lang="ar-IQ" sz="2400" b="1" u="sng">
                <a:solidFill>
                  <a:srgbClr val="FF0000"/>
                </a:solidFill>
              </a:rPr>
              <a:t>نسبة للاستخدام والمتاجرة </a:t>
            </a:r>
            <a:r>
              <a:rPr lang="ar-IQ" sz="2400" b="1"/>
              <a:t>حسب نوع الاستخدام فمثلا يتم تمييز الاستخدام الصناعي لها عن الاستخدام المنزلي...الخ </a:t>
            </a:r>
            <a:endParaRPr lang="en-US" sz="2400" b="1"/>
          </a:p>
        </p:txBody>
      </p:sp>
    </p:spTree>
    <p:extLst>
      <p:ext uri="{BB962C8B-B14F-4D97-AF65-F5344CB8AC3E}">
        <p14:creationId xmlns:p14="http://schemas.microsoft.com/office/powerpoint/2010/main" val="21960170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1+#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1+#ppt_w/2"/>
                                          </p:val>
                                        </p:tav>
                                        <p:tav tm="100000">
                                          <p:val>
                                            <p:strVal val="#ppt_x"/>
                                          </p:val>
                                        </p:tav>
                                      </p:tavLst>
                                    </p:anim>
                                    <p:anim calcmode="lin" valueType="num">
                                      <p:cBhvr additive="base">
                                        <p:cTn id="26"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txBox="1">
            <a:spLocks/>
          </p:cNvSpPr>
          <p:nvPr/>
        </p:nvSpPr>
        <p:spPr bwMode="auto">
          <a:xfrm>
            <a:off x="457200" y="274638"/>
            <a:ext cx="8229600" cy="1143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ar-IQ" sz="4400" b="1">
                <a:solidFill>
                  <a:srgbClr val="FF0000"/>
                </a:solidFill>
                <a:cs typeface="Times New Roman" pitchFamily="18" charset="0"/>
              </a:rPr>
              <a:t>انواع التمييز السعري</a:t>
            </a:r>
            <a:endParaRPr lang="en-US" sz="4400">
              <a:solidFill>
                <a:srgbClr val="FF0000"/>
              </a:solidFill>
            </a:endParaRPr>
          </a:p>
        </p:txBody>
      </p:sp>
      <p:sp>
        <p:nvSpPr>
          <p:cNvPr id="3" name="Rectangle 2"/>
          <p:cNvSpPr>
            <a:spLocks noChangeArrowheads="1"/>
          </p:cNvSpPr>
          <p:nvPr/>
        </p:nvSpPr>
        <p:spPr bwMode="auto">
          <a:xfrm>
            <a:off x="1219200" y="955675"/>
            <a:ext cx="67849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rtl="1"/>
            <a:r>
              <a:rPr lang="ar-IQ" sz="2400" b="1"/>
              <a:t>صنف الاقتصادي </a:t>
            </a:r>
            <a:r>
              <a:rPr lang="en-US" sz="2400" b="1"/>
              <a:t>Pigou</a:t>
            </a:r>
            <a:r>
              <a:rPr lang="ar-IQ" sz="2400" b="1"/>
              <a:t>.C.A التمييز السعري بتصنيف اخر وهو:-</a:t>
            </a:r>
            <a:endParaRPr lang="en-US" sz="2400" b="1"/>
          </a:p>
        </p:txBody>
      </p:sp>
      <p:sp>
        <p:nvSpPr>
          <p:cNvPr id="4" name="Rectangle 3"/>
          <p:cNvSpPr>
            <a:spLocks noChangeArrowheads="1"/>
          </p:cNvSpPr>
          <p:nvPr/>
        </p:nvSpPr>
        <p:spPr bwMode="auto">
          <a:xfrm>
            <a:off x="382588" y="2362200"/>
            <a:ext cx="84582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Low" rtl="1"/>
            <a:r>
              <a:rPr lang="ar-IQ" sz="2400" b="1">
                <a:solidFill>
                  <a:srgbClr val="FF0000"/>
                </a:solidFill>
              </a:rPr>
              <a:t>1.</a:t>
            </a:r>
            <a:r>
              <a:rPr lang="ar-IQ" sz="2400" b="1" u="sng">
                <a:solidFill>
                  <a:srgbClr val="FF0000"/>
                </a:solidFill>
              </a:rPr>
              <a:t>التمييز السعري من الدرجة الاولى</a:t>
            </a:r>
            <a:r>
              <a:rPr lang="ar-IQ" sz="2400" b="1"/>
              <a:t>:- عندما يبيع المحتكر سلعته </a:t>
            </a:r>
            <a:r>
              <a:rPr lang="ar-IQ" sz="2400" b="1">
                <a:solidFill>
                  <a:srgbClr val="FF0000"/>
                </a:solidFill>
              </a:rPr>
              <a:t>وفق جدول الطلب </a:t>
            </a:r>
            <a:r>
              <a:rPr lang="ar-IQ" sz="2400" b="1"/>
              <a:t>فكل وحدة منتجة تباع بسعر خاص اي بتعبير اخر بيع كل وحدة من السلعة بالسعر الذي يمكن ان يدفعة الفرد المستهلك لها،وبذلك فان المحتكر سوف يحصل على كل من فائض المنتج وكذلك فائض المستهلك ، وهذا النوع من التمييز السعري </a:t>
            </a:r>
            <a:r>
              <a:rPr lang="ar-IQ" sz="2400" b="1">
                <a:solidFill>
                  <a:srgbClr val="FF0000"/>
                </a:solidFill>
              </a:rPr>
              <a:t>نادر</a:t>
            </a:r>
            <a:r>
              <a:rPr lang="ar-IQ" sz="2400" b="1"/>
              <a:t> الوجود في الواقع العملي ويتطلب تطبيقه معرفة المحتكر لمنحنى الطلب الذي يواجهه،ومثال ذلك </a:t>
            </a:r>
            <a:r>
              <a:rPr lang="ar-IQ" sz="2400" b="1">
                <a:solidFill>
                  <a:srgbClr val="FF0000"/>
                </a:solidFill>
              </a:rPr>
              <a:t>سياسة شركات الطيران</a:t>
            </a:r>
            <a:r>
              <a:rPr lang="ar-IQ" sz="2400" b="1"/>
              <a:t> في التمييز بين اسعار تذاكرها على نفس الرحلة حيث تكون اسعار الدرجة الاولى اعلى اذ يتمكن رجال الاعمال دفعها حيث لايرغبون باسعار الدرجة الاقتصادية اذ تتضمن الحجز قبل مدة معينه في الوقت والذي لايرغب بذلك رجال الاعمال.</a:t>
            </a:r>
            <a:endParaRPr lang="en-US" sz="2400" b="1"/>
          </a:p>
        </p:txBody>
      </p:sp>
    </p:spTree>
    <p:extLst>
      <p:ext uri="{BB962C8B-B14F-4D97-AF65-F5344CB8AC3E}">
        <p14:creationId xmlns:p14="http://schemas.microsoft.com/office/powerpoint/2010/main" val="18009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457200"/>
            <a:ext cx="5922963"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770931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
          <p:cNvSpPr>
            <a:spLocks noChangeArrowheads="1"/>
          </p:cNvSpPr>
          <p:nvPr/>
        </p:nvSpPr>
        <p:spPr bwMode="auto">
          <a:xfrm>
            <a:off x="838200" y="533400"/>
            <a:ext cx="7848600"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Low" rtl="1"/>
            <a:r>
              <a:rPr lang="ar-IQ" sz="2400" b="1"/>
              <a:t>2.</a:t>
            </a:r>
            <a:r>
              <a:rPr lang="ar-IQ" sz="2400" b="1" u="sng"/>
              <a:t>التمييز السعري من الدرجة الثانية</a:t>
            </a:r>
            <a:r>
              <a:rPr lang="ar-IQ" sz="2400" b="1"/>
              <a:t>:- في هذة الحالة فان المحتكر يقوم ببيع نفس الوحدات ولكن بأسعار مختلفة اذ يتم تقسيم الوحدات حسب مجموعات ويتم التسعير بالسعر الادنى للمجموعة، وعلى وفق ما موضح في ادناه يتم تقسيم الوحدات المتاحة مثلا الى ثلاثة مجاميع وتكون اسعار بيع المجموعة الاولى بسعر</a:t>
            </a:r>
            <a:r>
              <a:rPr lang="en-US" sz="2400" b="1"/>
              <a:t>110</a:t>
            </a:r>
            <a:r>
              <a:rPr lang="ar-IQ" sz="2400" b="1"/>
              <a:t> ،المجموعة الثانية بسعر</a:t>
            </a:r>
            <a:r>
              <a:rPr lang="en-US" sz="2400" b="1"/>
              <a:t>90</a:t>
            </a:r>
            <a:r>
              <a:rPr lang="ar-IQ" sz="2400" b="1"/>
              <a:t>، المجموعة الثالثة بسعر</a:t>
            </a:r>
            <a:r>
              <a:rPr lang="en-US" sz="2400" b="1"/>
              <a:t>70 </a:t>
            </a:r>
            <a:r>
              <a:rPr lang="ar-IQ" sz="2400" b="1"/>
              <a:t>ومثال هذا النوع اسعار الجملة والمفرد،وعلى وفق هذا التمييزيتم تقسيم الوحدات المباعة من السلعة الى مجاميع ،سعر كل مجموعة منه هو سعر ادنى وحدة حدية يرغب المستهلك بدفعها عند جدول الطلب، وكذلك من امثلة هذا النوع من التمييز السعري ماتقدمه شركات الهاتف في تسعير المكالمات الى مجاميع تتناقص اسعارها مع زيادة العدد فيكون سعر ادنى للمكالمات العشرة الثانية وسعر ادنى للمكالمات العشرة الثالثة وهكذا.</a:t>
            </a:r>
            <a:endParaRPr lang="en-US" sz="2400" b="1"/>
          </a:p>
        </p:txBody>
      </p:sp>
    </p:spTree>
    <p:extLst>
      <p:ext uri="{BB962C8B-B14F-4D97-AF65-F5344CB8AC3E}">
        <p14:creationId xmlns:p14="http://schemas.microsoft.com/office/powerpoint/2010/main" val="11661846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333375"/>
            <a:ext cx="7772400" cy="6191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797468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ChangeArrowheads="1"/>
          </p:cNvSpPr>
          <p:nvPr/>
        </p:nvSpPr>
        <p:spPr bwMode="auto">
          <a:xfrm>
            <a:off x="609600" y="533400"/>
            <a:ext cx="7772400"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Low" rtl="1"/>
            <a:r>
              <a:rPr lang="ar-IQ" sz="2400" b="1"/>
              <a:t>3.</a:t>
            </a:r>
            <a:r>
              <a:rPr lang="ar-IQ" sz="2400" b="1" u="sng">
                <a:solidFill>
                  <a:srgbClr val="FF0000"/>
                </a:solidFill>
              </a:rPr>
              <a:t>التمييز السعري من الدرجة الثالثة</a:t>
            </a:r>
            <a:r>
              <a:rPr lang="ar-IQ" sz="2400" b="1"/>
              <a:t>:- يتم على وفق هذا التمييز قيام المحتكر بتمييز اسعار سلعته الى سوقين او اكثر ولايحتاج فيه الى تطبيق التسعيير الى سعر ادنى وحدة حدية يرغب المستهلك بدفعها في جدول الطلب.</a:t>
            </a:r>
            <a:endParaRPr lang="en-US" sz="2400" b="1"/>
          </a:p>
          <a:p>
            <a:pPr algn="justLow" rtl="1"/>
            <a:r>
              <a:rPr lang="ar-IQ" sz="2400" b="1"/>
              <a:t>ويعتمد السعر في كل سوق على الكمية المباعة وحالة الطلب في ذلك السوق ، ان حالة التمييز السوقي من الدرجة الثالثة </a:t>
            </a:r>
            <a:r>
              <a:rPr lang="ar-IQ" sz="2400" b="1">
                <a:solidFill>
                  <a:srgbClr val="FF0000"/>
                </a:solidFill>
              </a:rPr>
              <a:t>هي الشائعة غالبا</a:t>
            </a:r>
            <a:r>
              <a:rPr lang="ar-IQ" sz="2400" b="1"/>
              <a:t>،فمثلا يتم عرض اسعارا مخفضة للكتب الى الطلبة او الاساتذة،وكذلك على الصعيد الدولي قيام دولة ببيع سلعة الى دولة اخرى بسعر ادنى من سعرها في داخل الدولة المنتجة للسلعة .</a:t>
            </a:r>
            <a:endParaRPr lang="en-US" sz="2400" b="1"/>
          </a:p>
        </p:txBody>
      </p:sp>
    </p:spTree>
    <p:extLst>
      <p:ext uri="{BB962C8B-B14F-4D97-AF65-F5344CB8AC3E}">
        <p14:creationId xmlns:p14="http://schemas.microsoft.com/office/powerpoint/2010/main" val="26170191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noChangeArrowheads="1"/>
          </p:cNvSpPr>
          <p:nvPr/>
        </p:nvSpPr>
        <p:spPr bwMode="auto">
          <a:xfrm>
            <a:off x="2514600" y="304800"/>
            <a:ext cx="4530725" cy="646113"/>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ar-IQ" sz="3600" b="1"/>
              <a:t>شروط تطبيق التمييز السعري</a:t>
            </a:r>
            <a:endParaRPr lang="en-US" sz="3600"/>
          </a:p>
        </p:txBody>
      </p:sp>
      <p:sp>
        <p:nvSpPr>
          <p:cNvPr id="3" name="Rectangle 2"/>
          <p:cNvSpPr>
            <a:spLocks noChangeArrowheads="1"/>
          </p:cNvSpPr>
          <p:nvPr/>
        </p:nvSpPr>
        <p:spPr bwMode="auto">
          <a:xfrm>
            <a:off x="222250" y="1489075"/>
            <a:ext cx="8915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Low" rtl="1"/>
            <a:r>
              <a:rPr lang="ar-IQ" sz="2400" b="1">
                <a:solidFill>
                  <a:srgbClr val="FF0000"/>
                </a:solidFill>
              </a:rPr>
              <a:t>1.</a:t>
            </a:r>
            <a:r>
              <a:rPr lang="ar-IQ" sz="2400" b="1" u="sng">
                <a:solidFill>
                  <a:srgbClr val="FF0000"/>
                </a:solidFill>
              </a:rPr>
              <a:t>عدم امكانية نقل اي وحدة من وحدات السلعة من سوق ذات سعر منفصل الى</a:t>
            </a:r>
            <a:r>
              <a:rPr lang="ar-IQ" sz="2400" b="1">
                <a:solidFill>
                  <a:srgbClr val="FF0000"/>
                </a:solidFill>
              </a:rPr>
              <a:t> اخر</a:t>
            </a:r>
            <a:r>
              <a:rPr lang="ar-IQ" sz="2400" b="1"/>
              <a:t>، فمثلا قيام الطبيب أو المحامي  بتمييز الاجور التي يحصل عليها من الافراد ، فهذة السلعة تقدم الى اشخاص ينتفعون منها بشكل شخصي وبالتالي لايمكنهم نقلها الى الاخرين.</a:t>
            </a:r>
            <a:endParaRPr lang="en-US" sz="2400" b="1"/>
          </a:p>
        </p:txBody>
      </p:sp>
      <p:sp>
        <p:nvSpPr>
          <p:cNvPr id="4" name="Rectangle 3"/>
          <p:cNvSpPr>
            <a:spLocks noChangeArrowheads="1"/>
          </p:cNvSpPr>
          <p:nvPr/>
        </p:nvSpPr>
        <p:spPr bwMode="auto">
          <a:xfrm>
            <a:off x="293688" y="3048000"/>
            <a:ext cx="8770937"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Low" rtl="1"/>
            <a:r>
              <a:rPr lang="ar-IQ" sz="2400" b="1"/>
              <a:t>2.</a:t>
            </a:r>
            <a:r>
              <a:rPr lang="ar-IQ" sz="2400" b="1" u="sng">
                <a:solidFill>
                  <a:srgbClr val="FF0000"/>
                </a:solidFill>
              </a:rPr>
              <a:t>المسافة الجغرافية وموانع الضرائب</a:t>
            </a:r>
            <a:r>
              <a:rPr lang="ar-IQ" sz="2400" b="1"/>
              <a:t>:- فالمسافة البعيدة التي تؤدي الى تحميل سعر السلعة تكاليف اضافية عالية تحول دون نقل السلع من سوق الى اخر ذات سعر اعلى، وكذلك الحال عند عرضها في سوق محلية بسعر مخفض عند وجود ضرائب  وخارج البلد لعدم وجود ضرائب تصدير.</a:t>
            </a:r>
            <a:endParaRPr lang="en-US" sz="2400" b="1"/>
          </a:p>
          <a:p>
            <a:pPr algn="justLow" rtl="1"/>
            <a:r>
              <a:rPr lang="ar-IQ" sz="2400" b="1"/>
              <a:t> </a:t>
            </a:r>
            <a:endParaRPr lang="en-US" sz="2400" b="1"/>
          </a:p>
        </p:txBody>
      </p:sp>
      <p:sp>
        <p:nvSpPr>
          <p:cNvPr id="5" name="Rectangle 4"/>
          <p:cNvSpPr>
            <a:spLocks noChangeArrowheads="1"/>
          </p:cNvSpPr>
          <p:nvPr/>
        </p:nvSpPr>
        <p:spPr bwMode="auto">
          <a:xfrm>
            <a:off x="457200" y="5181600"/>
            <a:ext cx="8153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Low" rtl="1"/>
            <a:r>
              <a:rPr lang="ar-IQ" sz="2400" b="1"/>
              <a:t>3.</a:t>
            </a:r>
            <a:r>
              <a:rPr lang="ar-IQ" sz="2400" b="1" u="sng"/>
              <a:t>ا</a:t>
            </a:r>
            <a:r>
              <a:rPr lang="ar-IQ" sz="2400" b="1" u="sng">
                <a:solidFill>
                  <a:srgbClr val="FF0000"/>
                </a:solidFill>
              </a:rPr>
              <a:t>لموانع القانونية</a:t>
            </a:r>
            <a:r>
              <a:rPr lang="ar-IQ" sz="2400" b="1"/>
              <a:t>:-التي تحدد نوع التمييز درجة اولى أوثانية كما في النقل وكذلك اسعار مختلفة لأستهلاك الطاقة الكهربائية...الخ.</a:t>
            </a:r>
            <a:endParaRPr lang="en-US" sz="2400" b="1"/>
          </a:p>
        </p:txBody>
      </p:sp>
    </p:spTree>
    <p:extLst>
      <p:ext uri="{BB962C8B-B14F-4D97-AF65-F5344CB8AC3E}">
        <p14:creationId xmlns:p14="http://schemas.microsoft.com/office/powerpoint/2010/main" val="3747599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1+#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TotalTime>
  <Words>1459</Words>
  <Application>Microsoft Office PowerPoint</Application>
  <PresentationFormat>On-screen Show (4:3)</PresentationFormat>
  <Paragraphs>163</Paragraphs>
  <Slides>28</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4" baseType="lpstr">
      <vt:lpstr>Arial</vt:lpstr>
      <vt:lpstr>Calibri</vt:lpstr>
      <vt:lpstr>Times New Roman</vt:lpstr>
      <vt:lpstr>Tahoma</vt:lpstr>
      <vt:lpstr>سمة Office</vt:lpstr>
      <vt:lpstr>Worksheet</vt:lpstr>
      <vt:lpstr>PowerPoint Presentation</vt:lpstr>
      <vt:lpstr>التمييز السعريPrice Discrimination</vt:lpstr>
      <vt:lpstr>انواع التمييز السعري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draamusa</dc:creator>
  <cp:lastModifiedBy>win8</cp:lastModifiedBy>
  <cp:revision>7</cp:revision>
  <dcterms:created xsi:type="dcterms:W3CDTF">2006-08-16T00:00:00Z</dcterms:created>
  <dcterms:modified xsi:type="dcterms:W3CDTF">2017-12-16T21:31:18Z</dcterms:modified>
</cp:coreProperties>
</file>