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8" r:id="rId1"/>
  </p:sldMasterIdLst>
  <p:notesMasterIdLst>
    <p:notesMasterId r:id="rId30"/>
  </p:notesMasterIdLst>
  <p:handoutMasterIdLst>
    <p:handoutMasterId r:id="rId31"/>
  </p:handoutMasterIdLst>
  <p:sldIdLst>
    <p:sldId id="256" r:id="rId2"/>
    <p:sldId id="272" r:id="rId3"/>
    <p:sldId id="273" r:id="rId4"/>
    <p:sldId id="274" r:id="rId5"/>
    <p:sldId id="275" r:id="rId6"/>
    <p:sldId id="276" r:id="rId7"/>
    <p:sldId id="277" r:id="rId8"/>
    <p:sldId id="278" r:id="rId9"/>
    <p:sldId id="279" r:id="rId10"/>
    <p:sldId id="280" r:id="rId11"/>
    <p:sldId id="281" r:id="rId12"/>
    <p:sldId id="282" r:id="rId13"/>
    <p:sldId id="283" r:id="rId14"/>
    <p:sldId id="284" r:id="rId15"/>
    <p:sldId id="285" r:id="rId16"/>
    <p:sldId id="286" r:id="rId17"/>
    <p:sldId id="287" r:id="rId18"/>
    <p:sldId id="288" r:id="rId19"/>
    <p:sldId id="289" r:id="rId20"/>
    <p:sldId id="262" r:id="rId21"/>
    <p:sldId id="263" r:id="rId22"/>
    <p:sldId id="264" r:id="rId23"/>
    <p:sldId id="265" r:id="rId24"/>
    <p:sldId id="266" r:id="rId25"/>
    <p:sldId id="267" r:id="rId26"/>
    <p:sldId id="268" r:id="rId27"/>
    <p:sldId id="269" r:id="rId28"/>
    <p:sldId id="260" r:id="rId29"/>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64" autoAdjust="0"/>
    <p:restoredTop sz="86460" autoAdjust="0"/>
  </p:normalViewPr>
  <p:slideViewPr>
    <p:cSldViewPr>
      <p:cViewPr varScale="1">
        <p:scale>
          <a:sx n="43" d="100"/>
          <a:sy n="43" d="100"/>
        </p:scale>
        <p:origin x="-1027" y="-5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38" d="100"/>
          <a:sy n="38" d="100"/>
        </p:scale>
        <p:origin x="-236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ableStyles" Target="tableStyles.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2.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3.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6.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17.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smtClean="0"/>
            </a:lvl1pPr>
          </a:lstStyle>
          <a:p>
            <a:pPr>
              <a:defRPr/>
            </a:pPr>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smtClean="0"/>
            </a:lvl1pPr>
          </a:lstStyle>
          <a:p>
            <a:pPr>
              <a:defRPr/>
            </a:pPr>
            <a:fld id="{D990CF91-2DA7-4C09-8180-AD837DFEE563}" type="datetimeFigureOut">
              <a:rPr lang="en-US"/>
              <a:pPr>
                <a:defRPr/>
              </a:pPr>
              <a:t>12/16/2017</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smtClean="0"/>
            </a:lvl1pPr>
          </a:lstStyle>
          <a:p>
            <a:pPr>
              <a:defRPr/>
            </a:pPr>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smtClean="0"/>
            </a:lvl1pPr>
          </a:lstStyle>
          <a:p>
            <a:pPr>
              <a:defRPr/>
            </a:pPr>
            <a:fld id="{26F02114-C6A8-40B3-B51F-F32C3B04139A}" type="slidenum">
              <a:rPr lang="en-US"/>
              <a:pPr>
                <a:defRPr/>
              </a:pPr>
              <a:t>‹#›</a:t>
            </a:fld>
            <a:endParaRPr lang="en-US"/>
          </a:p>
        </p:txBody>
      </p:sp>
    </p:spTree>
    <p:extLst>
      <p:ext uri="{BB962C8B-B14F-4D97-AF65-F5344CB8AC3E}">
        <p14:creationId xmlns:p14="http://schemas.microsoft.com/office/powerpoint/2010/main" val="341405897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1C02A504-D184-4B71-B846-28BF10B463D3}" type="datetimeFigureOut">
              <a:rPr lang="en-US"/>
              <a:pPr>
                <a:defRPr/>
              </a:pPr>
              <a:t>12/16/2017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1AED2DCE-2788-4D9D-B16B-E1CA23EF539C}" type="slidenum">
              <a:rPr lang="en-US"/>
              <a:pPr>
                <a:defRPr/>
              </a:pPr>
              <a:t>‹#›</a:t>
            </a:fld>
            <a:endParaRPr lang="en-US"/>
          </a:p>
        </p:txBody>
      </p:sp>
    </p:spTree>
    <p:extLst>
      <p:ext uri="{BB962C8B-B14F-4D97-AF65-F5344CB8AC3E}">
        <p14:creationId xmlns:p14="http://schemas.microsoft.com/office/powerpoint/2010/main" val="23541050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31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n-US" smtClean="0"/>
          </a:p>
        </p:txBody>
      </p:sp>
      <p:sp>
        <p:nvSpPr>
          <p:cNvPr id="4" name="Slide Number Placeholder 3"/>
          <p:cNvSpPr>
            <a:spLocks noGrp="1"/>
          </p:cNvSpPr>
          <p:nvPr>
            <p:ph type="sldNum" sz="quarter" idx="5"/>
          </p:nvPr>
        </p:nvSpPr>
        <p:spPr/>
        <p:txBody>
          <a:bodyPr/>
          <a:lstStyle/>
          <a:p>
            <a:pPr>
              <a:defRPr/>
            </a:pPr>
            <a:fld id="{2F7020C5-6AA4-40E5-90C2-EAB59A0E2DEB}" type="slidenum">
              <a:rPr lang="en-US" smtClean="0"/>
              <a:pPr>
                <a:defRPr/>
              </a:pPr>
              <a:t>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عنصر نائب لصورة الشريحة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339" name="عنصر نائب للملاحظات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cs typeface="Arial" charset="0"/>
            </a:endParaRPr>
          </a:p>
        </p:txBody>
      </p:sp>
      <p:sp>
        <p:nvSpPr>
          <p:cNvPr id="14340" name="عنصر نائب لرقم الشريحة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fontAlgn="base" hangingPunct="1">
              <a:spcBef>
                <a:spcPct val="0"/>
              </a:spcBef>
              <a:spcAft>
                <a:spcPct val="0"/>
              </a:spcAft>
            </a:pPr>
            <a:fld id="{2A141D7B-7D07-490B-987F-60F8BC36FB1C}" type="slidenum">
              <a:rPr lang="en-US" smtClean="0">
                <a:solidFill>
                  <a:srgbClr val="000000"/>
                </a:solidFill>
                <a:latin typeface="Calibri" pitchFamily="34" charset="0"/>
              </a:rPr>
              <a:pPr eaLnBrk="1" fontAlgn="base" hangingPunct="1">
                <a:spcBef>
                  <a:spcPct val="0"/>
                </a:spcBef>
                <a:spcAft>
                  <a:spcPct val="0"/>
                </a:spcAft>
              </a:pPr>
              <a:t>21</a:t>
            </a:fld>
            <a:endParaRPr lang="en-US" smtClean="0">
              <a:solidFill>
                <a:srgbClr val="000000"/>
              </a:solidFill>
              <a:latin typeface="Calibri"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عنصر نائب لصورة الشريحة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363" name="عنصر نائب للملاحظات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cs typeface="Arial" charset="0"/>
            </a:endParaRPr>
          </a:p>
        </p:txBody>
      </p:sp>
      <p:sp>
        <p:nvSpPr>
          <p:cNvPr id="15364" name="عنصر نائب لرقم الشريحة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fontAlgn="base" hangingPunct="1">
              <a:spcBef>
                <a:spcPct val="0"/>
              </a:spcBef>
              <a:spcAft>
                <a:spcPct val="0"/>
              </a:spcAft>
            </a:pPr>
            <a:fld id="{846CD46D-8215-4885-960E-0F942FBAC609}" type="slidenum">
              <a:rPr lang="en-US" smtClean="0">
                <a:solidFill>
                  <a:srgbClr val="000000"/>
                </a:solidFill>
                <a:latin typeface="Calibri" pitchFamily="34" charset="0"/>
              </a:rPr>
              <a:pPr eaLnBrk="1" fontAlgn="base" hangingPunct="1">
                <a:spcBef>
                  <a:spcPct val="0"/>
                </a:spcBef>
                <a:spcAft>
                  <a:spcPct val="0"/>
                </a:spcAft>
              </a:pPr>
              <a:t>27</a:t>
            </a:fld>
            <a:endParaRPr lang="en-US" smtClean="0">
              <a:solidFill>
                <a:srgbClr val="000000"/>
              </a:solidFill>
              <a:latin typeface="Calibri"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SA"/>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SA"/>
          </a:p>
        </p:txBody>
      </p:sp>
      <p:sp>
        <p:nvSpPr>
          <p:cNvPr id="4" name="عنصر نائب للتاريخ 3"/>
          <p:cNvSpPr>
            <a:spLocks noGrp="1"/>
          </p:cNvSpPr>
          <p:nvPr>
            <p:ph type="dt" sz="half" idx="10"/>
          </p:nvPr>
        </p:nvSpPr>
        <p:spPr/>
        <p:txBody>
          <a:bodyPr/>
          <a:lstStyle>
            <a:lvl1pPr>
              <a:defRPr/>
            </a:lvl1pPr>
          </a:lstStyle>
          <a:p>
            <a:pPr>
              <a:defRPr/>
            </a:pPr>
            <a:fld id="{B1BEEFC1-E5C4-4199-A538-D58DD1FCD737}" type="datetimeFigureOut">
              <a:rPr lang="ar-SA"/>
              <a:pPr>
                <a:defRPr/>
              </a:pPr>
              <a:t>28/03/1439</a:t>
            </a:fld>
            <a:endParaRPr lang="ar-SA"/>
          </a:p>
        </p:txBody>
      </p:sp>
      <p:sp>
        <p:nvSpPr>
          <p:cNvPr id="5" name="عنصر نائب للتذييل 4"/>
          <p:cNvSpPr>
            <a:spLocks noGrp="1"/>
          </p:cNvSpPr>
          <p:nvPr>
            <p:ph type="ftr" sz="quarter" idx="11"/>
          </p:nvPr>
        </p:nvSpPr>
        <p:spPr/>
        <p:txBody>
          <a:bodyPr/>
          <a:lstStyle>
            <a:lvl1pPr>
              <a:defRPr/>
            </a:lvl1pPr>
          </a:lstStyle>
          <a:p>
            <a:pPr>
              <a:defRPr/>
            </a:pPr>
            <a:endParaRPr lang="ar-SA"/>
          </a:p>
        </p:txBody>
      </p:sp>
      <p:sp>
        <p:nvSpPr>
          <p:cNvPr id="6" name="عنصر نائب لرقم الشريحة 5"/>
          <p:cNvSpPr>
            <a:spLocks noGrp="1"/>
          </p:cNvSpPr>
          <p:nvPr>
            <p:ph type="sldNum" sz="quarter" idx="12"/>
          </p:nvPr>
        </p:nvSpPr>
        <p:spPr/>
        <p:txBody>
          <a:bodyPr/>
          <a:lstStyle>
            <a:lvl1pPr>
              <a:defRPr/>
            </a:lvl1pPr>
          </a:lstStyle>
          <a:p>
            <a:pPr>
              <a:defRPr/>
            </a:pPr>
            <a:fld id="{91BC23D6-6E56-44BE-BFE7-AA24046CFDE8}" type="slidenum">
              <a:rPr lang="ar-SA"/>
              <a:pPr>
                <a:defRPr/>
              </a:pPr>
              <a:t>‹#›</a:t>
            </a:fld>
            <a:endParaRPr lang="ar-SA"/>
          </a:p>
        </p:txBody>
      </p:sp>
    </p:spTree>
    <p:extLst>
      <p:ext uri="{BB962C8B-B14F-4D97-AF65-F5344CB8AC3E}">
        <p14:creationId xmlns:p14="http://schemas.microsoft.com/office/powerpoint/2010/main" val="8304294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lvl1pPr>
              <a:defRPr/>
            </a:lvl1pPr>
          </a:lstStyle>
          <a:p>
            <a:pPr>
              <a:defRPr/>
            </a:pPr>
            <a:fld id="{0D0E4C8D-DB95-4576-801A-2CE0975B5462}" type="datetimeFigureOut">
              <a:rPr lang="ar-SA"/>
              <a:pPr>
                <a:defRPr/>
              </a:pPr>
              <a:t>28/03/1439</a:t>
            </a:fld>
            <a:endParaRPr lang="ar-SA"/>
          </a:p>
        </p:txBody>
      </p:sp>
      <p:sp>
        <p:nvSpPr>
          <p:cNvPr id="5" name="عنصر نائب للتذييل 4"/>
          <p:cNvSpPr>
            <a:spLocks noGrp="1"/>
          </p:cNvSpPr>
          <p:nvPr>
            <p:ph type="ftr" sz="quarter" idx="11"/>
          </p:nvPr>
        </p:nvSpPr>
        <p:spPr/>
        <p:txBody>
          <a:bodyPr/>
          <a:lstStyle>
            <a:lvl1pPr>
              <a:defRPr/>
            </a:lvl1pPr>
          </a:lstStyle>
          <a:p>
            <a:pPr>
              <a:defRPr/>
            </a:pPr>
            <a:endParaRPr lang="ar-SA"/>
          </a:p>
        </p:txBody>
      </p:sp>
      <p:sp>
        <p:nvSpPr>
          <p:cNvPr id="6" name="عنصر نائب لرقم الشريحة 5"/>
          <p:cNvSpPr>
            <a:spLocks noGrp="1"/>
          </p:cNvSpPr>
          <p:nvPr>
            <p:ph type="sldNum" sz="quarter" idx="12"/>
          </p:nvPr>
        </p:nvSpPr>
        <p:spPr/>
        <p:txBody>
          <a:bodyPr/>
          <a:lstStyle>
            <a:lvl1pPr>
              <a:defRPr/>
            </a:lvl1pPr>
          </a:lstStyle>
          <a:p>
            <a:pPr>
              <a:defRPr/>
            </a:pPr>
            <a:fld id="{24422899-5F0A-4B44-91E9-8493FDCD39A9}" type="slidenum">
              <a:rPr lang="ar-SA"/>
              <a:pPr>
                <a:defRPr/>
              </a:pPr>
              <a:t>‹#›</a:t>
            </a:fld>
            <a:endParaRPr lang="ar-SA"/>
          </a:p>
        </p:txBody>
      </p:sp>
    </p:spTree>
    <p:extLst>
      <p:ext uri="{BB962C8B-B14F-4D97-AF65-F5344CB8AC3E}">
        <p14:creationId xmlns:p14="http://schemas.microsoft.com/office/powerpoint/2010/main" val="1724801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lvl1pPr>
              <a:defRPr/>
            </a:lvl1pPr>
          </a:lstStyle>
          <a:p>
            <a:pPr>
              <a:defRPr/>
            </a:pPr>
            <a:fld id="{4CC7DDB9-9BB6-416B-BAEE-044F918ADF4D}" type="datetimeFigureOut">
              <a:rPr lang="ar-SA"/>
              <a:pPr>
                <a:defRPr/>
              </a:pPr>
              <a:t>28/03/1439</a:t>
            </a:fld>
            <a:endParaRPr lang="ar-SA"/>
          </a:p>
        </p:txBody>
      </p:sp>
      <p:sp>
        <p:nvSpPr>
          <p:cNvPr id="5" name="عنصر نائب للتذييل 4"/>
          <p:cNvSpPr>
            <a:spLocks noGrp="1"/>
          </p:cNvSpPr>
          <p:nvPr>
            <p:ph type="ftr" sz="quarter" idx="11"/>
          </p:nvPr>
        </p:nvSpPr>
        <p:spPr/>
        <p:txBody>
          <a:bodyPr/>
          <a:lstStyle>
            <a:lvl1pPr>
              <a:defRPr/>
            </a:lvl1pPr>
          </a:lstStyle>
          <a:p>
            <a:pPr>
              <a:defRPr/>
            </a:pPr>
            <a:endParaRPr lang="ar-SA"/>
          </a:p>
        </p:txBody>
      </p:sp>
      <p:sp>
        <p:nvSpPr>
          <p:cNvPr id="6" name="عنصر نائب لرقم الشريحة 5"/>
          <p:cNvSpPr>
            <a:spLocks noGrp="1"/>
          </p:cNvSpPr>
          <p:nvPr>
            <p:ph type="sldNum" sz="quarter" idx="12"/>
          </p:nvPr>
        </p:nvSpPr>
        <p:spPr/>
        <p:txBody>
          <a:bodyPr/>
          <a:lstStyle>
            <a:lvl1pPr>
              <a:defRPr/>
            </a:lvl1pPr>
          </a:lstStyle>
          <a:p>
            <a:pPr>
              <a:defRPr/>
            </a:pPr>
            <a:fld id="{ACFFECBF-1F20-4459-9217-E6FC1477F3E8}" type="slidenum">
              <a:rPr lang="ar-SA"/>
              <a:pPr>
                <a:defRPr/>
              </a:pPr>
              <a:t>‹#›</a:t>
            </a:fld>
            <a:endParaRPr lang="ar-SA"/>
          </a:p>
        </p:txBody>
      </p:sp>
    </p:spTree>
    <p:extLst>
      <p:ext uri="{BB962C8B-B14F-4D97-AF65-F5344CB8AC3E}">
        <p14:creationId xmlns:p14="http://schemas.microsoft.com/office/powerpoint/2010/main" val="26329408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lvl1pPr>
              <a:defRPr/>
            </a:lvl1pPr>
          </a:lstStyle>
          <a:p>
            <a:pPr>
              <a:defRPr/>
            </a:pPr>
            <a:fld id="{D5AE3594-0B30-4298-81BF-2B6C5E202E95}" type="datetimeFigureOut">
              <a:rPr lang="ar-SA"/>
              <a:pPr>
                <a:defRPr/>
              </a:pPr>
              <a:t>28/03/1439</a:t>
            </a:fld>
            <a:endParaRPr lang="ar-SA"/>
          </a:p>
        </p:txBody>
      </p:sp>
      <p:sp>
        <p:nvSpPr>
          <p:cNvPr id="5" name="عنصر نائب للتذييل 4"/>
          <p:cNvSpPr>
            <a:spLocks noGrp="1"/>
          </p:cNvSpPr>
          <p:nvPr>
            <p:ph type="ftr" sz="quarter" idx="11"/>
          </p:nvPr>
        </p:nvSpPr>
        <p:spPr/>
        <p:txBody>
          <a:bodyPr/>
          <a:lstStyle>
            <a:lvl1pPr>
              <a:defRPr/>
            </a:lvl1pPr>
          </a:lstStyle>
          <a:p>
            <a:pPr>
              <a:defRPr/>
            </a:pPr>
            <a:endParaRPr lang="ar-SA"/>
          </a:p>
        </p:txBody>
      </p:sp>
      <p:sp>
        <p:nvSpPr>
          <p:cNvPr id="6" name="عنصر نائب لرقم الشريحة 5"/>
          <p:cNvSpPr>
            <a:spLocks noGrp="1"/>
          </p:cNvSpPr>
          <p:nvPr>
            <p:ph type="sldNum" sz="quarter" idx="12"/>
          </p:nvPr>
        </p:nvSpPr>
        <p:spPr/>
        <p:txBody>
          <a:bodyPr/>
          <a:lstStyle>
            <a:lvl1pPr>
              <a:defRPr/>
            </a:lvl1pPr>
          </a:lstStyle>
          <a:p>
            <a:pPr>
              <a:defRPr/>
            </a:pPr>
            <a:fld id="{C6E892E8-3D7D-4671-97B9-32B39FE6CD80}" type="slidenum">
              <a:rPr lang="ar-SA"/>
              <a:pPr>
                <a:defRPr/>
              </a:pPr>
              <a:t>‹#›</a:t>
            </a:fld>
            <a:endParaRPr lang="ar-SA"/>
          </a:p>
        </p:txBody>
      </p:sp>
    </p:spTree>
    <p:extLst>
      <p:ext uri="{BB962C8B-B14F-4D97-AF65-F5344CB8AC3E}">
        <p14:creationId xmlns:p14="http://schemas.microsoft.com/office/powerpoint/2010/main" val="31741817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lvl1pPr>
              <a:defRPr/>
            </a:lvl1pPr>
          </a:lstStyle>
          <a:p>
            <a:pPr>
              <a:defRPr/>
            </a:pPr>
            <a:fld id="{A2A7AB7B-B78B-4EB8-B39D-1D74F4FC3242}" type="datetimeFigureOut">
              <a:rPr lang="ar-SA"/>
              <a:pPr>
                <a:defRPr/>
              </a:pPr>
              <a:t>28/03/1439</a:t>
            </a:fld>
            <a:endParaRPr lang="ar-SA"/>
          </a:p>
        </p:txBody>
      </p:sp>
      <p:sp>
        <p:nvSpPr>
          <p:cNvPr id="5" name="عنصر نائب للتذييل 4"/>
          <p:cNvSpPr>
            <a:spLocks noGrp="1"/>
          </p:cNvSpPr>
          <p:nvPr>
            <p:ph type="ftr" sz="quarter" idx="11"/>
          </p:nvPr>
        </p:nvSpPr>
        <p:spPr/>
        <p:txBody>
          <a:bodyPr/>
          <a:lstStyle>
            <a:lvl1pPr>
              <a:defRPr/>
            </a:lvl1pPr>
          </a:lstStyle>
          <a:p>
            <a:pPr>
              <a:defRPr/>
            </a:pPr>
            <a:endParaRPr lang="ar-SA"/>
          </a:p>
        </p:txBody>
      </p:sp>
      <p:sp>
        <p:nvSpPr>
          <p:cNvPr id="6" name="عنصر نائب لرقم الشريحة 5"/>
          <p:cNvSpPr>
            <a:spLocks noGrp="1"/>
          </p:cNvSpPr>
          <p:nvPr>
            <p:ph type="sldNum" sz="quarter" idx="12"/>
          </p:nvPr>
        </p:nvSpPr>
        <p:spPr/>
        <p:txBody>
          <a:bodyPr/>
          <a:lstStyle>
            <a:lvl1pPr>
              <a:defRPr/>
            </a:lvl1pPr>
          </a:lstStyle>
          <a:p>
            <a:pPr>
              <a:defRPr/>
            </a:pPr>
            <a:fld id="{AC7A49D3-2959-4535-ACB2-C38B514BC663}" type="slidenum">
              <a:rPr lang="ar-SA"/>
              <a:pPr>
                <a:defRPr/>
              </a:pPr>
              <a:t>‹#›</a:t>
            </a:fld>
            <a:endParaRPr lang="ar-SA"/>
          </a:p>
        </p:txBody>
      </p:sp>
    </p:spTree>
    <p:extLst>
      <p:ext uri="{BB962C8B-B14F-4D97-AF65-F5344CB8AC3E}">
        <p14:creationId xmlns:p14="http://schemas.microsoft.com/office/powerpoint/2010/main" val="9481382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3"/>
          <p:cNvSpPr>
            <a:spLocks noGrp="1"/>
          </p:cNvSpPr>
          <p:nvPr>
            <p:ph type="dt" sz="half" idx="10"/>
          </p:nvPr>
        </p:nvSpPr>
        <p:spPr/>
        <p:txBody>
          <a:bodyPr/>
          <a:lstStyle>
            <a:lvl1pPr>
              <a:defRPr/>
            </a:lvl1pPr>
          </a:lstStyle>
          <a:p>
            <a:pPr>
              <a:defRPr/>
            </a:pPr>
            <a:fld id="{ACDC92A4-78E5-4083-A9E9-BB5EF50221BE}" type="datetimeFigureOut">
              <a:rPr lang="ar-SA"/>
              <a:pPr>
                <a:defRPr/>
              </a:pPr>
              <a:t>28/03/1439</a:t>
            </a:fld>
            <a:endParaRPr lang="ar-SA"/>
          </a:p>
        </p:txBody>
      </p:sp>
      <p:sp>
        <p:nvSpPr>
          <p:cNvPr id="6" name="عنصر نائب للتذييل 4"/>
          <p:cNvSpPr>
            <a:spLocks noGrp="1"/>
          </p:cNvSpPr>
          <p:nvPr>
            <p:ph type="ftr" sz="quarter" idx="11"/>
          </p:nvPr>
        </p:nvSpPr>
        <p:spPr/>
        <p:txBody>
          <a:bodyPr/>
          <a:lstStyle>
            <a:lvl1pPr>
              <a:defRPr/>
            </a:lvl1pPr>
          </a:lstStyle>
          <a:p>
            <a:pPr>
              <a:defRPr/>
            </a:pPr>
            <a:endParaRPr lang="ar-SA"/>
          </a:p>
        </p:txBody>
      </p:sp>
      <p:sp>
        <p:nvSpPr>
          <p:cNvPr id="7" name="عنصر نائب لرقم الشريحة 5"/>
          <p:cNvSpPr>
            <a:spLocks noGrp="1"/>
          </p:cNvSpPr>
          <p:nvPr>
            <p:ph type="sldNum" sz="quarter" idx="12"/>
          </p:nvPr>
        </p:nvSpPr>
        <p:spPr/>
        <p:txBody>
          <a:bodyPr/>
          <a:lstStyle>
            <a:lvl1pPr>
              <a:defRPr/>
            </a:lvl1pPr>
          </a:lstStyle>
          <a:p>
            <a:pPr>
              <a:defRPr/>
            </a:pPr>
            <a:fld id="{795EB267-EDF8-4E71-B07A-8D6BCFEC39FA}" type="slidenum">
              <a:rPr lang="ar-SA"/>
              <a:pPr>
                <a:defRPr/>
              </a:pPr>
              <a:t>‹#›</a:t>
            </a:fld>
            <a:endParaRPr lang="ar-SA"/>
          </a:p>
        </p:txBody>
      </p:sp>
    </p:spTree>
    <p:extLst>
      <p:ext uri="{BB962C8B-B14F-4D97-AF65-F5344CB8AC3E}">
        <p14:creationId xmlns:p14="http://schemas.microsoft.com/office/powerpoint/2010/main" val="31829839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اريخ 3"/>
          <p:cNvSpPr>
            <a:spLocks noGrp="1"/>
          </p:cNvSpPr>
          <p:nvPr>
            <p:ph type="dt" sz="half" idx="10"/>
          </p:nvPr>
        </p:nvSpPr>
        <p:spPr/>
        <p:txBody>
          <a:bodyPr/>
          <a:lstStyle>
            <a:lvl1pPr>
              <a:defRPr/>
            </a:lvl1pPr>
          </a:lstStyle>
          <a:p>
            <a:pPr>
              <a:defRPr/>
            </a:pPr>
            <a:fld id="{85426D4B-6597-495B-996D-51F6DAA3A172}" type="datetimeFigureOut">
              <a:rPr lang="ar-SA"/>
              <a:pPr>
                <a:defRPr/>
              </a:pPr>
              <a:t>28/03/1439</a:t>
            </a:fld>
            <a:endParaRPr lang="ar-SA"/>
          </a:p>
        </p:txBody>
      </p:sp>
      <p:sp>
        <p:nvSpPr>
          <p:cNvPr id="8" name="عنصر نائب للتذييل 4"/>
          <p:cNvSpPr>
            <a:spLocks noGrp="1"/>
          </p:cNvSpPr>
          <p:nvPr>
            <p:ph type="ftr" sz="quarter" idx="11"/>
          </p:nvPr>
        </p:nvSpPr>
        <p:spPr/>
        <p:txBody>
          <a:bodyPr/>
          <a:lstStyle>
            <a:lvl1pPr>
              <a:defRPr/>
            </a:lvl1pPr>
          </a:lstStyle>
          <a:p>
            <a:pPr>
              <a:defRPr/>
            </a:pPr>
            <a:endParaRPr lang="ar-SA"/>
          </a:p>
        </p:txBody>
      </p:sp>
      <p:sp>
        <p:nvSpPr>
          <p:cNvPr id="9" name="عنصر نائب لرقم الشريحة 5"/>
          <p:cNvSpPr>
            <a:spLocks noGrp="1"/>
          </p:cNvSpPr>
          <p:nvPr>
            <p:ph type="sldNum" sz="quarter" idx="12"/>
          </p:nvPr>
        </p:nvSpPr>
        <p:spPr/>
        <p:txBody>
          <a:bodyPr/>
          <a:lstStyle>
            <a:lvl1pPr>
              <a:defRPr/>
            </a:lvl1pPr>
          </a:lstStyle>
          <a:p>
            <a:pPr>
              <a:defRPr/>
            </a:pPr>
            <a:fld id="{9F647278-6264-471F-BB24-00A8AE1F2ED6}" type="slidenum">
              <a:rPr lang="ar-SA"/>
              <a:pPr>
                <a:defRPr/>
              </a:pPr>
              <a:t>‹#›</a:t>
            </a:fld>
            <a:endParaRPr lang="ar-SA"/>
          </a:p>
        </p:txBody>
      </p:sp>
    </p:spTree>
    <p:extLst>
      <p:ext uri="{BB962C8B-B14F-4D97-AF65-F5344CB8AC3E}">
        <p14:creationId xmlns:p14="http://schemas.microsoft.com/office/powerpoint/2010/main" val="27338280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تاريخ 3"/>
          <p:cNvSpPr>
            <a:spLocks noGrp="1"/>
          </p:cNvSpPr>
          <p:nvPr>
            <p:ph type="dt" sz="half" idx="10"/>
          </p:nvPr>
        </p:nvSpPr>
        <p:spPr/>
        <p:txBody>
          <a:bodyPr/>
          <a:lstStyle>
            <a:lvl1pPr>
              <a:defRPr/>
            </a:lvl1pPr>
          </a:lstStyle>
          <a:p>
            <a:pPr>
              <a:defRPr/>
            </a:pPr>
            <a:fld id="{31F8215A-0C80-460C-8F2A-EFD26CB02C14}" type="datetimeFigureOut">
              <a:rPr lang="ar-SA"/>
              <a:pPr>
                <a:defRPr/>
              </a:pPr>
              <a:t>28/03/1439</a:t>
            </a:fld>
            <a:endParaRPr lang="ar-SA"/>
          </a:p>
        </p:txBody>
      </p:sp>
      <p:sp>
        <p:nvSpPr>
          <p:cNvPr id="4" name="عنصر نائب للتذييل 4"/>
          <p:cNvSpPr>
            <a:spLocks noGrp="1"/>
          </p:cNvSpPr>
          <p:nvPr>
            <p:ph type="ftr" sz="quarter" idx="11"/>
          </p:nvPr>
        </p:nvSpPr>
        <p:spPr/>
        <p:txBody>
          <a:bodyPr/>
          <a:lstStyle>
            <a:lvl1pPr>
              <a:defRPr/>
            </a:lvl1pPr>
          </a:lstStyle>
          <a:p>
            <a:pPr>
              <a:defRPr/>
            </a:pPr>
            <a:endParaRPr lang="ar-SA"/>
          </a:p>
        </p:txBody>
      </p:sp>
      <p:sp>
        <p:nvSpPr>
          <p:cNvPr id="5" name="عنصر نائب لرقم الشريحة 5"/>
          <p:cNvSpPr>
            <a:spLocks noGrp="1"/>
          </p:cNvSpPr>
          <p:nvPr>
            <p:ph type="sldNum" sz="quarter" idx="12"/>
          </p:nvPr>
        </p:nvSpPr>
        <p:spPr/>
        <p:txBody>
          <a:bodyPr/>
          <a:lstStyle>
            <a:lvl1pPr>
              <a:defRPr/>
            </a:lvl1pPr>
          </a:lstStyle>
          <a:p>
            <a:pPr>
              <a:defRPr/>
            </a:pPr>
            <a:fld id="{084265CD-4D52-4E4E-96A2-314D04AB425C}" type="slidenum">
              <a:rPr lang="ar-SA"/>
              <a:pPr>
                <a:defRPr/>
              </a:pPr>
              <a:t>‹#›</a:t>
            </a:fld>
            <a:endParaRPr lang="ar-SA"/>
          </a:p>
        </p:txBody>
      </p:sp>
    </p:spTree>
    <p:extLst>
      <p:ext uri="{BB962C8B-B14F-4D97-AF65-F5344CB8AC3E}">
        <p14:creationId xmlns:p14="http://schemas.microsoft.com/office/powerpoint/2010/main" val="41973456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3"/>
          <p:cNvSpPr>
            <a:spLocks noGrp="1"/>
          </p:cNvSpPr>
          <p:nvPr>
            <p:ph type="dt" sz="half" idx="10"/>
          </p:nvPr>
        </p:nvSpPr>
        <p:spPr/>
        <p:txBody>
          <a:bodyPr/>
          <a:lstStyle>
            <a:lvl1pPr>
              <a:defRPr/>
            </a:lvl1pPr>
          </a:lstStyle>
          <a:p>
            <a:pPr>
              <a:defRPr/>
            </a:pPr>
            <a:fld id="{FF0789DE-27A8-4757-8F86-6B2997C115CA}" type="datetimeFigureOut">
              <a:rPr lang="ar-SA"/>
              <a:pPr>
                <a:defRPr/>
              </a:pPr>
              <a:t>28/03/1439</a:t>
            </a:fld>
            <a:endParaRPr lang="ar-SA"/>
          </a:p>
        </p:txBody>
      </p:sp>
      <p:sp>
        <p:nvSpPr>
          <p:cNvPr id="3" name="عنصر نائب للتذييل 4"/>
          <p:cNvSpPr>
            <a:spLocks noGrp="1"/>
          </p:cNvSpPr>
          <p:nvPr>
            <p:ph type="ftr" sz="quarter" idx="11"/>
          </p:nvPr>
        </p:nvSpPr>
        <p:spPr/>
        <p:txBody>
          <a:bodyPr/>
          <a:lstStyle>
            <a:lvl1pPr>
              <a:defRPr/>
            </a:lvl1pPr>
          </a:lstStyle>
          <a:p>
            <a:pPr>
              <a:defRPr/>
            </a:pPr>
            <a:endParaRPr lang="ar-SA"/>
          </a:p>
        </p:txBody>
      </p:sp>
      <p:sp>
        <p:nvSpPr>
          <p:cNvPr id="4" name="عنصر نائب لرقم الشريحة 5"/>
          <p:cNvSpPr>
            <a:spLocks noGrp="1"/>
          </p:cNvSpPr>
          <p:nvPr>
            <p:ph type="sldNum" sz="quarter" idx="12"/>
          </p:nvPr>
        </p:nvSpPr>
        <p:spPr/>
        <p:txBody>
          <a:bodyPr/>
          <a:lstStyle>
            <a:lvl1pPr>
              <a:defRPr/>
            </a:lvl1pPr>
          </a:lstStyle>
          <a:p>
            <a:pPr>
              <a:defRPr/>
            </a:pPr>
            <a:fld id="{8702DA16-7E71-4F53-B8E2-979E7FC6F149}" type="slidenum">
              <a:rPr lang="ar-SA"/>
              <a:pPr>
                <a:defRPr/>
              </a:pPr>
              <a:t>‹#›</a:t>
            </a:fld>
            <a:endParaRPr lang="ar-SA"/>
          </a:p>
        </p:txBody>
      </p:sp>
    </p:spTree>
    <p:extLst>
      <p:ext uri="{BB962C8B-B14F-4D97-AF65-F5344CB8AC3E}">
        <p14:creationId xmlns:p14="http://schemas.microsoft.com/office/powerpoint/2010/main" val="29509615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3"/>
          <p:cNvSpPr>
            <a:spLocks noGrp="1"/>
          </p:cNvSpPr>
          <p:nvPr>
            <p:ph type="dt" sz="half" idx="10"/>
          </p:nvPr>
        </p:nvSpPr>
        <p:spPr/>
        <p:txBody>
          <a:bodyPr/>
          <a:lstStyle>
            <a:lvl1pPr>
              <a:defRPr/>
            </a:lvl1pPr>
          </a:lstStyle>
          <a:p>
            <a:pPr>
              <a:defRPr/>
            </a:pPr>
            <a:fld id="{B9DA704C-FA74-4A0C-B5D5-0BCA025BC3E4}" type="datetimeFigureOut">
              <a:rPr lang="ar-SA"/>
              <a:pPr>
                <a:defRPr/>
              </a:pPr>
              <a:t>28/03/1439</a:t>
            </a:fld>
            <a:endParaRPr lang="ar-SA"/>
          </a:p>
        </p:txBody>
      </p:sp>
      <p:sp>
        <p:nvSpPr>
          <p:cNvPr id="6" name="عنصر نائب للتذييل 4"/>
          <p:cNvSpPr>
            <a:spLocks noGrp="1"/>
          </p:cNvSpPr>
          <p:nvPr>
            <p:ph type="ftr" sz="quarter" idx="11"/>
          </p:nvPr>
        </p:nvSpPr>
        <p:spPr/>
        <p:txBody>
          <a:bodyPr/>
          <a:lstStyle>
            <a:lvl1pPr>
              <a:defRPr/>
            </a:lvl1pPr>
          </a:lstStyle>
          <a:p>
            <a:pPr>
              <a:defRPr/>
            </a:pPr>
            <a:endParaRPr lang="ar-SA"/>
          </a:p>
        </p:txBody>
      </p:sp>
      <p:sp>
        <p:nvSpPr>
          <p:cNvPr id="7" name="عنصر نائب لرقم الشريحة 5"/>
          <p:cNvSpPr>
            <a:spLocks noGrp="1"/>
          </p:cNvSpPr>
          <p:nvPr>
            <p:ph type="sldNum" sz="quarter" idx="12"/>
          </p:nvPr>
        </p:nvSpPr>
        <p:spPr/>
        <p:txBody>
          <a:bodyPr/>
          <a:lstStyle>
            <a:lvl1pPr>
              <a:defRPr/>
            </a:lvl1pPr>
          </a:lstStyle>
          <a:p>
            <a:pPr>
              <a:defRPr/>
            </a:pPr>
            <a:fld id="{CD5BA950-5052-4908-8BB8-AC50347A5B33}" type="slidenum">
              <a:rPr lang="ar-SA"/>
              <a:pPr>
                <a:defRPr/>
              </a:pPr>
              <a:t>‹#›</a:t>
            </a:fld>
            <a:endParaRPr lang="ar-SA"/>
          </a:p>
        </p:txBody>
      </p:sp>
    </p:spTree>
    <p:extLst>
      <p:ext uri="{BB962C8B-B14F-4D97-AF65-F5344CB8AC3E}">
        <p14:creationId xmlns:p14="http://schemas.microsoft.com/office/powerpoint/2010/main" val="37481458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1792288" y="612775"/>
            <a:ext cx="5486400" cy="4114800"/>
          </a:xfrm>
        </p:spPr>
        <p:txBody>
          <a:bodyPr rtlCol="1">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ar-SA" noProof="0"/>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3"/>
          <p:cNvSpPr>
            <a:spLocks noGrp="1"/>
          </p:cNvSpPr>
          <p:nvPr>
            <p:ph type="dt" sz="half" idx="10"/>
          </p:nvPr>
        </p:nvSpPr>
        <p:spPr/>
        <p:txBody>
          <a:bodyPr/>
          <a:lstStyle>
            <a:lvl1pPr>
              <a:defRPr/>
            </a:lvl1pPr>
          </a:lstStyle>
          <a:p>
            <a:pPr>
              <a:defRPr/>
            </a:pPr>
            <a:fld id="{040173E8-B34A-431C-9C37-02A8C6700C79}" type="datetimeFigureOut">
              <a:rPr lang="ar-SA"/>
              <a:pPr>
                <a:defRPr/>
              </a:pPr>
              <a:t>28/03/1439</a:t>
            </a:fld>
            <a:endParaRPr lang="ar-SA"/>
          </a:p>
        </p:txBody>
      </p:sp>
      <p:sp>
        <p:nvSpPr>
          <p:cNvPr id="6" name="عنصر نائب للتذييل 4"/>
          <p:cNvSpPr>
            <a:spLocks noGrp="1"/>
          </p:cNvSpPr>
          <p:nvPr>
            <p:ph type="ftr" sz="quarter" idx="11"/>
          </p:nvPr>
        </p:nvSpPr>
        <p:spPr/>
        <p:txBody>
          <a:bodyPr/>
          <a:lstStyle>
            <a:lvl1pPr>
              <a:defRPr/>
            </a:lvl1pPr>
          </a:lstStyle>
          <a:p>
            <a:pPr>
              <a:defRPr/>
            </a:pPr>
            <a:endParaRPr lang="ar-SA"/>
          </a:p>
        </p:txBody>
      </p:sp>
      <p:sp>
        <p:nvSpPr>
          <p:cNvPr id="7" name="عنصر نائب لرقم الشريحة 5"/>
          <p:cNvSpPr>
            <a:spLocks noGrp="1"/>
          </p:cNvSpPr>
          <p:nvPr>
            <p:ph type="sldNum" sz="quarter" idx="12"/>
          </p:nvPr>
        </p:nvSpPr>
        <p:spPr/>
        <p:txBody>
          <a:bodyPr/>
          <a:lstStyle>
            <a:lvl1pPr>
              <a:defRPr/>
            </a:lvl1pPr>
          </a:lstStyle>
          <a:p>
            <a:pPr>
              <a:defRPr/>
            </a:pPr>
            <a:fld id="{9E14E4D8-5C4F-4DFC-B568-8E408B2D715C}" type="slidenum">
              <a:rPr lang="ar-SA"/>
              <a:pPr>
                <a:defRPr/>
              </a:pPr>
              <a:t>‹#›</a:t>
            </a:fld>
            <a:endParaRPr lang="ar-SA"/>
          </a:p>
        </p:txBody>
      </p:sp>
    </p:spTree>
    <p:extLst>
      <p:ext uri="{BB962C8B-B14F-4D97-AF65-F5344CB8AC3E}">
        <p14:creationId xmlns:p14="http://schemas.microsoft.com/office/powerpoint/2010/main" val="20740753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1">
          <a:gsLst>
            <a:gs pos="0">
              <a:srgbClr val="8488C4"/>
            </a:gs>
            <a:gs pos="53000">
              <a:srgbClr val="D4DEFF"/>
            </a:gs>
            <a:gs pos="83000">
              <a:srgbClr val="D4DEFF"/>
            </a:gs>
            <a:gs pos="100000">
              <a:srgbClr val="96AB94"/>
            </a:gs>
          </a:gsLst>
          <a:lin ang="5400000"/>
        </a:gradFill>
        <a:effectLst/>
      </p:bgPr>
    </p:bg>
    <p:spTree>
      <p:nvGrpSpPr>
        <p:cNvPr id="1" name=""/>
        <p:cNvGrpSpPr/>
        <p:nvPr/>
      </p:nvGrpSpPr>
      <p:grpSpPr>
        <a:xfrm>
          <a:off x="0" y="0"/>
          <a:ext cx="0" cy="0"/>
          <a:chOff x="0" y="0"/>
          <a:chExt cx="0" cy="0"/>
        </a:xfrm>
      </p:grpSpPr>
      <p:sp>
        <p:nvSpPr>
          <p:cNvPr id="1026" name="عنصر نائب للعنوان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ar-SA" smtClean="0"/>
              <a:t>انقر لتحرير نمط العنوان الرئيسي</a:t>
            </a:r>
          </a:p>
        </p:txBody>
      </p:sp>
      <p:sp>
        <p:nvSpPr>
          <p:cNvPr id="1027" name="عنصر نائب للنص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rtl="1" fontAlgn="auto">
              <a:spcBef>
                <a:spcPts val="0"/>
              </a:spcBef>
              <a:spcAft>
                <a:spcPts val="0"/>
              </a:spcAft>
              <a:defRPr sz="1200">
                <a:solidFill>
                  <a:prstClr val="white">
                    <a:tint val="75000"/>
                  </a:prstClr>
                </a:solidFill>
                <a:latin typeface="+mn-lt"/>
                <a:cs typeface="+mn-cs"/>
              </a:defRPr>
            </a:lvl1pPr>
          </a:lstStyle>
          <a:p>
            <a:pPr>
              <a:defRPr/>
            </a:pPr>
            <a:fld id="{FAEC39CF-C28C-42EC-BE4B-CE791629614B}" type="datetimeFigureOut">
              <a:rPr lang="ar-SA"/>
              <a:pPr>
                <a:defRPr/>
              </a:pPr>
              <a:t>28/03/1439</a:t>
            </a:fld>
            <a:endParaRPr lang="ar-SA"/>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rtl="1" fontAlgn="auto">
              <a:spcBef>
                <a:spcPts val="0"/>
              </a:spcBef>
              <a:spcAft>
                <a:spcPts val="0"/>
              </a:spcAft>
              <a:defRPr sz="1200">
                <a:solidFill>
                  <a:prstClr val="white">
                    <a:tint val="75000"/>
                  </a:prstClr>
                </a:solidFill>
                <a:latin typeface="+mn-lt"/>
                <a:cs typeface="+mn-cs"/>
              </a:defRPr>
            </a:lvl1pPr>
          </a:lstStyle>
          <a:p>
            <a:pPr>
              <a:defRPr/>
            </a:pPr>
            <a:endParaRPr lang="ar-SA"/>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rtl="1" fontAlgn="auto">
              <a:spcBef>
                <a:spcPts val="0"/>
              </a:spcBef>
              <a:spcAft>
                <a:spcPts val="0"/>
              </a:spcAft>
              <a:defRPr sz="1200">
                <a:solidFill>
                  <a:prstClr val="white">
                    <a:tint val="75000"/>
                  </a:prstClr>
                </a:solidFill>
                <a:latin typeface="+mn-lt"/>
                <a:cs typeface="+mn-cs"/>
              </a:defRPr>
            </a:lvl1pPr>
          </a:lstStyle>
          <a:p>
            <a:pPr>
              <a:defRPr/>
            </a:pPr>
            <a:fld id="{2ECBEC0A-631B-453C-83AE-9B4277BD19F2}" type="slidenum">
              <a:rPr lang="ar-SA"/>
              <a:pPr>
                <a:defRPr/>
              </a:pPr>
              <a:t>‹#›</a:t>
            </a:fld>
            <a:endParaRPr lang="ar-SA"/>
          </a:p>
        </p:txBody>
      </p:sp>
    </p:spTree>
  </p:cSld>
  <p:clrMap bg1="dk1" tx1="lt1" bg2="dk2" tx2="lt2" accent1="accent1" accent2="accent2" accent3="accent3" accent4="accent4" accent5="accent5" accent6="accent6" hlink="hlink" folHlink="folHlink"/>
  <p:sldLayoutIdLst>
    <p:sldLayoutId id="2147483689" r:id="rId1"/>
    <p:sldLayoutId id="2147483690" r:id="rId2"/>
    <p:sldLayoutId id="2147483691" r:id="rId3"/>
    <p:sldLayoutId id="2147483692" r:id="rId4"/>
    <p:sldLayoutId id="2147483693" r:id="rId5"/>
    <p:sldLayoutId id="2147483694" r:id="rId6"/>
    <p:sldLayoutId id="2147483695" r:id="rId7"/>
    <p:sldLayoutId id="2147483696" r:id="rId8"/>
    <p:sldLayoutId id="2147483697" r:id="rId9"/>
    <p:sldLayoutId id="2147483698" r:id="rId10"/>
    <p:sldLayoutId id="2147483699" r:id="rId11"/>
  </p:sldLayoutIdLst>
  <p:txStyles>
    <p:titleStyle>
      <a:lvl1pPr algn="ctr" rtl="1" eaLnBrk="0" fontAlgn="base" hangingPunct="0">
        <a:spcBef>
          <a:spcPct val="0"/>
        </a:spcBef>
        <a:spcAft>
          <a:spcPct val="0"/>
        </a:spcAft>
        <a:defRPr sz="4400" kern="1200">
          <a:solidFill>
            <a:schemeClr val="tx1"/>
          </a:solidFill>
          <a:latin typeface="+mj-lt"/>
          <a:ea typeface="+mj-ea"/>
          <a:cs typeface="Arial" charset="0"/>
        </a:defRPr>
      </a:lvl1pPr>
      <a:lvl2pPr algn="ctr" rtl="1" eaLnBrk="0" fontAlgn="base" hangingPunct="0">
        <a:spcBef>
          <a:spcPct val="0"/>
        </a:spcBef>
        <a:spcAft>
          <a:spcPct val="0"/>
        </a:spcAft>
        <a:defRPr sz="4400">
          <a:solidFill>
            <a:schemeClr val="tx1"/>
          </a:solidFill>
          <a:latin typeface="Calibri" pitchFamily="34" charset="0"/>
          <a:cs typeface="Arial" charset="0"/>
        </a:defRPr>
      </a:lvl2pPr>
      <a:lvl3pPr algn="ctr" rtl="1" eaLnBrk="0" fontAlgn="base" hangingPunct="0">
        <a:spcBef>
          <a:spcPct val="0"/>
        </a:spcBef>
        <a:spcAft>
          <a:spcPct val="0"/>
        </a:spcAft>
        <a:defRPr sz="4400">
          <a:solidFill>
            <a:schemeClr val="tx1"/>
          </a:solidFill>
          <a:latin typeface="Calibri" pitchFamily="34" charset="0"/>
          <a:cs typeface="Arial" charset="0"/>
        </a:defRPr>
      </a:lvl3pPr>
      <a:lvl4pPr algn="ctr" rtl="1" eaLnBrk="0" fontAlgn="base" hangingPunct="0">
        <a:spcBef>
          <a:spcPct val="0"/>
        </a:spcBef>
        <a:spcAft>
          <a:spcPct val="0"/>
        </a:spcAft>
        <a:defRPr sz="4400">
          <a:solidFill>
            <a:schemeClr val="tx1"/>
          </a:solidFill>
          <a:latin typeface="Calibri" pitchFamily="34" charset="0"/>
          <a:cs typeface="Arial" charset="0"/>
        </a:defRPr>
      </a:lvl4pPr>
      <a:lvl5pPr algn="ctr" rtl="1" eaLnBrk="0" fontAlgn="base" hangingPunct="0">
        <a:spcBef>
          <a:spcPct val="0"/>
        </a:spcBef>
        <a:spcAft>
          <a:spcPct val="0"/>
        </a:spcAft>
        <a:defRPr sz="4400">
          <a:solidFill>
            <a:schemeClr val="tx1"/>
          </a:solidFill>
          <a:latin typeface="Calibri" pitchFamily="34" charset="0"/>
          <a:cs typeface="Arial" charset="0"/>
        </a:defRPr>
      </a:lvl5pPr>
      <a:lvl6pPr marL="457200" algn="ctr" rtl="1" fontAlgn="base">
        <a:spcBef>
          <a:spcPct val="0"/>
        </a:spcBef>
        <a:spcAft>
          <a:spcPct val="0"/>
        </a:spcAft>
        <a:defRPr sz="4400">
          <a:solidFill>
            <a:schemeClr val="tx1"/>
          </a:solidFill>
          <a:latin typeface="Calibri" pitchFamily="34" charset="0"/>
          <a:cs typeface="Times New Roman" pitchFamily="18" charset="0"/>
        </a:defRPr>
      </a:lvl6pPr>
      <a:lvl7pPr marL="914400" algn="ctr" rtl="1" fontAlgn="base">
        <a:spcBef>
          <a:spcPct val="0"/>
        </a:spcBef>
        <a:spcAft>
          <a:spcPct val="0"/>
        </a:spcAft>
        <a:defRPr sz="4400">
          <a:solidFill>
            <a:schemeClr val="tx1"/>
          </a:solidFill>
          <a:latin typeface="Calibri" pitchFamily="34" charset="0"/>
          <a:cs typeface="Times New Roman" pitchFamily="18" charset="0"/>
        </a:defRPr>
      </a:lvl7pPr>
      <a:lvl8pPr marL="1371600" algn="ctr" rtl="1" fontAlgn="base">
        <a:spcBef>
          <a:spcPct val="0"/>
        </a:spcBef>
        <a:spcAft>
          <a:spcPct val="0"/>
        </a:spcAft>
        <a:defRPr sz="4400">
          <a:solidFill>
            <a:schemeClr val="tx1"/>
          </a:solidFill>
          <a:latin typeface="Calibri" pitchFamily="34" charset="0"/>
          <a:cs typeface="Times New Roman" pitchFamily="18" charset="0"/>
        </a:defRPr>
      </a:lvl8pPr>
      <a:lvl9pPr marL="1828800" algn="ctr" rtl="1" fontAlgn="base">
        <a:spcBef>
          <a:spcPct val="0"/>
        </a:spcBef>
        <a:spcAft>
          <a:spcPct val="0"/>
        </a:spcAft>
        <a:defRPr sz="4400">
          <a:solidFill>
            <a:schemeClr val="tx1"/>
          </a:solidFill>
          <a:latin typeface="Calibri" pitchFamily="34" charset="0"/>
          <a:cs typeface="Times New Roman" pitchFamily="18" charset="0"/>
        </a:defRPr>
      </a:lvl9pPr>
    </p:titleStyle>
    <p:bodyStyle>
      <a:lvl1pPr marL="342900" indent="-342900" algn="r" rtl="1" eaLnBrk="0" fontAlgn="base" hangingPunct="0">
        <a:spcBef>
          <a:spcPct val="20000"/>
        </a:spcBef>
        <a:spcAft>
          <a:spcPct val="0"/>
        </a:spcAft>
        <a:buFont typeface="Arial" charset="0"/>
        <a:buChar char="•"/>
        <a:defRPr sz="3200" kern="1200">
          <a:solidFill>
            <a:schemeClr val="tx1"/>
          </a:solidFill>
          <a:latin typeface="+mn-lt"/>
          <a:ea typeface="+mn-ea"/>
          <a:cs typeface="Arial" charset="0"/>
        </a:defRPr>
      </a:lvl1pPr>
      <a:lvl2pPr marL="742950" indent="-285750" algn="r" rtl="1"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r" rtl="1"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r" rtl="1"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r" rtl="1"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7.xml"/><Relationship Id="rId6" Type="http://schemas.openxmlformats.org/officeDocument/2006/relationships/image" Target="../media/image10.png"/><Relationship Id="rId5" Type="http://schemas.openxmlformats.org/officeDocument/2006/relationships/image" Target="../media/image9.png"/><Relationship Id="rId4" Type="http://schemas.openxmlformats.org/officeDocument/2006/relationships/image" Target="../media/image8.png"/></Relationships>
</file>

<file path=ppt/slides/_rels/slide18.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7.xml"/><Relationship Id="rId1" Type="http://schemas.openxmlformats.org/officeDocument/2006/relationships/vmlDrawing" Target="../drawings/vmlDrawing1.vml"/><Relationship Id="rId5" Type="http://schemas.openxmlformats.org/officeDocument/2006/relationships/image" Target="../media/image12.emf"/><Relationship Id="rId4" Type="http://schemas.openxmlformats.org/officeDocument/2006/relationships/package" Target="../embeddings/Microsoft_Excel_Worksheet1.xlsx"/></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3" Type="http://schemas.openxmlformats.org/officeDocument/2006/relationships/image" Target="../media/image14.emf"/><Relationship Id="rId7" Type="http://schemas.openxmlformats.org/officeDocument/2006/relationships/image" Target="../media/image15.png"/><Relationship Id="rId2" Type="http://schemas.openxmlformats.org/officeDocument/2006/relationships/slideLayout" Target="../slideLayouts/slideLayout7.xml"/><Relationship Id="rId1" Type="http://schemas.openxmlformats.org/officeDocument/2006/relationships/vmlDrawing" Target="../drawings/vmlDrawing2.vml"/><Relationship Id="rId6" Type="http://schemas.openxmlformats.org/officeDocument/2006/relationships/image" Target="../media/image13.emf"/><Relationship Id="rId5" Type="http://schemas.openxmlformats.org/officeDocument/2006/relationships/package" Target="../embeddings/Microsoft_Excel_Worksheet2.xlsx"/><Relationship Id="rId4" Type="http://schemas.openxmlformats.org/officeDocument/2006/relationships/oleObject" Target="../embeddings/oleObject2.bin"/></Relationships>
</file>

<file path=ppt/slides/_rels/slide23.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7.xml"/><Relationship Id="rId1" Type="http://schemas.openxmlformats.org/officeDocument/2006/relationships/vmlDrawing" Target="../drawings/vmlDrawing3.vml"/><Relationship Id="rId5" Type="http://schemas.openxmlformats.org/officeDocument/2006/relationships/image" Target="../media/image16.emf"/><Relationship Id="rId4" Type="http://schemas.openxmlformats.org/officeDocument/2006/relationships/package" Target="../embeddings/Microsoft_Excel_Worksheet3.xlsx"/></Relationships>
</file>

<file path=ppt/slides/_rels/slide24.xml.rels><?xml version="1.0" encoding="UTF-8" standalone="yes"?>
<Relationships xmlns="http://schemas.openxmlformats.org/package/2006/relationships"><Relationship Id="rId3" Type="http://schemas.openxmlformats.org/officeDocument/2006/relationships/image" Target="../media/image14.emf"/><Relationship Id="rId7" Type="http://schemas.openxmlformats.org/officeDocument/2006/relationships/image" Target="../media/image15.png"/><Relationship Id="rId2" Type="http://schemas.openxmlformats.org/officeDocument/2006/relationships/slideLayout" Target="../slideLayouts/slideLayout7.xml"/><Relationship Id="rId1" Type="http://schemas.openxmlformats.org/officeDocument/2006/relationships/vmlDrawing" Target="../drawings/vmlDrawing4.vml"/><Relationship Id="rId6" Type="http://schemas.openxmlformats.org/officeDocument/2006/relationships/image" Target="../media/image17.emf"/><Relationship Id="rId5" Type="http://schemas.openxmlformats.org/officeDocument/2006/relationships/package" Target="../embeddings/Microsoft_Excel_Worksheet4.xlsx"/><Relationship Id="rId4" Type="http://schemas.openxmlformats.org/officeDocument/2006/relationships/oleObject" Target="../embeddings/oleObject4.bin"/></Relationships>
</file>

<file path=ppt/slides/_rels/slide25.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image" Target="../media/image18.png"/><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3.xml"/><Relationship Id="rId1" Type="http://schemas.openxmlformats.org/officeDocument/2006/relationships/slideLayout" Target="../slideLayouts/slideLayout7.xml"/><Relationship Id="rId4" Type="http://schemas.openxmlformats.org/officeDocument/2006/relationships/image" Target="../media/image20.png"/></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مستطيل 4"/>
          <p:cNvSpPr/>
          <p:nvPr/>
        </p:nvSpPr>
        <p:spPr>
          <a:xfrm>
            <a:off x="198438" y="3657600"/>
            <a:ext cx="8964612" cy="1384300"/>
          </a:xfrm>
          <a:prstGeom prst="rect">
            <a:avLst/>
          </a:prstGeom>
        </p:spPr>
        <p:txBody>
          <a:bodyPr>
            <a:spAutoFit/>
          </a:bodyPr>
          <a:lstStyle/>
          <a:p>
            <a:pPr algn="ctr" rtl="1" fontAlgn="auto">
              <a:spcBef>
                <a:spcPts val="0"/>
              </a:spcBef>
              <a:spcAft>
                <a:spcPts val="0"/>
              </a:spcAft>
              <a:defRPr/>
            </a:pPr>
            <a:r>
              <a:rPr lang="ar-IQ" sz="2800" b="1" kern="0" dirty="0">
                <a:solidFill>
                  <a:schemeClr val="bg1"/>
                </a:solidFill>
                <a:latin typeface="+mn-lt"/>
                <a:ea typeface="+mj-ea"/>
                <a:cs typeface="Times New Roman"/>
              </a:rPr>
              <a:t>أ.د.عبد الستارعبد الجبار موسى</a:t>
            </a:r>
          </a:p>
          <a:p>
            <a:pPr algn="ctr" rtl="1" fontAlgn="auto">
              <a:spcBef>
                <a:spcPts val="0"/>
              </a:spcBef>
              <a:spcAft>
                <a:spcPts val="0"/>
              </a:spcAft>
              <a:defRPr/>
            </a:pPr>
            <a:r>
              <a:rPr lang="ar-IQ" sz="2800" b="1" kern="0" dirty="0">
                <a:solidFill>
                  <a:schemeClr val="bg1"/>
                </a:solidFill>
                <a:latin typeface="+mn-lt"/>
                <a:ea typeface="+mj-ea"/>
                <a:cs typeface="Times New Roman"/>
              </a:rPr>
              <a:t>استاذ النظرية </a:t>
            </a:r>
            <a:r>
              <a:rPr lang="ar-IQ" sz="2800" b="1" kern="0">
                <a:solidFill>
                  <a:schemeClr val="bg1"/>
                </a:solidFill>
                <a:latin typeface="+mn-lt"/>
                <a:ea typeface="+mj-ea"/>
                <a:cs typeface="Times New Roman"/>
              </a:rPr>
              <a:t>الاقتصادية </a:t>
            </a:r>
            <a:r>
              <a:rPr lang="ar-IQ" sz="2800" b="1" kern="0">
                <a:solidFill>
                  <a:schemeClr val="bg1"/>
                </a:solidFill>
                <a:latin typeface="+mn-lt"/>
                <a:ea typeface="+mj-ea"/>
                <a:cs typeface="Times New Roman"/>
              </a:rPr>
              <a:t>الجزئية </a:t>
            </a:r>
            <a:r>
              <a:rPr lang="ar-IQ" sz="2800" b="1" kern="0" dirty="0">
                <a:solidFill>
                  <a:schemeClr val="bg1"/>
                </a:solidFill>
                <a:latin typeface="+mn-lt"/>
                <a:ea typeface="+mj-ea"/>
                <a:cs typeface="Times New Roman"/>
              </a:rPr>
              <a:t>في الجامعة المستنصرية - العراق </a:t>
            </a:r>
            <a:br>
              <a:rPr lang="ar-IQ" sz="2800" b="1" kern="0" dirty="0">
                <a:solidFill>
                  <a:schemeClr val="bg1"/>
                </a:solidFill>
                <a:latin typeface="+mn-lt"/>
                <a:ea typeface="+mj-ea"/>
                <a:cs typeface="Times New Roman"/>
              </a:rPr>
            </a:br>
            <a:endParaRPr lang="en-US" sz="2800" kern="0" dirty="0">
              <a:solidFill>
                <a:schemeClr val="bg1"/>
              </a:solidFill>
              <a:latin typeface="+mn-lt"/>
              <a:cs typeface="+mn-cs"/>
            </a:endParaRPr>
          </a:p>
        </p:txBody>
      </p:sp>
      <p:sp>
        <p:nvSpPr>
          <p:cNvPr id="5" name="Title 1"/>
          <p:cNvSpPr txBox="1">
            <a:spLocks/>
          </p:cNvSpPr>
          <p:nvPr/>
        </p:nvSpPr>
        <p:spPr>
          <a:xfrm>
            <a:off x="576263" y="1447800"/>
            <a:ext cx="7772400" cy="1470025"/>
          </a:xfrm>
          <a:prstGeom prst="rect">
            <a:avLst/>
          </a:prstGeom>
        </p:spPr>
        <p:txBody>
          <a:bodyPr/>
          <a:lstStyle>
            <a:lvl1pPr algn="ctr" rtl="1" eaLnBrk="0" fontAlgn="base" hangingPunct="0">
              <a:spcBef>
                <a:spcPct val="0"/>
              </a:spcBef>
              <a:spcAft>
                <a:spcPct val="0"/>
              </a:spcAft>
              <a:defRPr sz="4400" kern="1200">
                <a:solidFill>
                  <a:schemeClr val="tx1"/>
                </a:solidFill>
                <a:latin typeface="+mj-lt"/>
                <a:ea typeface="+mj-ea"/>
                <a:cs typeface="Arial" charset="0"/>
              </a:defRPr>
            </a:lvl1pPr>
            <a:lvl2pPr algn="ctr" rtl="1" eaLnBrk="0" fontAlgn="base" hangingPunct="0">
              <a:spcBef>
                <a:spcPct val="0"/>
              </a:spcBef>
              <a:spcAft>
                <a:spcPct val="0"/>
              </a:spcAft>
              <a:defRPr sz="4400">
                <a:solidFill>
                  <a:schemeClr val="tx1"/>
                </a:solidFill>
                <a:latin typeface="Calibri" pitchFamily="34" charset="0"/>
                <a:cs typeface="Arial" charset="0"/>
              </a:defRPr>
            </a:lvl2pPr>
            <a:lvl3pPr algn="ctr" rtl="1" eaLnBrk="0" fontAlgn="base" hangingPunct="0">
              <a:spcBef>
                <a:spcPct val="0"/>
              </a:spcBef>
              <a:spcAft>
                <a:spcPct val="0"/>
              </a:spcAft>
              <a:defRPr sz="4400">
                <a:solidFill>
                  <a:schemeClr val="tx1"/>
                </a:solidFill>
                <a:latin typeface="Calibri" pitchFamily="34" charset="0"/>
                <a:cs typeface="Arial" charset="0"/>
              </a:defRPr>
            </a:lvl3pPr>
            <a:lvl4pPr algn="ctr" rtl="1" eaLnBrk="0" fontAlgn="base" hangingPunct="0">
              <a:spcBef>
                <a:spcPct val="0"/>
              </a:spcBef>
              <a:spcAft>
                <a:spcPct val="0"/>
              </a:spcAft>
              <a:defRPr sz="4400">
                <a:solidFill>
                  <a:schemeClr val="tx1"/>
                </a:solidFill>
                <a:latin typeface="Calibri" pitchFamily="34" charset="0"/>
                <a:cs typeface="Arial" charset="0"/>
              </a:defRPr>
            </a:lvl4pPr>
            <a:lvl5pPr algn="ctr" rtl="1" eaLnBrk="0" fontAlgn="base" hangingPunct="0">
              <a:spcBef>
                <a:spcPct val="0"/>
              </a:spcBef>
              <a:spcAft>
                <a:spcPct val="0"/>
              </a:spcAft>
              <a:defRPr sz="4400">
                <a:solidFill>
                  <a:schemeClr val="tx1"/>
                </a:solidFill>
                <a:latin typeface="Calibri" pitchFamily="34" charset="0"/>
                <a:cs typeface="Arial" charset="0"/>
              </a:defRPr>
            </a:lvl5pPr>
            <a:lvl6pPr marL="457200" algn="ctr" rtl="1" fontAlgn="base">
              <a:spcBef>
                <a:spcPct val="0"/>
              </a:spcBef>
              <a:spcAft>
                <a:spcPct val="0"/>
              </a:spcAft>
              <a:defRPr sz="4400">
                <a:solidFill>
                  <a:schemeClr val="tx1"/>
                </a:solidFill>
                <a:latin typeface="Calibri" pitchFamily="34" charset="0"/>
                <a:cs typeface="Times New Roman" pitchFamily="18" charset="0"/>
              </a:defRPr>
            </a:lvl6pPr>
            <a:lvl7pPr marL="914400" algn="ctr" rtl="1" fontAlgn="base">
              <a:spcBef>
                <a:spcPct val="0"/>
              </a:spcBef>
              <a:spcAft>
                <a:spcPct val="0"/>
              </a:spcAft>
              <a:defRPr sz="4400">
                <a:solidFill>
                  <a:schemeClr val="tx1"/>
                </a:solidFill>
                <a:latin typeface="Calibri" pitchFamily="34" charset="0"/>
                <a:cs typeface="Times New Roman" pitchFamily="18" charset="0"/>
              </a:defRPr>
            </a:lvl7pPr>
            <a:lvl8pPr marL="1371600" algn="ctr" rtl="1" fontAlgn="base">
              <a:spcBef>
                <a:spcPct val="0"/>
              </a:spcBef>
              <a:spcAft>
                <a:spcPct val="0"/>
              </a:spcAft>
              <a:defRPr sz="4400">
                <a:solidFill>
                  <a:schemeClr val="tx1"/>
                </a:solidFill>
                <a:latin typeface="Calibri" pitchFamily="34" charset="0"/>
                <a:cs typeface="Times New Roman" pitchFamily="18" charset="0"/>
              </a:defRPr>
            </a:lvl8pPr>
            <a:lvl9pPr marL="1828800" algn="ctr" rtl="1" fontAlgn="base">
              <a:spcBef>
                <a:spcPct val="0"/>
              </a:spcBef>
              <a:spcAft>
                <a:spcPct val="0"/>
              </a:spcAft>
              <a:defRPr sz="4400">
                <a:solidFill>
                  <a:schemeClr val="tx1"/>
                </a:solidFill>
                <a:latin typeface="Calibri" pitchFamily="34" charset="0"/>
                <a:cs typeface="Times New Roman" pitchFamily="18" charset="0"/>
              </a:defRPr>
            </a:lvl9pPr>
          </a:lstStyle>
          <a:p>
            <a:pPr eaLnBrk="1" hangingPunct="1"/>
            <a:r>
              <a:rPr lang="ar-IQ" b="1" smtClean="0">
                <a:solidFill>
                  <a:srgbClr val="FF0000"/>
                </a:solidFill>
              </a:rPr>
              <a:t>التمييز السعري</a:t>
            </a:r>
            <a:r>
              <a:rPr lang="en-US" b="1" smtClean="0">
                <a:solidFill>
                  <a:srgbClr val="FF0000"/>
                </a:solidFill>
              </a:rPr>
              <a:t>Price Discrimination</a:t>
            </a:r>
            <a:endParaRPr lang="en-US" b="1" dirty="0" smtClean="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000"/>
                                        <p:tgtEl>
                                          <p:spTgt spid="7"/>
                                        </p:tgtEl>
                                      </p:cBhvr>
                                    </p:animEffect>
                                    <p:anim calcmode="lin" valueType="num">
                                      <p:cBhvr>
                                        <p:cTn id="8" dur="1000" fill="hold"/>
                                        <p:tgtEl>
                                          <p:spTgt spid="7"/>
                                        </p:tgtEl>
                                        <p:attrNameLst>
                                          <p:attrName>ppt_x</p:attrName>
                                        </p:attrNameLst>
                                      </p:cBhvr>
                                      <p:tavLst>
                                        <p:tav tm="0">
                                          <p:val>
                                            <p:strVal val="#ppt_x"/>
                                          </p:val>
                                        </p:tav>
                                        <p:tav tm="100000">
                                          <p:val>
                                            <p:strVal val="#ppt_x"/>
                                          </p:val>
                                        </p:tav>
                                      </p:tavLst>
                                    </p:anim>
                                    <p:anim calcmode="lin" valueType="num">
                                      <p:cBhvr>
                                        <p:cTn id="9" dur="1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1"/>
          <p:cNvSpPr>
            <a:spLocks noChangeArrowheads="1"/>
          </p:cNvSpPr>
          <p:nvPr/>
        </p:nvSpPr>
        <p:spPr bwMode="auto">
          <a:xfrm>
            <a:off x="228600" y="457200"/>
            <a:ext cx="8458200" cy="2678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justLow" rtl="1"/>
            <a:r>
              <a:rPr lang="ar-IQ" sz="2400" b="1"/>
              <a:t>4.</a:t>
            </a:r>
            <a:r>
              <a:rPr lang="ar-IQ" sz="2400" b="1" u="sng">
                <a:solidFill>
                  <a:srgbClr val="FF0000"/>
                </a:solidFill>
              </a:rPr>
              <a:t>خيارات المشترين</a:t>
            </a:r>
            <a:r>
              <a:rPr lang="ar-IQ" sz="2400" b="1"/>
              <a:t>:-اذ يتم تمييز السلعة من خلال الاختلاف في تغليفها فمثلا للتأثير على خيارات المستهلكين من خلال الايحاء بان هناك اختلاف في السلعة وانها اجود من الاخرى وبالتالي سيكون سعرها اعلى ويعتمد ذلك على الاسم والعلامة التجارية فمثلا هناك اختلاف في جودة الورق المستخدم في طبع كتاب معين وطبعا هناك فرق في التكاليف غير ان الفرق في الاسعار يكون اكبر من الفرق في التكاليف مثال اذا كان االمنتج يمتلك سوقين فبعض المشترين يفضل شراء السلعة في منطفة ما  حتى وان كانت بسعر اعلى.</a:t>
            </a:r>
            <a:endParaRPr lang="en-US" sz="2400" b="1"/>
          </a:p>
        </p:txBody>
      </p:sp>
      <p:sp>
        <p:nvSpPr>
          <p:cNvPr id="3" name="Rectangle 2"/>
          <p:cNvSpPr>
            <a:spLocks noChangeArrowheads="1"/>
          </p:cNvSpPr>
          <p:nvPr/>
        </p:nvSpPr>
        <p:spPr bwMode="auto">
          <a:xfrm>
            <a:off x="381000" y="3151188"/>
            <a:ext cx="8305800"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justLow" rtl="1"/>
            <a:r>
              <a:rPr lang="ar-IQ" sz="2400" b="1"/>
              <a:t>5</a:t>
            </a:r>
            <a:r>
              <a:rPr lang="ar-IQ" sz="2400" b="1">
                <a:solidFill>
                  <a:srgbClr val="FF0000"/>
                </a:solidFill>
              </a:rPr>
              <a:t>. </a:t>
            </a:r>
            <a:r>
              <a:rPr lang="ar-IQ" sz="2400" b="1" u="sng">
                <a:solidFill>
                  <a:srgbClr val="FF0000"/>
                </a:solidFill>
              </a:rPr>
              <a:t>غض النظر والتكاسل لدى المشترين</a:t>
            </a:r>
            <a:r>
              <a:rPr lang="ar-IQ" sz="2400" b="1"/>
              <a:t>:- ويمكن ان تستمر حالة التمييز السعري عندما يبيع البائع سلعة في مكانين بسعرين مختلفين لكن المشترين يغضون النظر او يتكاسلون الذهاب الى السوق الاخرى.</a:t>
            </a:r>
            <a:endParaRPr lang="en-US" sz="2400" b="1"/>
          </a:p>
        </p:txBody>
      </p:sp>
      <p:sp>
        <p:nvSpPr>
          <p:cNvPr id="4" name="Rectangle 3"/>
          <p:cNvSpPr>
            <a:spLocks noChangeArrowheads="1"/>
          </p:cNvSpPr>
          <p:nvPr/>
        </p:nvSpPr>
        <p:spPr bwMode="auto">
          <a:xfrm>
            <a:off x="533400" y="4572000"/>
            <a:ext cx="8153400"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justLow" rtl="1"/>
            <a:r>
              <a:rPr lang="ar-IQ" sz="2400" b="1"/>
              <a:t> 6. </a:t>
            </a:r>
            <a:r>
              <a:rPr lang="ar-IQ" sz="2400" b="1" u="sng">
                <a:solidFill>
                  <a:srgbClr val="FF0000"/>
                </a:solidFill>
              </a:rPr>
              <a:t>خدمة واحدة لسلع مختلفة</a:t>
            </a:r>
            <a:r>
              <a:rPr lang="ar-IQ" sz="2400" b="1"/>
              <a:t>:- وذلك من خلال تمييز اسعار النقل مثلا بين القطن والفحم</a:t>
            </a:r>
            <a:r>
              <a:rPr lang="ar-SA" sz="2400" b="1"/>
              <a:t>،</a:t>
            </a:r>
            <a:r>
              <a:rPr lang="ar-IQ" sz="2400" b="1"/>
              <a:t> وذلك لعدم امكانية نقل الخدمة من سوق الى اخرى لاختلاف السلعتين.</a:t>
            </a:r>
            <a:endParaRPr lang="en-US" sz="2400" b="1"/>
          </a:p>
        </p:txBody>
      </p:sp>
    </p:spTree>
    <p:extLst>
      <p:ext uri="{BB962C8B-B14F-4D97-AF65-F5344CB8AC3E}">
        <p14:creationId xmlns:p14="http://schemas.microsoft.com/office/powerpoint/2010/main" val="26704259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2"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1+#ppt_w/2"/>
                                          </p:val>
                                        </p:tav>
                                        <p:tav tm="100000">
                                          <p:val>
                                            <p:strVal val="#ppt_x"/>
                                          </p:val>
                                        </p:tav>
                                      </p:tavLst>
                                    </p:anim>
                                    <p:anim calcmode="lin" valueType="num">
                                      <p:cBhvr additive="base">
                                        <p:cTn id="8" dur="500" fill="hold"/>
                                        <p:tgtEl>
                                          <p:spTgt spid="3"/>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fill="hold"/>
                                        <p:tgtEl>
                                          <p:spTgt spid="4"/>
                                        </p:tgtEl>
                                        <p:attrNameLst>
                                          <p:attrName>ppt_x</p:attrName>
                                        </p:attrNameLst>
                                      </p:cBhvr>
                                      <p:tavLst>
                                        <p:tav tm="0">
                                          <p:val>
                                            <p:strVal val="1+#ppt_w/2"/>
                                          </p:val>
                                        </p:tav>
                                        <p:tav tm="100000">
                                          <p:val>
                                            <p:strVal val="#ppt_x"/>
                                          </p:val>
                                        </p:tav>
                                      </p:tavLst>
                                    </p:anim>
                                    <p:anim calcmode="lin" valueType="num">
                                      <p:cBhvr additive="base">
                                        <p:cTn id="14" dur="500" fill="hold"/>
                                        <p:tgtEl>
                                          <p:spTgt spid="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1"/>
          <p:cNvSpPr>
            <a:spLocks noChangeArrowheads="1"/>
          </p:cNvSpPr>
          <p:nvPr/>
        </p:nvSpPr>
        <p:spPr bwMode="auto">
          <a:xfrm>
            <a:off x="2438400" y="228600"/>
            <a:ext cx="4308475" cy="523875"/>
          </a:xfrm>
          <a:prstGeom prst="rect">
            <a:avLst/>
          </a:prstGeom>
          <a:solidFill>
            <a:srgbClr val="FFFF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ar-SA" sz="2800" b="1"/>
              <a:t>شروط نجاح سياسة التمييز السعري</a:t>
            </a:r>
            <a:endParaRPr lang="en-US" sz="2800"/>
          </a:p>
        </p:txBody>
      </p:sp>
      <p:sp>
        <p:nvSpPr>
          <p:cNvPr id="3" name="Rectangle 2"/>
          <p:cNvSpPr>
            <a:spLocks noChangeArrowheads="1"/>
          </p:cNvSpPr>
          <p:nvPr/>
        </p:nvSpPr>
        <p:spPr bwMode="auto">
          <a:xfrm>
            <a:off x="152400" y="1279525"/>
            <a:ext cx="8382000"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justLow" rtl="1"/>
            <a:r>
              <a:rPr lang="ar-SA" sz="2400" b="1"/>
              <a:t> 1.</a:t>
            </a:r>
            <a:r>
              <a:rPr lang="ar-SA" sz="2400" b="1" u="sng">
                <a:solidFill>
                  <a:srgbClr val="FF0000"/>
                </a:solidFill>
              </a:rPr>
              <a:t>وجود قوة احتكارية للمنشأة المنتجة</a:t>
            </a:r>
            <a:r>
              <a:rPr lang="ar-SA" sz="2400" b="1"/>
              <a:t>، وبالتالي فإن المنشأة في سوق المنافسة الكاملة لا تستطيع ممارسة التمييز السعري لأن قدرتها على التأثير على الأسعار معدومة.</a:t>
            </a:r>
            <a:r>
              <a:rPr lang="en-US" sz="2400" b="1"/>
              <a:t> </a:t>
            </a:r>
          </a:p>
        </p:txBody>
      </p:sp>
      <p:sp>
        <p:nvSpPr>
          <p:cNvPr id="4" name="Rectangle 3"/>
          <p:cNvSpPr>
            <a:spLocks noChangeArrowheads="1"/>
          </p:cNvSpPr>
          <p:nvPr/>
        </p:nvSpPr>
        <p:spPr bwMode="auto">
          <a:xfrm>
            <a:off x="214313" y="2381250"/>
            <a:ext cx="8534400" cy="3786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justLow" rtl="1"/>
            <a:r>
              <a:rPr lang="ar-IQ" sz="2400" b="1"/>
              <a:t>2.</a:t>
            </a:r>
            <a:r>
              <a:rPr lang="ar-SA" sz="2400" b="1" u="sng">
                <a:solidFill>
                  <a:srgbClr val="FF0000"/>
                </a:solidFill>
              </a:rPr>
              <a:t>إمكانية تجزئة السوق أو تقسيم المستهلكين إلى مجموعتين أو أكثر، لكل منها مرونة طلب سعرية مختلفة على السلعة</a:t>
            </a:r>
            <a:r>
              <a:rPr lang="ar-SA" sz="2400" b="1"/>
              <a:t>، ففي المثال السابق كان هناك نوعين من المستهلكين للكهرباء وهم أصحاب البيوت السكنية حيث أن طلبهم على الكهرباء غير مرن نظراً لعدم وجود بدائل جيدة لها، والمنشات الصناعية والتي يكون طلبها على الكهرباء مرتفع المرونة بعض الشيء نظراً لوجود بدائل لها مثل شراء مولدات كهربائية، ويمكن تصنيف المستهلكين إلى مجموعات مختلفة حسب الدخل (مثلاً بعض المستشفيات تضع سعراً أقل لذوي الدخل المحدود عن نفس العملية الجراحية، أو حسب العمر (مثلاً، أسعار مخفضة للأطفال أو لكبار السن) أو حسب الوقت (مثلاً تحديد سعرين مختلفين للمكالمات الهاتفية سعر مرتفع أثناء النهار ومنخفض أثناء الليل كما تفعل ذلك بعض شركات الهاتف)..</a:t>
            </a:r>
            <a:endParaRPr lang="en-US" sz="2400" b="1"/>
          </a:p>
        </p:txBody>
      </p:sp>
    </p:spTree>
    <p:extLst>
      <p:ext uri="{BB962C8B-B14F-4D97-AF65-F5344CB8AC3E}">
        <p14:creationId xmlns:p14="http://schemas.microsoft.com/office/powerpoint/2010/main" val="65422338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2"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fill="hold"/>
                                        <p:tgtEl>
                                          <p:spTgt spid="4"/>
                                        </p:tgtEl>
                                        <p:attrNameLst>
                                          <p:attrName>ppt_x</p:attrName>
                                        </p:attrNameLst>
                                      </p:cBhvr>
                                      <p:tavLst>
                                        <p:tav tm="0">
                                          <p:val>
                                            <p:strVal val="#ppt_x"/>
                                          </p:val>
                                        </p:tav>
                                        <p:tav tm="100000">
                                          <p:val>
                                            <p:strVal val="#ppt_x"/>
                                          </p:val>
                                        </p:tav>
                                      </p:tavLst>
                                    </p:anim>
                                    <p:anim calcmode="lin" valueType="num">
                                      <p:cBhvr additive="base">
                                        <p:cTn id="14"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1"/>
          <p:cNvSpPr>
            <a:spLocks noChangeArrowheads="1"/>
          </p:cNvSpPr>
          <p:nvPr/>
        </p:nvSpPr>
        <p:spPr bwMode="auto">
          <a:xfrm>
            <a:off x="76200" y="1444625"/>
            <a:ext cx="8915400" cy="3784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justLow" rtl="1"/>
            <a:r>
              <a:rPr lang="ar-SA" sz="2400" b="1"/>
              <a:t>3. </a:t>
            </a:r>
            <a:r>
              <a:rPr lang="ar-SA" sz="2400" b="1" u="sng">
                <a:solidFill>
                  <a:srgbClr val="FF0000"/>
                </a:solidFill>
              </a:rPr>
              <a:t>عدم إمكانية إعادة بيع السلعة بين المستهلكين أنفسهم نظراً لطبيعة السلعة أو لارتفاع تكلفة إعادة البيع</a:t>
            </a:r>
            <a:r>
              <a:rPr lang="ar-SA" sz="2400" b="1"/>
              <a:t>، فطالب كلية العلوم لا يستطيع مثلاً أن يسجل مادة الاقتصاد مدعياً أنه طالب كلية تجارة، كذلك شركة الطيران التي تعطي سعراً مخفضاً للأطفال تحتفظ لنفسها بحق التأكد من سن المسافر قبل دخوله إلى الطائرة.</a:t>
            </a:r>
            <a:endParaRPr lang="en-US" sz="2400" b="1"/>
          </a:p>
          <a:p>
            <a:pPr algn="justLow" rtl="1"/>
            <a:r>
              <a:rPr lang="ar-SA" sz="2400" b="1"/>
              <a:t>ويلاحظ أن عدم تحقيق أي شرط من الشروط السابقة يعني أن التمييز السعري لن يكون فعالاً ولن يحقق النتيجة المتوقعة منه.</a:t>
            </a:r>
          </a:p>
          <a:p>
            <a:pPr algn="justLow" rtl="1"/>
            <a:r>
              <a:rPr lang="ar-SA" sz="2400" b="1"/>
              <a:t>إن المنشأة الاحتكارية التي تمارس التمييز السعري يمكنها أن تزيد من أرباحها إذا توفرت لها الشروط السابقة وذلك عن طريق </a:t>
            </a:r>
            <a:r>
              <a:rPr lang="ar-SA" sz="2400" b="1">
                <a:solidFill>
                  <a:srgbClr val="FF0000"/>
                </a:solidFill>
              </a:rPr>
              <a:t>رفع سعر السلعة التي تنتجها للمستهلكين الذين يكون طلبهم على السلعة غير مرن، وتخفيض سعر السلعة للمستهلكين الذين يكون طلبهم على السلعة مرتفع المرونة</a:t>
            </a:r>
            <a:endParaRPr lang="en-US" sz="2400" b="1">
              <a:solidFill>
                <a:srgbClr val="FF0000"/>
              </a:solidFill>
            </a:endParaRPr>
          </a:p>
        </p:txBody>
      </p:sp>
    </p:spTree>
    <p:extLst>
      <p:ext uri="{BB962C8B-B14F-4D97-AF65-F5344CB8AC3E}">
        <p14:creationId xmlns:p14="http://schemas.microsoft.com/office/powerpoint/2010/main" val="413377783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1"/>
          <p:cNvSpPr>
            <a:spLocks noChangeArrowheads="1"/>
          </p:cNvSpPr>
          <p:nvPr/>
        </p:nvSpPr>
        <p:spPr bwMode="auto">
          <a:xfrm>
            <a:off x="2514600" y="304800"/>
            <a:ext cx="4427538" cy="523875"/>
          </a:xfrm>
          <a:prstGeom prst="rect">
            <a:avLst/>
          </a:prstGeom>
          <a:solidFill>
            <a:srgbClr val="FFFF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ar-IQ" sz="2800" b="1">
                <a:solidFill>
                  <a:srgbClr val="FF0000"/>
                </a:solidFill>
              </a:rPr>
              <a:t>الاسواق الاقتصادية والتمييز السعري</a:t>
            </a:r>
            <a:endParaRPr lang="en-US" sz="2800">
              <a:solidFill>
                <a:srgbClr val="FF0000"/>
              </a:solidFill>
            </a:endParaRPr>
          </a:p>
        </p:txBody>
      </p:sp>
      <p:sp>
        <p:nvSpPr>
          <p:cNvPr id="3" name="Rectangle 2"/>
          <p:cNvSpPr>
            <a:spLocks noChangeArrowheads="1"/>
          </p:cNvSpPr>
          <p:nvPr/>
        </p:nvSpPr>
        <p:spPr bwMode="auto">
          <a:xfrm>
            <a:off x="76200" y="1858963"/>
            <a:ext cx="8915400" cy="3416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justLow" rtl="1"/>
            <a:r>
              <a:rPr lang="ar-IQ" sz="2400" b="1"/>
              <a:t> </a:t>
            </a:r>
            <a:endParaRPr lang="en-US" sz="2400" b="1"/>
          </a:p>
          <a:p>
            <a:pPr algn="justLow" rtl="1"/>
            <a:r>
              <a:rPr lang="ar-IQ" sz="2400" b="1">
                <a:solidFill>
                  <a:srgbClr val="FF0000"/>
                </a:solidFill>
              </a:rPr>
              <a:t>1. </a:t>
            </a:r>
            <a:r>
              <a:rPr lang="ar-IQ" sz="2400" b="1" u="sng">
                <a:solidFill>
                  <a:srgbClr val="FF0000"/>
                </a:solidFill>
              </a:rPr>
              <a:t>التمييز السعري وسوق المنافسة التامة</a:t>
            </a:r>
            <a:endParaRPr lang="en-US" sz="2400" b="1">
              <a:solidFill>
                <a:srgbClr val="FF0000"/>
              </a:solidFill>
            </a:endParaRPr>
          </a:p>
          <a:p>
            <a:pPr algn="justLow" rtl="1"/>
            <a:r>
              <a:rPr lang="ar-IQ" sz="2400" b="1"/>
              <a:t>لايمكن للمنتج تحت ظروف المنافسة التامة ان يطبق التمييز السعري وذلك لأن فيه عدد كبير جدا من المنتجين لسلعة متجانسة ،ويمكن ان يبيعوا ماينتجون بالسعر السائد وعندما يحاول اي منتج ان يميز سعر سلعته من خلال سعرين احدهما اعلى من السعر السائد فأن المشترين سوف يمتنعون عن الشراء بالسعر المرتفع ويتوجهون الى الشراء  بالسعر السائد بسبب طبيعة السوق والمنافسة العامة بين المنتجين </a:t>
            </a:r>
            <a:r>
              <a:rPr lang="ar-IQ" sz="2400" b="1">
                <a:solidFill>
                  <a:srgbClr val="FF0000"/>
                </a:solidFill>
              </a:rPr>
              <a:t>ولكن في بقية الاسواق الاقتصادية التي تمتاز بمرونات سعرية مختلفة ليست لانهائية فبأمكانهم ان يميزوا بين اسعارهم.</a:t>
            </a:r>
            <a:endParaRPr lang="en-US" sz="2400" b="1">
              <a:solidFill>
                <a:srgbClr val="FF0000"/>
              </a:solidFill>
            </a:endParaRPr>
          </a:p>
        </p:txBody>
      </p:sp>
    </p:spTree>
    <p:extLst>
      <p:ext uri="{BB962C8B-B14F-4D97-AF65-F5344CB8AC3E}">
        <p14:creationId xmlns:p14="http://schemas.microsoft.com/office/powerpoint/2010/main" val="8957174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1"/>
          <p:cNvSpPr>
            <a:spLocks noChangeArrowheads="1"/>
          </p:cNvSpPr>
          <p:nvPr/>
        </p:nvSpPr>
        <p:spPr bwMode="auto">
          <a:xfrm>
            <a:off x="354013" y="1219200"/>
            <a:ext cx="8763000" cy="304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justLow" rtl="1"/>
            <a:r>
              <a:rPr lang="ar-IQ" sz="2400" b="1">
                <a:solidFill>
                  <a:srgbClr val="FF0000"/>
                </a:solidFill>
              </a:rPr>
              <a:t>2.</a:t>
            </a:r>
            <a:r>
              <a:rPr lang="ar-IQ" sz="2400" b="1" u="sng">
                <a:solidFill>
                  <a:srgbClr val="FF0000"/>
                </a:solidFill>
              </a:rPr>
              <a:t>التمييز السعري في ألاسوق الاخرى</a:t>
            </a:r>
            <a:endParaRPr lang="en-US" sz="2400" b="1">
              <a:solidFill>
                <a:srgbClr val="FF0000"/>
              </a:solidFill>
            </a:endParaRPr>
          </a:p>
          <a:p>
            <a:pPr algn="justLow" rtl="1"/>
            <a:r>
              <a:rPr lang="ar-IQ" sz="2400" b="1"/>
              <a:t>ان درجة التمايز السعري تعتمد على درجة المنافسة في السوق فالمنافسة الاحتكارية تسود السوق عندما تحصل حالة من الاختلاف في الناتج،وكل منتج له مشترين خاصين به من الصعوبة تركه او الانتقال الى منتج اخر بسرعة ،ومن هنا فأن المنتج في هذه السوق يتمكن من التفريق او التمييز بين اسعار سلعتين لكن التمييز السعري يكون </a:t>
            </a:r>
            <a:r>
              <a:rPr lang="ar-IQ" sz="2400" b="1" u="sng">
                <a:solidFill>
                  <a:srgbClr val="FF0000"/>
                </a:solidFill>
              </a:rPr>
              <a:t>محتمل الحصول بشكل كبير </a:t>
            </a:r>
            <a:r>
              <a:rPr lang="ar-IQ" sz="2400" b="1"/>
              <a:t>عندما يكون المنتج محتكر او عندما يكون هناك اتفاق بين عدد من المنتجين ينتجون نفس السلعة او الخدمة فمثلا الاطباء أو المحامين متفقين جميعا عن تقديم خدماتهم باسعار منخفضة للفقراء ومرتفعة نسبيا للاغنياء.</a:t>
            </a:r>
            <a:endParaRPr lang="en-US" sz="2400" b="1"/>
          </a:p>
        </p:txBody>
      </p:sp>
    </p:spTree>
    <p:extLst>
      <p:ext uri="{BB962C8B-B14F-4D97-AF65-F5344CB8AC3E}">
        <p14:creationId xmlns:p14="http://schemas.microsoft.com/office/powerpoint/2010/main" val="402859371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ChangeArrowheads="1"/>
          </p:cNvSpPr>
          <p:nvPr/>
        </p:nvSpPr>
        <p:spPr bwMode="auto">
          <a:xfrm>
            <a:off x="34925" y="441325"/>
            <a:ext cx="9039225" cy="830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algn="justLow" rtl="1"/>
            <a:r>
              <a:rPr lang="ar-IQ" sz="2400" b="1">
                <a:solidFill>
                  <a:srgbClr val="FF0000"/>
                </a:solidFill>
                <a:latin typeface="Simplified Arabic" pitchFamily="2" charset="-78"/>
                <a:cs typeface="Times New Roman" pitchFamily="18" charset="0"/>
              </a:rPr>
              <a:t>1.</a:t>
            </a:r>
            <a:r>
              <a:rPr lang="ar-IQ" sz="2400" b="1" u="sng">
                <a:solidFill>
                  <a:srgbClr val="FF0000"/>
                </a:solidFill>
                <a:latin typeface="Simplified Arabic" pitchFamily="2" charset="-78"/>
                <a:cs typeface="Times New Roman" pitchFamily="18" charset="0"/>
              </a:rPr>
              <a:t>عندما تكون مرونة الطلب السعرية متساوية في سوقين</a:t>
            </a:r>
            <a:r>
              <a:rPr lang="ar-IQ" sz="2400" b="1">
                <a:solidFill>
                  <a:srgbClr val="FF0000"/>
                </a:solidFill>
                <a:latin typeface="Simplified Arabic" pitchFamily="2" charset="-78"/>
                <a:cs typeface="Times New Roman" pitchFamily="18" charset="0"/>
              </a:rPr>
              <a:t> </a:t>
            </a:r>
            <a:r>
              <a:rPr lang="ar-IQ" sz="2400" b="1">
                <a:latin typeface="Simplified Arabic" pitchFamily="2" charset="-78"/>
                <a:cs typeface="Times New Roman" pitchFamily="18" charset="0"/>
              </a:rPr>
              <a:t>فان المنتج لايمكنه ان يميز بين </a:t>
            </a:r>
          </a:p>
          <a:p>
            <a:pPr algn="justLow" rtl="1"/>
            <a:r>
              <a:rPr lang="ar-IQ" sz="2400" b="1">
                <a:latin typeface="Simplified Arabic" pitchFamily="2" charset="-78"/>
                <a:cs typeface="Times New Roman" pitchFamily="18" charset="0"/>
              </a:rPr>
              <a:t>سعرين لسلعتين  كما موضح في الشكل ادناه اذ تكون صيغة الايراد الحدي:-        </a:t>
            </a:r>
            <a:endParaRPr lang="ar-IQ" sz="3200" b="1">
              <a:latin typeface="Arial" charset="0"/>
              <a:cs typeface="Times New Roman" pitchFamily="18" charset="0"/>
            </a:endParaRPr>
          </a:p>
        </p:txBody>
      </p:sp>
      <p:sp>
        <p:nvSpPr>
          <p:cNvPr id="16387" name="Rectangle 3"/>
          <p:cNvSpPr>
            <a:spLocks noChangeArrowheads="1"/>
          </p:cNvSpPr>
          <p:nvPr/>
        </p:nvSpPr>
        <p:spPr bwMode="auto">
          <a:xfrm>
            <a:off x="0" y="8382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algn="justLow" rtl="1"/>
            <a:r>
              <a:rPr lang="en-US" sz="1400">
                <a:latin typeface="Simplified Arabic" pitchFamily="2" charset="-78"/>
                <a:cs typeface="Times New Roman" pitchFamily="18" charset="0"/>
              </a:rPr>
              <a:t> </a:t>
            </a:r>
            <a:endParaRPr lang="en-US">
              <a:latin typeface="Arial" charset="0"/>
              <a:cs typeface="Times New Roman" pitchFamily="18" charset="0"/>
            </a:endParaRPr>
          </a:p>
        </p:txBody>
      </p:sp>
      <p:pic>
        <p:nvPicPr>
          <p:cNvPr id="4102" name="Picture 6"/>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19400" y="1284288"/>
            <a:ext cx="3505200" cy="901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Rectangle 4"/>
          <p:cNvSpPr>
            <a:spLocks noChangeArrowheads="1"/>
          </p:cNvSpPr>
          <p:nvPr/>
        </p:nvSpPr>
        <p:spPr bwMode="auto">
          <a:xfrm>
            <a:off x="73025" y="2057400"/>
            <a:ext cx="8610600" cy="1570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justLow" rtl="1"/>
            <a:r>
              <a:rPr lang="ar-IQ" sz="2400" b="1"/>
              <a:t>فعندما تكون مرونة الطلب السعرية متساوية في سوقين فان الايراد الحدي يكون متساوي ايضا وبذلك يصبح من السهل ان نثبت فيما لو قام المحتكر بنقل كمية معينة من السلعة من السوق الاولى الى الاخرى فانه سيفقد اكثر مما سيحصل عليه في حالة عدم اختلاف بين المرونة السعرية بين السوقين </a:t>
            </a:r>
            <a:endParaRPr lang="en-US" sz="2400" b="1"/>
          </a:p>
        </p:txBody>
      </p:sp>
      <p:pic>
        <p:nvPicPr>
          <p:cNvPr id="7" name="Picture 6"/>
          <p:cNvPicPr>
            <a:picLocks noChangeAspect="1" noChangeArrowheads="1"/>
          </p:cNvPicPr>
          <p:nvPr/>
        </p:nvPicPr>
        <p:blipFill>
          <a:blip r:embed="rId3">
            <a:grayscl/>
            <a:extLst>
              <a:ext uri="{28A0092B-C50C-407E-A947-70E740481C1C}">
                <a14:useLocalDpi xmlns:a14="http://schemas.microsoft.com/office/drawing/2010/main" val="0"/>
              </a:ext>
            </a:extLst>
          </a:blip>
          <a:srcRect/>
          <a:stretch>
            <a:fillRect/>
          </a:stretch>
        </p:blipFill>
        <p:spPr bwMode="auto">
          <a:xfrm>
            <a:off x="3048000" y="3603625"/>
            <a:ext cx="4648200" cy="300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80165580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2" fill="hold" nodeType="clickEffect">
                                  <p:stCondLst>
                                    <p:cond delay="0"/>
                                  </p:stCondLst>
                                  <p:childTnLst>
                                    <p:set>
                                      <p:cBhvr>
                                        <p:cTn id="6" dur="1" fill="hold">
                                          <p:stCondLst>
                                            <p:cond delay="0"/>
                                          </p:stCondLst>
                                        </p:cTn>
                                        <p:tgtEl>
                                          <p:spTgt spid="4102"/>
                                        </p:tgtEl>
                                        <p:attrNameLst>
                                          <p:attrName>style.visibility</p:attrName>
                                        </p:attrNameLst>
                                      </p:cBhvr>
                                      <p:to>
                                        <p:strVal val="visible"/>
                                      </p:to>
                                    </p:set>
                                    <p:anim calcmode="lin" valueType="num">
                                      <p:cBhvr additive="base">
                                        <p:cTn id="7" dur="500" fill="hold"/>
                                        <p:tgtEl>
                                          <p:spTgt spid="4102"/>
                                        </p:tgtEl>
                                        <p:attrNameLst>
                                          <p:attrName>ppt_x</p:attrName>
                                        </p:attrNameLst>
                                      </p:cBhvr>
                                      <p:tavLst>
                                        <p:tav tm="0">
                                          <p:val>
                                            <p:strVal val="1+#ppt_w/2"/>
                                          </p:val>
                                        </p:tav>
                                        <p:tav tm="100000">
                                          <p:val>
                                            <p:strVal val="#ppt_x"/>
                                          </p:val>
                                        </p:tav>
                                      </p:tavLst>
                                    </p:anim>
                                    <p:anim calcmode="lin" valueType="num">
                                      <p:cBhvr additive="base">
                                        <p:cTn id="8" dur="500" fill="hold"/>
                                        <p:tgtEl>
                                          <p:spTgt spid="4102"/>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1+#ppt_w/2"/>
                                          </p:val>
                                        </p:tav>
                                        <p:tav tm="100000">
                                          <p:val>
                                            <p:strVal val="#ppt_x"/>
                                          </p:val>
                                        </p:tav>
                                      </p:tavLst>
                                    </p:anim>
                                    <p:anim calcmode="lin" valueType="num">
                                      <p:cBhvr additive="base">
                                        <p:cTn id="14" dur="500" fill="hold"/>
                                        <p:tgtEl>
                                          <p:spTgt spid="5"/>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7"/>
                                        </p:tgtEl>
                                        <p:attrNameLst>
                                          <p:attrName>style.visibility</p:attrName>
                                        </p:attrNameLst>
                                      </p:cBhvr>
                                      <p:to>
                                        <p:strVal val="visible"/>
                                      </p:to>
                                    </p:set>
                                    <p:anim calcmode="lin" valueType="num">
                                      <p:cBhvr additive="base">
                                        <p:cTn id="19" dur="500" fill="hold"/>
                                        <p:tgtEl>
                                          <p:spTgt spid="7"/>
                                        </p:tgtEl>
                                        <p:attrNameLst>
                                          <p:attrName>ppt_x</p:attrName>
                                        </p:attrNameLst>
                                      </p:cBhvr>
                                      <p:tavLst>
                                        <p:tav tm="0">
                                          <p:val>
                                            <p:strVal val="#ppt_x"/>
                                          </p:val>
                                        </p:tav>
                                        <p:tav tm="100000">
                                          <p:val>
                                            <p:strVal val="#ppt_x"/>
                                          </p:val>
                                        </p:tav>
                                      </p:tavLst>
                                    </p:anim>
                                    <p:anim calcmode="lin" valueType="num">
                                      <p:cBhvr additive="base">
                                        <p:cTn id="20"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1"/>
          <p:cNvSpPr>
            <a:spLocks noChangeArrowheads="1"/>
          </p:cNvSpPr>
          <p:nvPr/>
        </p:nvSpPr>
        <p:spPr bwMode="auto">
          <a:xfrm>
            <a:off x="2403475" y="609600"/>
            <a:ext cx="6107113"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ar-IQ" sz="2400" b="1"/>
              <a:t>2.</a:t>
            </a:r>
            <a:r>
              <a:rPr lang="ar-IQ" sz="2400" b="1">
                <a:solidFill>
                  <a:srgbClr val="FF0000"/>
                </a:solidFill>
              </a:rPr>
              <a:t>عندما تكون المرونة السعرية للطلب مختلفة بين السوقين</a:t>
            </a:r>
            <a:r>
              <a:rPr lang="ar-IQ" sz="2400" b="1"/>
              <a:t> </a:t>
            </a:r>
            <a:endParaRPr lang="en-US" sz="2400" b="1"/>
          </a:p>
        </p:txBody>
      </p:sp>
      <p:sp>
        <p:nvSpPr>
          <p:cNvPr id="3" name="Rectangle 2"/>
          <p:cNvSpPr>
            <a:spLocks noChangeArrowheads="1"/>
          </p:cNvSpPr>
          <p:nvPr/>
        </p:nvSpPr>
        <p:spPr bwMode="auto">
          <a:xfrm>
            <a:off x="152400" y="1143000"/>
            <a:ext cx="88392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justLow" rtl="1"/>
            <a:r>
              <a:rPr lang="ar-IQ" sz="2400" b="1"/>
              <a:t>ان ارتفاع مرونة الطلب السعرية ستؤدى الى ايراد اكبر عند خفض السعر</a:t>
            </a:r>
            <a:endParaRPr lang="en-US" sz="2400" b="1"/>
          </a:p>
        </p:txBody>
      </p:sp>
      <p:pic>
        <p:nvPicPr>
          <p:cNvPr id="1741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52600" y="2081213"/>
            <a:ext cx="6015038" cy="3862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74610995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2"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1+#ppt_w/2"/>
                                          </p:val>
                                        </p:tav>
                                        <p:tav tm="100000">
                                          <p:val>
                                            <p:strVal val="#ppt_x"/>
                                          </p:val>
                                        </p:tav>
                                      </p:tavLst>
                                    </p:anim>
                                    <p:anim calcmode="lin" valueType="num">
                                      <p:cBhvr additive="base">
                                        <p:cTn id="8" dur="500" fill="hold"/>
                                        <p:tgtEl>
                                          <p:spTgt spid="3"/>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1"/>
          <p:cNvSpPr>
            <a:spLocks noChangeArrowheads="1"/>
          </p:cNvSpPr>
          <p:nvPr/>
        </p:nvSpPr>
        <p:spPr bwMode="auto">
          <a:xfrm>
            <a:off x="2667000" y="381000"/>
            <a:ext cx="3927475" cy="523875"/>
          </a:xfrm>
          <a:prstGeom prst="rect">
            <a:avLst/>
          </a:prstGeom>
          <a:solidFill>
            <a:srgbClr val="FFFF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ar-SA" sz="2800" b="1">
                <a:solidFill>
                  <a:srgbClr val="FF0000"/>
                </a:solidFill>
              </a:rPr>
              <a:t>التحليل الرياضي للتمييز السعري</a:t>
            </a:r>
            <a:endParaRPr lang="en-US" sz="2800">
              <a:solidFill>
                <a:srgbClr val="FF0000"/>
              </a:solidFill>
            </a:endParaRPr>
          </a:p>
        </p:txBody>
      </p:sp>
      <p:sp>
        <p:nvSpPr>
          <p:cNvPr id="18435"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US"/>
          </a:p>
        </p:txBody>
      </p:sp>
      <p:pic>
        <p:nvPicPr>
          <p:cNvPr id="6148"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24600" y="1143000"/>
            <a:ext cx="2219325" cy="590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8437" name="Rectangle 7"/>
          <p:cNvSpPr>
            <a:spLocks noChangeArrowheads="1"/>
          </p:cNvSpPr>
          <p:nvPr/>
        </p:nvSpPr>
        <p:spPr bwMode="auto">
          <a:xfrm>
            <a:off x="0" y="35242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r>
              <a:rPr lang="en-US" sz="1400">
                <a:latin typeface="Simplified Arabic" pitchFamily="2" charset="-78"/>
                <a:cs typeface="Times New Roman" pitchFamily="18" charset="0"/>
              </a:rPr>
              <a:t> </a:t>
            </a:r>
            <a:r>
              <a:rPr lang="en-US" sz="800">
                <a:latin typeface="Arial" charset="0"/>
                <a:cs typeface="Times New Roman" pitchFamily="18" charset="0"/>
              </a:rPr>
              <a:t> </a:t>
            </a:r>
            <a:endParaRPr lang="en-US">
              <a:latin typeface="Arial" charset="0"/>
              <a:cs typeface="Times New Roman" pitchFamily="18" charset="0"/>
            </a:endParaRPr>
          </a:p>
        </p:txBody>
      </p:sp>
      <p:pic>
        <p:nvPicPr>
          <p:cNvPr id="6154" name="Picture 1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29200" y="1733550"/>
            <a:ext cx="3638550" cy="895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8439" name="Rectangle 1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US"/>
          </a:p>
        </p:txBody>
      </p:sp>
      <p:pic>
        <p:nvPicPr>
          <p:cNvPr id="6158" name="Picture 1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043488" y="2655888"/>
            <a:ext cx="3743325" cy="809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 name="Rectangle 9"/>
          <p:cNvSpPr>
            <a:spLocks noChangeArrowheads="1"/>
          </p:cNvSpPr>
          <p:nvPr/>
        </p:nvSpPr>
        <p:spPr bwMode="auto">
          <a:xfrm>
            <a:off x="5070475" y="3521075"/>
            <a:ext cx="3743325" cy="831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r" rtl="1"/>
            <a:r>
              <a:rPr lang="ar-SA" sz="2400" b="1">
                <a:solidFill>
                  <a:srgbClr val="FF0000"/>
                </a:solidFill>
              </a:rPr>
              <a:t>أولا): فعندما تكون مرونة الطلب السعرية متساوية في السوقين </a:t>
            </a:r>
            <a:r>
              <a:rPr lang="en-US" sz="2400" b="1">
                <a:solidFill>
                  <a:srgbClr val="FF0000"/>
                </a:solidFill>
              </a:rPr>
              <a:t>a,b </a:t>
            </a:r>
            <a:endParaRPr lang="en-US" sz="2400">
              <a:solidFill>
                <a:srgbClr val="FF0000"/>
              </a:solidFill>
            </a:endParaRPr>
          </a:p>
        </p:txBody>
      </p:sp>
      <p:pic>
        <p:nvPicPr>
          <p:cNvPr id="6183" name="Picture 39"/>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856163" y="4567238"/>
            <a:ext cx="3714750" cy="619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8445" name="Picture 1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33400" y="2209800"/>
            <a:ext cx="2962275" cy="2438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extBox 1"/>
          <p:cNvSpPr txBox="1">
            <a:spLocks noChangeArrowheads="1"/>
          </p:cNvSpPr>
          <p:nvPr/>
        </p:nvSpPr>
        <p:spPr bwMode="auto">
          <a:xfrm>
            <a:off x="3276600" y="5421313"/>
            <a:ext cx="5294313"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justLow" rtl="1" eaLnBrk="1" hangingPunct="1"/>
            <a:r>
              <a:rPr lang="ar-IQ" sz="2000" b="1"/>
              <a:t>اي ان التمييز السعري سعطي ايرادا اقل ...لماذا</a:t>
            </a:r>
            <a:endParaRPr lang="en-US" sz="2000" b="1"/>
          </a:p>
        </p:txBody>
      </p:sp>
      <p:sp>
        <p:nvSpPr>
          <p:cNvPr id="3" name="Rectangle 2"/>
          <p:cNvSpPr>
            <a:spLocks noChangeArrowheads="1"/>
          </p:cNvSpPr>
          <p:nvPr/>
        </p:nvSpPr>
        <p:spPr bwMode="auto">
          <a:xfrm>
            <a:off x="381000" y="5791200"/>
            <a:ext cx="8286750"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justLow" rtl="1"/>
            <a:endParaRPr lang="ar-IQ" sz="2400" b="1">
              <a:solidFill>
                <a:srgbClr val="FF0000"/>
              </a:solidFill>
            </a:endParaRPr>
          </a:p>
          <a:p>
            <a:pPr algn="justLow" rtl="1"/>
            <a:r>
              <a:rPr lang="ar-IQ" sz="2400" b="1">
                <a:solidFill>
                  <a:srgbClr val="FF0000"/>
                </a:solidFill>
              </a:rPr>
              <a:t>لان الكمية ستبقى ثابتة بالرغم من تخفيض السعر مما سيخفض الايراد الكلي </a:t>
            </a:r>
            <a:endParaRPr lang="en-US" sz="2400" b="1">
              <a:solidFill>
                <a:srgbClr val="FF0000"/>
              </a:solidFill>
            </a:endParaRPr>
          </a:p>
        </p:txBody>
      </p:sp>
    </p:spTree>
    <p:extLst>
      <p:ext uri="{BB962C8B-B14F-4D97-AF65-F5344CB8AC3E}">
        <p14:creationId xmlns:p14="http://schemas.microsoft.com/office/powerpoint/2010/main" val="315529029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2" fill="hold" nodeType="clickEffect">
                                  <p:stCondLst>
                                    <p:cond delay="0"/>
                                  </p:stCondLst>
                                  <p:childTnLst>
                                    <p:set>
                                      <p:cBhvr>
                                        <p:cTn id="6" dur="1" fill="hold">
                                          <p:stCondLst>
                                            <p:cond delay="0"/>
                                          </p:stCondLst>
                                        </p:cTn>
                                        <p:tgtEl>
                                          <p:spTgt spid="6148"/>
                                        </p:tgtEl>
                                        <p:attrNameLst>
                                          <p:attrName>style.visibility</p:attrName>
                                        </p:attrNameLst>
                                      </p:cBhvr>
                                      <p:to>
                                        <p:strVal val="visible"/>
                                      </p:to>
                                    </p:set>
                                    <p:anim calcmode="lin" valueType="num">
                                      <p:cBhvr additive="base">
                                        <p:cTn id="7" dur="500" fill="hold"/>
                                        <p:tgtEl>
                                          <p:spTgt spid="6148"/>
                                        </p:tgtEl>
                                        <p:attrNameLst>
                                          <p:attrName>ppt_x</p:attrName>
                                        </p:attrNameLst>
                                      </p:cBhvr>
                                      <p:tavLst>
                                        <p:tav tm="0">
                                          <p:val>
                                            <p:strVal val="1+#ppt_w/2"/>
                                          </p:val>
                                        </p:tav>
                                        <p:tav tm="100000">
                                          <p:val>
                                            <p:strVal val="#ppt_x"/>
                                          </p:val>
                                        </p:tav>
                                      </p:tavLst>
                                    </p:anim>
                                    <p:anim calcmode="lin" valueType="num">
                                      <p:cBhvr additive="base">
                                        <p:cTn id="8" dur="500" fill="hold"/>
                                        <p:tgtEl>
                                          <p:spTgt spid="6148"/>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2" fill="hold" nodeType="clickEffect">
                                  <p:stCondLst>
                                    <p:cond delay="0"/>
                                  </p:stCondLst>
                                  <p:childTnLst>
                                    <p:set>
                                      <p:cBhvr>
                                        <p:cTn id="12" dur="1" fill="hold">
                                          <p:stCondLst>
                                            <p:cond delay="0"/>
                                          </p:stCondLst>
                                        </p:cTn>
                                        <p:tgtEl>
                                          <p:spTgt spid="6154"/>
                                        </p:tgtEl>
                                        <p:attrNameLst>
                                          <p:attrName>style.visibility</p:attrName>
                                        </p:attrNameLst>
                                      </p:cBhvr>
                                      <p:to>
                                        <p:strVal val="visible"/>
                                      </p:to>
                                    </p:set>
                                    <p:anim calcmode="lin" valueType="num">
                                      <p:cBhvr additive="base">
                                        <p:cTn id="13" dur="500" fill="hold"/>
                                        <p:tgtEl>
                                          <p:spTgt spid="6154"/>
                                        </p:tgtEl>
                                        <p:attrNameLst>
                                          <p:attrName>ppt_x</p:attrName>
                                        </p:attrNameLst>
                                      </p:cBhvr>
                                      <p:tavLst>
                                        <p:tav tm="0">
                                          <p:val>
                                            <p:strVal val="1+#ppt_w/2"/>
                                          </p:val>
                                        </p:tav>
                                        <p:tav tm="100000">
                                          <p:val>
                                            <p:strVal val="#ppt_x"/>
                                          </p:val>
                                        </p:tav>
                                      </p:tavLst>
                                    </p:anim>
                                    <p:anim calcmode="lin" valueType="num">
                                      <p:cBhvr additive="base">
                                        <p:cTn id="14" dur="500" fill="hold"/>
                                        <p:tgtEl>
                                          <p:spTgt spid="6154"/>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2" fill="hold" nodeType="clickEffect">
                                  <p:stCondLst>
                                    <p:cond delay="0"/>
                                  </p:stCondLst>
                                  <p:childTnLst>
                                    <p:set>
                                      <p:cBhvr>
                                        <p:cTn id="18" dur="1" fill="hold">
                                          <p:stCondLst>
                                            <p:cond delay="0"/>
                                          </p:stCondLst>
                                        </p:cTn>
                                        <p:tgtEl>
                                          <p:spTgt spid="6158"/>
                                        </p:tgtEl>
                                        <p:attrNameLst>
                                          <p:attrName>style.visibility</p:attrName>
                                        </p:attrNameLst>
                                      </p:cBhvr>
                                      <p:to>
                                        <p:strVal val="visible"/>
                                      </p:to>
                                    </p:set>
                                    <p:anim calcmode="lin" valueType="num">
                                      <p:cBhvr additive="base">
                                        <p:cTn id="19" dur="500" fill="hold"/>
                                        <p:tgtEl>
                                          <p:spTgt spid="6158"/>
                                        </p:tgtEl>
                                        <p:attrNameLst>
                                          <p:attrName>ppt_x</p:attrName>
                                        </p:attrNameLst>
                                      </p:cBhvr>
                                      <p:tavLst>
                                        <p:tav tm="0">
                                          <p:val>
                                            <p:strVal val="1+#ppt_w/2"/>
                                          </p:val>
                                        </p:tav>
                                        <p:tav tm="100000">
                                          <p:val>
                                            <p:strVal val="#ppt_x"/>
                                          </p:val>
                                        </p:tav>
                                      </p:tavLst>
                                    </p:anim>
                                    <p:anim calcmode="lin" valueType="num">
                                      <p:cBhvr additive="base">
                                        <p:cTn id="20" dur="500" fill="hold"/>
                                        <p:tgtEl>
                                          <p:spTgt spid="6158"/>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0"/>
                                        </p:tgtEl>
                                        <p:attrNameLst>
                                          <p:attrName>style.visibility</p:attrName>
                                        </p:attrNameLst>
                                      </p:cBhvr>
                                      <p:to>
                                        <p:strVal val="visible"/>
                                      </p:to>
                                    </p:set>
                                    <p:anim calcmode="lin" valueType="num">
                                      <p:cBhvr additive="base">
                                        <p:cTn id="25" dur="500" fill="hold"/>
                                        <p:tgtEl>
                                          <p:spTgt spid="10"/>
                                        </p:tgtEl>
                                        <p:attrNameLst>
                                          <p:attrName>ppt_x</p:attrName>
                                        </p:attrNameLst>
                                      </p:cBhvr>
                                      <p:tavLst>
                                        <p:tav tm="0">
                                          <p:val>
                                            <p:strVal val="#ppt_x"/>
                                          </p:val>
                                        </p:tav>
                                        <p:tav tm="100000">
                                          <p:val>
                                            <p:strVal val="#ppt_x"/>
                                          </p:val>
                                        </p:tav>
                                      </p:tavLst>
                                    </p:anim>
                                    <p:anim calcmode="lin" valueType="num">
                                      <p:cBhvr additive="base">
                                        <p:cTn id="26"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nodeType="clickEffect">
                                  <p:stCondLst>
                                    <p:cond delay="0"/>
                                  </p:stCondLst>
                                  <p:childTnLst>
                                    <p:set>
                                      <p:cBhvr>
                                        <p:cTn id="30" dur="1" fill="hold">
                                          <p:stCondLst>
                                            <p:cond delay="0"/>
                                          </p:stCondLst>
                                        </p:cTn>
                                        <p:tgtEl>
                                          <p:spTgt spid="18445"/>
                                        </p:tgtEl>
                                        <p:attrNameLst>
                                          <p:attrName>style.visibility</p:attrName>
                                        </p:attrNameLst>
                                      </p:cBhvr>
                                      <p:to>
                                        <p:strVal val="visible"/>
                                      </p:to>
                                    </p:set>
                                    <p:anim calcmode="lin" valueType="num">
                                      <p:cBhvr additive="base">
                                        <p:cTn id="31" dur="500" fill="hold"/>
                                        <p:tgtEl>
                                          <p:spTgt spid="18445"/>
                                        </p:tgtEl>
                                        <p:attrNameLst>
                                          <p:attrName>ppt_x</p:attrName>
                                        </p:attrNameLst>
                                      </p:cBhvr>
                                      <p:tavLst>
                                        <p:tav tm="0">
                                          <p:val>
                                            <p:strVal val="#ppt_x"/>
                                          </p:val>
                                        </p:tav>
                                        <p:tav tm="100000">
                                          <p:val>
                                            <p:strVal val="#ppt_x"/>
                                          </p:val>
                                        </p:tav>
                                      </p:tavLst>
                                    </p:anim>
                                    <p:anim calcmode="lin" valueType="num">
                                      <p:cBhvr additive="base">
                                        <p:cTn id="32" dur="500" fill="hold"/>
                                        <p:tgtEl>
                                          <p:spTgt spid="18445"/>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nodeType="clickEffect">
                                  <p:stCondLst>
                                    <p:cond delay="0"/>
                                  </p:stCondLst>
                                  <p:childTnLst>
                                    <p:set>
                                      <p:cBhvr>
                                        <p:cTn id="36" dur="1" fill="hold">
                                          <p:stCondLst>
                                            <p:cond delay="0"/>
                                          </p:stCondLst>
                                        </p:cTn>
                                        <p:tgtEl>
                                          <p:spTgt spid="6183"/>
                                        </p:tgtEl>
                                        <p:attrNameLst>
                                          <p:attrName>style.visibility</p:attrName>
                                        </p:attrNameLst>
                                      </p:cBhvr>
                                      <p:to>
                                        <p:strVal val="visible"/>
                                      </p:to>
                                    </p:set>
                                    <p:anim calcmode="lin" valueType="num">
                                      <p:cBhvr additive="base">
                                        <p:cTn id="37" dur="500" fill="hold"/>
                                        <p:tgtEl>
                                          <p:spTgt spid="6183"/>
                                        </p:tgtEl>
                                        <p:attrNameLst>
                                          <p:attrName>ppt_x</p:attrName>
                                        </p:attrNameLst>
                                      </p:cBhvr>
                                      <p:tavLst>
                                        <p:tav tm="0">
                                          <p:val>
                                            <p:strVal val="#ppt_x"/>
                                          </p:val>
                                        </p:tav>
                                        <p:tav tm="100000">
                                          <p:val>
                                            <p:strVal val="#ppt_x"/>
                                          </p:val>
                                        </p:tav>
                                      </p:tavLst>
                                    </p:anim>
                                    <p:anim calcmode="lin" valueType="num">
                                      <p:cBhvr additive="base">
                                        <p:cTn id="38" dur="500" fill="hold"/>
                                        <p:tgtEl>
                                          <p:spTgt spid="6183"/>
                                        </p:tgtEl>
                                        <p:attrNameLst>
                                          <p:attrName>ppt_y</p:attrName>
                                        </p:attrNameLst>
                                      </p:cBhvr>
                                      <p:tavLst>
                                        <p:tav tm="0">
                                          <p:val>
                                            <p:strVal val="1+#ppt_h/2"/>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2"/>
                                        </p:tgtEl>
                                        <p:attrNameLst>
                                          <p:attrName>style.visibility</p:attrName>
                                        </p:attrNameLst>
                                      </p:cBhvr>
                                      <p:to>
                                        <p:strVal val="visible"/>
                                      </p:to>
                                    </p:set>
                                    <p:anim calcmode="lin" valueType="num">
                                      <p:cBhvr additive="base">
                                        <p:cTn id="43" dur="500" fill="hold"/>
                                        <p:tgtEl>
                                          <p:spTgt spid="2"/>
                                        </p:tgtEl>
                                        <p:attrNameLst>
                                          <p:attrName>ppt_x</p:attrName>
                                        </p:attrNameLst>
                                      </p:cBhvr>
                                      <p:tavLst>
                                        <p:tav tm="0">
                                          <p:val>
                                            <p:strVal val="#ppt_x"/>
                                          </p:val>
                                        </p:tav>
                                        <p:tav tm="100000">
                                          <p:val>
                                            <p:strVal val="#ppt_x"/>
                                          </p:val>
                                        </p:tav>
                                      </p:tavLst>
                                    </p:anim>
                                    <p:anim calcmode="lin" valueType="num">
                                      <p:cBhvr additive="base">
                                        <p:cTn id="44"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gtEl>
                                        <p:attrNameLst>
                                          <p:attrName>style.visibility</p:attrName>
                                        </p:attrNameLst>
                                      </p:cBhvr>
                                      <p:to>
                                        <p:strVal val="visible"/>
                                      </p:to>
                                    </p:set>
                                    <p:anim calcmode="lin" valueType="num">
                                      <p:cBhvr additive="base">
                                        <p:cTn id="49" dur="500" fill="hold"/>
                                        <p:tgtEl>
                                          <p:spTgt spid="3"/>
                                        </p:tgtEl>
                                        <p:attrNameLst>
                                          <p:attrName>ppt_x</p:attrName>
                                        </p:attrNameLst>
                                      </p:cBhvr>
                                      <p:tavLst>
                                        <p:tav tm="0">
                                          <p:val>
                                            <p:strVal val="#ppt_x"/>
                                          </p:val>
                                        </p:tav>
                                        <p:tav tm="100000">
                                          <p:val>
                                            <p:strVal val="#ppt_x"/>
                                          </p:val>
                                        </p:tav>
                                      </p:tavLst>
                                    </p:anim>
                                    <p:anim calcmode="lin" valueType="num">
                                      <p:cBhvr additive="base">
                                        <p:cTn id="50"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2" grpId="0"/>
      <p:bldP spid="3"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1"/>
          <p:cNvSpPr>
            <a:spLocks noChangeArrowheads="1"/>
          </p:cNvSpPr>
          <p:nvPr/>
        </p:nvSpPr>
        <p:spPr bwMode="auto">
          <a:xfrm>
            <a:off x="152400" y="228600"/>
            <a:ext cx="8797925"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r" rtl="1"/>
            <a:r>
              <a:rPr lang="ar-SA" sz="2400" b="1"/>
              <a:t>ثانيا).عندما تكون مرونة الطلب السعرية مختلفة بين السوقين وتكون في السوق </a:t>
            </a:r>
            <a:r>
              <a:rPr lang="en-US" sz="2400" b="1"/>
              <a:t> b</a:t>
            </a:r>
            <a:r>
              <a:rPr lang="ar-IQ" sz="2400" b="1"/>
              <a:t>أ</a:t>
            </a:r>
            <a:r>
              <a:rPr lang="ar-SA" sz="2400" b="1"/>
              <a:t>كبر</a:t>
            </a:r>
            <a:r>
              <a:rPr lang="ar-IQ" sz="2400" b="1"/>
              <a:t>،</a:t>
            </a:r>
            <a:r>
              <a:rPr lang="en-US" sz="2400" b="1"/>
              <a:t>  </a:t>
            </a:r>
            <a:r>
              <a:rPr lang="ar-SA" sz="2400" b="1"/>
              <a:t>  فان خفض السعر فيها سيعطي ايرادا اكبر ،فلو فرضنا ان مرونة الطلب السعرية في السوق</a:t>
            </a:r>
            <a:r>
              <a:rPr lang="en-US" sz="2400" b="1"/>
              <a:t>a </a:t>
            </a:r>
            <a:r>
              <a:rPr lang="ar-SA" sz="2400" b="1"/>
              <a:t> هي 0.5 ، وفي السوق </a:t>
            </a:r>
            <a:r>
              <a:rPr lang="en-US" sz="2400" b="1"/>
              <a:t>b</a:t>
            </a:r>
            <a:r>
              <a:rPr lang="ar-SA" sz="2400" b="1"/>
              <a:t> هي 1.5 فان :-</a:t>
            </a:r>
            <a:endParaRPr lang="en-US" sz="2400" b="1"/>
          </a:p>
        </p:txBody>
      </p:sp>
      <p:sp>
        <p:nvSpPr>
          <p:cNvPr id="3" name="Rectangle 2"/>
          <p:cNvSpPr>
            <a:spLocks noChangeArrowheads="1"/>
          </p:cNvSpPr>
          <p:nvPr/>
        </p:nvSpPr>
        <p:spPr bwMode="auto">
          <a:xfrm>
            <a:off x="533400" y="4516438"/>
            <a:ext cx="77724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justLow" rtl="1"/>
            <a:r>
              <a:rPr lang="ar-SA" sz="2400" b="1">
                <a:solidFill>
                  <a:srgbClr val="FF0000"/>
                </a:solidFill>
              </a:rPr>
              <a:t>اي ان السعر في السوق </a:t>
            </a:r>
            <a:r>
              <a:rPr lang="en-US" sz="2400" b="1">
                <a:solidFill>
                  <a:srgbClr val="FF0000"/>
                </a:solidFill>
              </a:rPr>
              <a:t>a</a:t>
            </a:r>
            <a:r>
              <a:rPr lang="ar-SA" sz="2400" b="1">
                <a:solidFill>
                  <a:srgbClr val="FF0000"/>
                </a:solidFill>
              </a:rPr>
              <a:t> يجب ان يكون اكبر من السعر في السوق </a:t>
            </a:r>
            <a:r>
              <a:rPr lang="en-US" sz="2400" b="1">
                <a:solidFill>
                  <a:srgbClr val="FF0000"/>
                </a:solidFill>
              </a:rPr>
              <a:t>b</a:t>
            </a:r>
          </a:p>
        </p:txBody>
      </p:sp>
      <p:pic>
        <p:nvPicPr>
          <p:cNvPr id="19461"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0" y="2133600"/>
            <a:ext cx="6657975" cy="2124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09817821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2" fill="hold" nodeType="clickEffect">
                                  <p:stCondLst>
                                    <p:cond delay="0"/>
                                  </p:stCondLst>
                                  <p:childTnLst>
                                    <p:set>
                                      <p:cBhvr>
                                        <p:cTn id="6" dur="1" fill="hold">
                                          <p:stCondLst>
                                            <p:cond delay="0"/>
                                          </p:stCondLst>
                                        </p:cTn>
                                        <p:tgtEl>
                                          <p:spTgt spid="19461"/>
                                        </p:tgtEl>
                                        <p:attrNameLst>
                                          <p:attrName>style.visibility</p:attrName>
                                        </p:attrNameLst>
                                      </p:cBhvr>
                                      <p:to>
                                        <p:strVal val="visible"/>
                                      </p:to>
                                    </p:set>
                                    <p:anim calcmode="lin" valueType="num">
                                      <p:cBhvr additive="base">
                                        <p:cTn id="7" dur="500" fill="hold"/>
                                        <p:tgtEl>
                                          <p:spTgt spid="19461"/>
                                        </p:tgtEl>
                                        <p:attrNameLst>
                                          <p:attrName>ppt_x</p:attrName>
                                        </p:attrNameLst>
                                      </p:cBhvr>
                                      <p:tavLst>
                                        <p:tav tm="0">
                                          <p:val>
                                            <p:strVal val="1+#ppt_w/2"/>
                                          </p:val>
                                        </p:tav>
                                        <p:tav tm="100000">
                                          <p:val>
                                            <p:strVal val="#ppt_x"/>
                                          </p:val>
                                        </p:tav>
                                      </p:tavLst>
                                    </p:anim>
                                    <p:anim calcmode="lin" valueType="num">
                                      <p:cBhvr additive="base">
                                        <p:cTn id="8" dur="500" fill="hold"/>
                                        <p:tgtEl>
                                          <p:spTgt spid="19461"/>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3"/>
                                        </p:tgtEl>
                                        <p:attrNameLst>
                                          <p:attrName>style.visibility</p:attrName>
                                        </p:attrNameLst>
                                      </p:cBhvr>
                                      <p:to>
                                        <p:strVal val="visible"/>
                                      </p:to>
                                    </p:set>
                                    <p:anim calcmode="lin" valueType="num">
                                      <p:cBhvr additive="base">
                                        <p:cTn id="13" dur="500" fill="hold"/>
                                        <p:tgtEl>
                                          <p:spTgt spid="3"/>
                                        </p:tgtEl>
                                        <p:attrNameLst>
                                          <p:attrName>ppt_x</p:attrName>
                                        </p:attrNameLst>
                                      </p:cBhvr>
                                      <p:tavLst>
                                        <p:tav tm="0">
                                          <p:val>
                                            <p:strVal val="1+#ppt_w/2"/>
                                          </p:val>
                                        </p:tav>
                                        <p:tav tm="100000">
                                          <p:val>
                                            <p:strVal val="#ppt_x"/>
                                          </p:val>
                                        </p:tav>
                                      </p:tavLst>
                                    </p:anim>
                                    <p:anim calcmode="lin" valueType="num">
                                      <p:cBhvr additive="base">
                                        <p:cTn id="14" dur="500" fill="hold"/>
                                        <p:tgtEl>
                                          <p:spTgt spid="3"/>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a:spLocks noChangeArrowheads="1"/>
          </p:cNvSpPr>
          <p:nvPr/>
        </p:nvSpPr>
        <p:spPr bwMode="auto">
          <a:xfrm>
            <a:off x="2438400" y="3048000"/>
            <a:ext cx="4876800" cy="769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r>
              <a:rPr lang="ar-IQ" sz="4400" b="1"/>
              <a:t>شكرا لصبركم واصغائكم</a:t>
            </a:r>
            <a:endParaRPr lang="en-US" sz="4400" b="1"/>
          </a:p>
        </p:txBody>
      </p:sp>
    </p:spTree>
    <p:extLst>
      <p:ext uri="{BB962C8B-B14F-4D97-AF65-F5344CB8AC3E}">
        <p14:creationId xmlns:p14="http://schemas.microsoft.com/office/powerpoint/2010/main" val="73816973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5"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anim calcmode="lin" valueType="num">
                                      <p:cBhvr>
                                        <p:cTn id="8" dur="2000" fill="hold"/>
                                        <p:tgtEl>
                                          <p:spTgt spid="2"/>
                                        </p:tgtEl>
                                        <p:attrNameLst>
                                          <p:attrName>ppt_w</p:attrName>
                                        </p:attrNameLst>
                                      </p:cBhvr>
                                      <p:tavLst>
                                        <p:tav tm="0" fmla="#ppt_w*sin(2.5*pi*$)">
                                          <p:val>
                                            <p:fltVal val="0"/>
                                          </p:val>
                                        </p:tav>
                                        <p:tav tm="100000">
                                          <p:val>
                                            <p:fltVal val="1"/>
                                          </p:val>
                                        </p:tav>
                                      </p:tavLst>
                                    </p:anim>
                                    <p:anim calcmode="lin" valueType="num">
                                      <p:cBhvr>
                                        <p:cTn id="9" dur="2000" fill="hold"/>
                                        <p:tgtEl>
                                          <p:spTgt spid="2"/>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a:solidFill>
            <a:srgbClr val="FFFF00"/>
          </a:solidFill>
        </p:spPr>
        <p:txBody>
          <a:bodyPr/>
          <a:lstStyle/>
          <a:p>
            <a:pPr rtl="1" eaLnBrk="1" hangingPunct="1"/>
            <a:r>
              <a:rPr lang="ar-IQ" b="1" dirty="0" smtClean="0">
                <a:solidFill>
                  <a:srgbClr val="FF0000"/>
                </a:solidFill>
              </a:rPr>
              <a:t>التمييز السعري</a:t>
            </a:r>
            <a:r>
              <a:rPr lang="en-US" b="1" dirty="0" smtClean="0">
                <a:solidFill>
                  <a:srgbClr val="FF0000"/>
                </a:solidFill>
              </a:rPr>
              <a:t>Price Discrimination</a:t>
            </a:r>
            <a:endParaRPr lang="en-US" dirty="0" smtClean="0">
              <a:solidFill>
                <a:srgbClr val="FF0000"/>
              </a:solidFill>
            </a:endParaRPr>
          </a:p>
        </p:txBody>
      </p:sp>
      <p:sp>
        <p:nvSpPr>
          <p:cNvPr id="3" name="Rectangle 2"/>
          <p:cNvSpPr>
            <a:spLocks noChangeArrowheads="1"/>
          </p:cNvSpPr>
          <p:nvPr/>
        </p:nvSpPr>
        <p:spPr bwMode="auto">
          <a:xfrm>
            <a:off x="1143000" y="2413000"/>
            <a:ext cx="7620000"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justLow" rtl="1"/>
            <a:r>
              <a:rPr lang="ar-IQ" sz="2400" b="1"/>
              <a:t>أ</a:t>
            </a:r>
            <a:r>
              <a:rPr lang="ar-IQ" sz="2400" b="1" u="sng"/>
              <a:t>.مفهوم التمييز السعري</a:t>
            </a:r>
            <a:r>
              <a:rPr lang="ar-IQ" sz="2400" b="1"/>
              <a:t>: التمييز السعري يحصل عند قيام منتج او بائع لسلعة من نوع واحد ببيعها بأسعار مختلفة ولمشترين مختلفين .</a:t>
            </a:r>
          </a:p>
          <a:p>
            <a:pPr algn="justLow" rtl="1"/>
            <a:endParaRPr lang="en-US" sz="2400" b="1"/>
          </a:p>
        </p:txBody>
      </p:sp>
      <p:sp>
        <p:nvSpPr>
          <p:cNvPr id="3076" name="Rectangle 3"/>
          <p:cNvSpPr>
            <a:spLocks noChangeArrowheads="1"/>
          </p:cNvSpPr>
          <p:nvPr/>
        </p:nvSpPr>
        <p:spPr bwMode="auto">
          <a:xfrm>
            <a:off x="1295400" y="3810000"/>
            <a:ext cx="7467600" cy="1570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justLow" rtl="1"/>
            <a:r>
              <a:rPr lang="ar-IQ" sz="2400" b="1"/>
              <a:t>ويمكن تحقيق ذلك عندما </a:t>
            </a:r>
            <a:r>
              <a:rPr lang="ar-IQ" sz="2400" b="1">
                <a:solidFill>
                  <a:srgbClr val="FF0000"/>
                </a:solidFill>
              </a:rPr>
              <a:t>تتوفر الامكانية،وتحقيق الربح </a:t>
            </a:r>
            <a:r>
              <a:rPr lang="ar-IQ" sz="2400" b="1"/>
              <a:t>فمثلا عند بيع سيارة بسعر10 ملايين دينار لمشتري،وبيعها الى مشتري اخر بسعر 15 مليون دينار وبنفس المواصفات والشروط للأثنين فتكون حالة التمييز السعري قد تحققت.</a:t>
            </a:r>
            <a:endParaRPr lang="en-US" sz="2400" b="1"/>
          </a:p>
        </p:txBody>
      </p:sp>
    </p:spTree>
    <p:extLst>
      <p:ext uri="{BB962C8B-B14F-4D97-AF65-F5344CB8AC3E}">
        <p14:creationId xmlns:p14="http://schemas.microsoft.com/office/powerpoint/2010/main" val="268205074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2"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1+#ppt_w/2"/>
                                          </p:val>
                                        </p:tav>
                                        <p:tav tm="100000">
                                          <p:val>
                                            <p:strVal val="#ppt_x"/>
                                          </p:val>
                                        </p:tav>
                                      </p:tavLst>
                                    </p:anim>
                                    <p:anim calcmode="lin" valueType="num">
                                      <p:cBhvr additive="base">
                                        <p:cTn id="8" dur="500" fill="hold"/>
                                        <p:tgtEl>
                                          <p:spTgt spid="3"/>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مربع نص 6"/>
          <p:cNvSpPr txBox="1"/>
          <p:nvPr/>
        </p:nvSpPr>
        <p:spPr>
          <a:xfrm>
            <a:off x="1042988" y="260350"/>
            <a:ext cx="6265862" cy="1016000"/>
          </a:xfrm>
          <a:prstGeom prst="rect">
            <a:avLst/>
          </a:prstGeom>
        </p:spPr>
        <p:style>
          <a:lnRef idx="1">
            <a:schemeClr val="accent4"/>
          </a:lnRef>
          <a:fillRef idx="2">
            <a:schemeClr val="accent4"/>
          </a:fillRef>
          <a:effectRef idx="1">
            <a:schemeClr val="accent4"/>
          </a:effectRef>
          <a:fontRef idx="minor">
            <a:schemeClr val="dk1"/>
          </a:fontRef>
        </p:style>
        <p:txBody>
          <a:bodyPr>
            <a:spAutoFit/>
          </a:bodyPr>
          <a:lstStyle/>
          <a:p>
            <a:pPr algn="ctr" rtl="1" fontAlgn="auto">
              <a:spcBef>
                <a:spcPts val="0"/>
              </a:spcBef>
              <a:spcAft>
                <a:spcPts val="0"/>
              </a:spcAft>
              <a:defRPr/>
            </a:pPr>
            <a:r>
              <a:rPr lang="ar-IQ" sz="6000" b="1" dirty="0">
                <a:solidFill>
                  <a:prstClr val="black"/>
                </a:solidFill>
              </a:rPr>
              <a:t>أولا: العلاقات العكسية</a:t>
            </a:r>
            <a:endParaRPr lang="en-US" sz="6000" b="1" dirty="0">
              <a:solidFill>
                <a:prstClr val="black"/>
              </a:solidFill>
            </a:endParaRPr>
          </a:p>
        </p:txBody>
      </p:sp>
      <p:graphicFrame>
        <p:nvGraphicFramePr>
          <p:cNvPr id="11" name="كائن 10"/>
          <p:cNvGraphicFramePr>
            <a:graphicFrameLocks noChangeAspect="1"/>
          </p:cNvGraphicFramePr>
          <p:nvPr/>
        </p:nvGraphicFramePr>
        <p:xfrm>
          <a:off x="1435100" y="1592263"/>
          <a:ext cx="5481638" cy="5108575"/>
        </p:xfrm>
        <a:graphic>
          <a:graphicData uri="http://schemas.openxmlformats.org/presentationml/2006/ole">
            <mc:AlternateContent xmlns:mc="http://schemas.openxmlformats.org/markup-compatibility/2006">
              <mc:Choice xmlns:v="urn:schemas-microsoft-com:vml" Requires="v">
                <p:oleObj spid="_x0000_s3076" name="Worksheet" r:id="rId4" imgW="1228771" imgH="1257351" progId="Excel.Sheet.12">
                  <p:embed/>
                </p:oleObj>
              </mc:Choice>
              <mc:Fallback>
                <p:oleObj name="Worksheet" r:id="rId4" imgW="1228771" imgH="1257351" progId="Excel.Sheet.12">
                  <p:embed/>
                  <p:pic>
                    <p:nvPicPr>
                      <p:cNvPr id="0" name="كائن 10"/>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435100" y="1592263"/>
                        <a:ext cx="5481638" cy="5108575"/>
                      </a:xfrm>
                      <a:prstGeom prst="rect">
                        <a:avLst/>
                      </a:prstGeom>
                      <a:solidFill>
                        <a:schemeClr val="tx1"/>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ppt_x"/>
                                          </p:val>
                                        </p:tav>
                                        <p:tav tm="100000">
                                          <p:val>
                                            <p:strVal val="#ppt_x"/>
                                          </p:val>
                                        </p:tav>
                                      </p:tavLst>
                                    </p:anim>
                                    <p:anim calcmode="lin" valueType="num">
                                      <p:cBhvr additive="base">
                                        <p:cTn id="8"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2449513" y="39688"/>
            <a:ext cx="4679950" cy="585787"/>
          </a:xfrm>
          <a:prstGeom prst="rect">
            <a:avLst/>
          </a:prstGeom>
        </p:spPr>
        <p:style>
          <a:lnRef idx="1">
            <a:schemeClr val="dk1"/>
          </a:lnRef>
          <a:fillRef idx="2">
            <a:schemeClr val="dk1"/>
          </a:fillRef>
          <a:effectRef idx="1">
            <a:schemeClr val="dk1"/>
          </a:effectRef>
          <a:fontRef idx="minor">
            <a:schemeClr val="dk1"/>
          </a:fontRef>
        </p:style>
        <p:txBody>
          <a:bodyPr>
            <a:spAutoFit/>
          </a:bodyPr>
          <a:lstStyle/>
          <a:p>
            <a:pPr algn="ctr" rtl="1" fontAlgn="auto">
              <a:spcBef>
                <a:spcPts val="0"/>
              </a:spcBef>
              <a:spcAft>
                <a:spcPts val="0"/>
              </a:spcAft>
              <a:defRPr/>
            </a:pPr>
            <a:r>
              <a:rPr lang="ar-IQ" sz="3200" b="1" dirty="0">
                <a:solidFill>
                  <a:prstClr val="black"/>
                </a:solidFill>
              </a:rPr>
              <a:t>علاقات المتغيرات الاقتصادية</a:t>
            </a:r>
            <a:endParaRPr lang="en-US" sz="3200" b="1" dirty="0">
              <a:solidFill>
                <a:prstClr val="black"/>
              </a:solidFill>
            </a:endParaRPr>
          </a:p>
        </p:txBody>
      </p:sp>
      <p:sp>
        <p:nvSpPr>
          <p:cNvPr id="3" name="قوس كبير أيمن 2"/>
          <p:cNvSpPr/>
          <p:nvPr/>
        </p:nvSpPr>
        <p:spPr>
          <a:xfrm rot="5400000" flipH="1">
            <a:off x="4223544" y="-1040606"/>
            <a:ext cx="712788" cy="4260850"/>
          </a:xfrm>
          <a:prstGeom prst="rightBrace">
            <a:avLst>
              <a:gd name="adj1" fmla="val 0"/>
              <a:gd name="adj2" fmla="val 49635"/>
            </a:avLst>
          </a:prstGeom>
          <a:ln w="76200">
            <a:solidFill>
              <a:srgbClr val="FF0000"/>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txBody>
          <a:bodyPr anchor="ctr"/>
          <a:lstStyle/>
          <a:p>
            <a:pPr algn="ctr" rtl="1" fontAlgn="auto">
              <a:spcBef>
                <a:spcPts val="0"/>
              </a:spcBef>
              <a:spcAft>
                <a:spcPts val="0"/>
              </a:spcAft>
              <a:defRPr/>
            </a:pPr>
            <a:endParaRPr lang="en-US">
              <a:solidFill>
                <a:prstClr val="white"/>
              </a:solidFill>
            </a:endParaRPr>
          </a:p>
        </p:txBody>
      </p:sp>
      <p:sp>
        <p:nvSpPr>
          <p:cNvPr id="7" name="مربع نص 6"/>
          <p:cNvSpPr txBox="1"/>
          <p:nvPr/>
        </p:nvSpPr>
        <p:spPr>
          <a:xfrm>
            <a:off x="6225221" y="1445510"/>
            <a:ext cx="971600" cy="954107"/>
          </a:xfrm>
          <a:prstGeom prst="rect">
            <a:avLst/>
          </a:prstGeom>
        </p:spPr>
        <p:style>
          <a:lnRef idx="0">
            <a:schemeClr val="accent5"/>
          </a:lnRef>
          <a:fillRef idx="3">
            <a:schemeClr val="accent5"/>
          </a:fillRef>
          <a:effectRef idx="3">
            <a:schemeClr val="accent5"/>
          </a:effectRef>
          <a:fontRef idx="minor">
            <a:schemeClr val="lt1"/>
          </a:fontRef>
        </p:style>
        <p:txBody>
          <a:bodyPr>
            <a:spAutoFit/>
          </a:bodyPr>
          <a:lstStyle/>
          <a:p>
            <a:pPr algn="ctr" rtl="1" fontAlgn="auto">
              <a:spcBef>
                <a:spcPts val="0"/>
              </a:spcBef>
              <a:spcAft>
                <a:spcPts val="0"/>
              </a:spcAft>
              <a:defRPr/>
            </a:pPr>
            <a:r>
              <a:rPr lang="ar-IQ" sz="2800" b="1" dirty="0">
                <a:solidFill>
                  <a:prstClr val="white"/>
                </a:solidFill>
              </a:rPr>
              <a:t>علاقة خطية</a:t>
            </a:r>
            <a:endParaRPr lang="en-US" sz="2800" b="1" dirty="0">
              <a:solidFill>
                <a:prstClr val="white"/>
              </a:solidFill>
            </a:endParaRPr>
          </a:p>
        </p:txBody>
      </p:sp>
      <p:sp>
        <p:nvSpPr>
          <p:cNvPr id="8" name="مربع نص 7"/>
          <p:cNvSpPr txBox="1"/>
          <p:nvPr/>
        </p:nvSpPr>
        <p:spPr>
          <a:xfrm>
            <a:off x="1822450" y="1482725"/>
            <a:ext cx="1133475" cy="954088"/>
          </a:xfrm>
          <a:prstGeom prst="rect">
            <a:avLst/>
          </a:prstGeom>
        </p:spPr>
        <p:style>
          <a:lnRef idx="1">
            <a:schemeClr val="accent2"/>
          </a:lnRef>
          <a:fillRef idx="3">
            <a:schemeClr val="accent2"/>
          </a:fillRef>
          <a:effectRef idx="2">
            <a:schemeClr val="accent2"/>
          </a:effectRef>
          <a:fontRef idx="minor">
            <a:schemeClr val="lt1"/>
          </a:fontRef>
        </p:style>
        <p:txBody>
          <a:bodyPr>
            <a:spAutoFit/>
          </a:bodyPr>
          <a:lstStyle/>
          <a:p>
            <a:pPr algn="ctr" rtl="1" fontAlgn="auto">
              <a:spcBef>
                <a:spcPts val="0"/>
              </a:spcBef>
              <a:spcAft>
                <a:spcPts val="0"/>
              </a:spcAft>
              <a:defRPr/>
            </a:pPr>
            <a:r>
              <a:rPr lang="ar-IQ" sz="2800" b="1" dirty="0">
                <a:solidFill>
                  <a:prstClr val="white"/>
                </a:solidFill>
              </a:rPr>
              <a:t>علاقة </a:t>
            </a:r>
            <a:r>
              <a:rPr lang="ar-IQ" sz="2800" b="1" dirty="0" err="1">
                <a:solidFill>
                  <a:prstClr val="white"/>
                </a:solidFill>
              </a:rPr>
              <a:t>لاخطية</a:t>
            </a:r>
            <a:endParaRPr lang="en-US" sz="2800" b="1" dirty="0">
              <a:solidFill>
                <a:prstClr val="white"/>
              </a:solidFill>
            </a:endParaRPr>
          </a:p>
        </p:txBody>
      </p:sp>
      <p:sp>
        <p:nvSpPr>
          <p:cNvPr id="9" name="قوس كبير أيمن 8"/>
          <p:cNvSpPr/>
          <p:nvPr/>
        </p:nvSpPr>
        <p:spPr>
          <a:xfrm rot="5400000" flipH="1">
            <a:off x="6268244" y="1794669"/>
            <a:ext cx="885825" cy="2144713"/>
          </a:xfrm>
          <a:prstGeom prst="rightBrace">
            <a:avLst>
              <a:gd name="adj1" fmla="val 0"/>
              <a:gd name="adj2" fmla="val 50000"/>
            </a:avLst>
          </a:prstGeom>
          <a:ln>
            <a:headEnd type="triangle" w="med" len="med"/>
            <a:tailEnd type="triangle" w="med" len="med"/>
          </a:ln>
        </p:spPr>
        <p:style>
          <a:lnRef idx="3">
            <a:schemeClr val="accent1"/>
          </a:lnRef>
          <a:fillRef idx="0">
            <a:schemeClr val="accent1"/>
          </a:fillRef>
          <a:effectRef idx="2">
            <a:schemeClr val="accent1"/>
          </a:effectRef>
          <a:fontRef idx="minor">
            <a:schemeClr val="tx1"/>
          </a:fontRef>
        </p:style>
        <p:txBody>
          <a:bodyPr anchor="ctr"/>
          <a:lstStyle/>
          <a:p>
            <a:pPr algn="ctr" rtl="1" fontAlgn="auto">
              <a:spcBef>
                <a:spcPts val="0"/>
              </a:spcBef>
              <a:spcAft>
                <a:spcPts val="0"/>
              </a:spcAft>
              <a:defRPr/>
            </a:pPr>
            <a:endParaRPr lang="en-US">
              <a:solidFill>
                <a:prstClr val="black"/>
              </a:solidFill>
            </a:endParaRPr>
          </a:p>
        </p:txBody>
      </p:sp>
      <p:sp>
        <p:nvSpPr>
          <p:cNvPr id="10" name="مربع نص 9"/>
          <p:cNvSpPr txBox="1"/>
          <p:nvPr/>
        </p:nvSpPr>
        <p:spPr>
          <a:xfrm>
            <a:off x="7196138" y="3462338"/>
            <a:ext cx="1697037" cy="831850"/>
          </a:xfrm>
          <a:prstGeom prst="rect">
            <a:avLst/>
          </a:prstGeom>
        </p:spPr>
        <p:style>
          <a:lnRef idx="1">
            <a:schemeClr val="accent4"/>
          </a:lnRef>
          <a:fillRef idx="2">
            <a:schemeClr val="accent4"/>
          </a:fillRef>
          <a:effectRef idx="1">
            <a:schemeClr val="accent4"/>
          </a:effectRef>
          <a:fontRef idx="minor">
            <a:schemeClr val="dk1"/>
          </a:fontRef>
        </p:style>
        <p:txBody>
          <a:bodyPr>
            <a:spAutoFit/>
          </a:bodyPr>
          <a:lstStyle/>
          <a:p>
            <a:pPr algn="ctr" rtl="1" fontAlgn="auto">
              <a:spcBef>
                <a:spcPts val="0"/>
              </a:spcBef>
              <a:spcAft>
                <a:spcPts val="0"/>
              </a:spcAft>
              <a:defRPr/>
            </a:pPr>
            <a:r>
              <a:rPr lang="ar-IQ" sz="2400" b="1" dirty="0">
                <a:solidFill>
                  <a:prstClr val="black"/>
                </a:solidFill>
              </a:rPr>
              <a:t>علاقات خطية</a:t>
            </a:r>
          </a:p>
          <a:p>
            <a:pPr algn="ctr" rtl="1" fontAlgn="auto">
              <a:spcBef>
                <a:spcPts val="0"/>
              </a:spcBef>
              <a:spcAft>
                <a:spcPts val="0"/>
              </a:spcAft>
              <a:defRPr/>
            </a:pPr>
            <a:r>
              <a:rPr lang="ar-IQ" sz="2400" b="1" dirty="0">
                <a:solidFill>
                  <a:prstClr val="black"/>
                </a:solidFill>
              </a:rPr>
              <a:t>عكسية</a:t>
            </a:r>
            <a:endParaRPr lang="en-US" sz="2400" b="1" dirty="0">
              <a:solidFill>
                <a:prstClr val="black"/>
              </a:solidFill>
            </a:endParaRPr>
          </a:p>
        </p:txBody>
      </p:sp>
      <p:sp>
        <p:nvSpPr>
          <p:cNvPr id="11" name="مربع نص 10"/>
          <p:cNvSpPr txBox="1"/>
          <p:nvPr/>
        </p:nvSpPr>
        <p:spPr>
          <a:xfrm>
            <a:off x="5078413" y="3462338"/>
            <a:ext cx="1619250" cy="830262"/>
          </a:xfrm>
          <a:prstGeom prst="rect">
            <a:avLst/>
          </a:prstGeom>
          <a:ln>
            <a:solidFill>
              <a:srgbClr val="002060"/>
            </a:solidFill>
          </a:ln>
        </p:spPr>
        <p:style>
          <a:lnRef idx="1">
            <a:schemeClr val="accent3"/>
          </a:lnRef>
          <a:fillRef idx="2">
            <a:schemeClr val="accent3"/>
          </a:fillRef>
          <a:effectRef idx="1">
            <a:schemeClr val="accent3"/>
          </a:effectRef>
          <a:fontRef idx="minor">
            <a:schemeClr val="dk1"/>
          </a:fontRef>
        </p:style>
        <p:txBody>
          <a:bodyPr>
            <a:spAutoFit/>
          </a:bodyPr>
          <a:lstStyle/>
          <a:p>
            <a:pPr algn="ctr" rtl="1" fontAlgn="auto">
              <a:spcBef>
                <a:spcPts val="0"/>
              </a:spcBef>
              <a:spcAft>
                <a:spcPts val="0"/>
              </a:spcAft>
              <a:defRPr/>
            </a:pPr>
            <a:r>
              <a:rPr lang="ar-IQ" sz="2400" b="1" dirty="0">
                <a:solidFill>
                  <a:prstClr val="black"/>
                </a:solidFill>
              </a:rPr>
              <a:t>علاقات خطية</a:t>
            </a:r>
          </a:p>
          <a:p>
            <a:pPr algn="ctr" rtl="1" fontAlgn="auto">
              <a:spcBef>
                <a:spcPts val="0"/>
              </a:spcBef>
              <a:spcAft>
                <a:spcPts val="0"/>
              </a:spcAft>
              <a:defRPr/>
            </a:pPr>
            <a:r>
              <a:rPr lang="ar-IQ" sz="2400" b="1" dirty="0">
                <a:solidFill>
                  <a:prstClr val="black"/>
                </a:solidFill>
              </a:rPr>
              <a:t> طردية</a:t>
            </a:r>
            <a:endParaRPr lang="en-US" sz="2400" b="1" dirty="0">
              <a:solidFill>
                <a:prstClr val="black"/>
              </a:solidFill>
            </a:endParaRPr>
          </a:p>
        </p:txBody>
      </p:sp>
      <p:sp>
        <p:nvSpPr>
          <p:cNvPr id="12" name="قوس كبير أيمن 11"/>
          <p:cNvSpPr/>
          <p:nvPr/>
        </p:nvSpPr>
        <p:spPr>
          <a:xfrm rot="5400000" flipH="1">
            <a:off x="7416007" y="4185444"/>
            <a:ext cx="884237" cy="1457325"/>
          </a:xfrm>
          <a:prstGeom prst="rightBrace">
            <a:avLst>
              <a:gd name="adj1" fmla="val 0"/>
              <a:gd name="adj2" fmla="val 50000"/>
            </a:avLst>
          </a:prstGeom>
          <a:ln>
            <a:headEnd type="triangle" w="med" len="med"/>
            <a:tailEnd type="triangle" w="med" len="med"/>
          </a:ln>
        </p:spPr>
        <p:style>
          <a:lnRef idx="3">
            <a:schemeClr val="accent1"/>
          </a:lnRef>
          <a:fillRef idx="0">
            <a:schemeClr val="accent1"/>
          </a:fillRef>
          <a:effectRef idx="2">
            <a:schemeClr val="accent1"/>
          </a:effectRef>
          <a:fontRef idx="minor">
            <a:schemeClr val="tx1"/>
          </a:fontRef>
        </p:style>
        <p:txBody>
          <a:bodyPr anchor="ctr"/>
          <a:lstStyle/>
          <a:p>
            <a:pPr algn="ctr" rtl="1" fontAlgn="auto">
              <a:spcBef>
                <a:spcPts val="0"/>
              </a:spcBef>
              <a:spcAft>
                <a:spcPts val="0"/>
              </a:spcAft>
              <a:defRPr/>
            </a:pPr>
            <a:endParaRPr lang="en-US">
              <a:solidFill>
                <a:prstClr val="white"/>
              </a:solidFill>
            </a:endParaRPr>
          </a:p>
        </p:txBody>
      </p:sp>
      <p:sp>
        <p:nvSpPr>
          <p:cNvPr id="13" name="مربع نص 12"/>
          <p:cNvSpPr txBox="1"/>
          <p:nvPr/>
        </p:nvSpPr>
        <p:spPr>
          <a:xfrm>
            <a:off x="8043863" y="5657850"/>
            <a:ext cx="1155700" cy="1200150"/>
          </a:xfrm>
          <a:prstGeom prst="rect">
            <a:avLst/>
          </a:prstGeom>
          <a:ln>
            <a:solidFill>
              <a:srgbClr val="002060"/>
            </a:solidFill>
          </a:ln>
        </p:spPr>
        <p:style>
          <a:lnRef idx="1">
            <a:schemeClr val="accent4"/>
          </a:lnRef>
          <a:fillRef idx="2">
            <a:schemeClr val="accent4"/>
          </a:fillRef>
          <a:effectRef idx="1">
            <a:schemeClr val="accent4"/>
          </a:effectRef>
          <a:fontRef idx="minor">
            <a:schemeClr val="dk1"/>
          </a:fontRef>
        </p:style>
        <p:txBody>
          <a:bodyPr>
            <a:spAutoFit/>
          </a:bodyPr>
          <a:lstStyle/>
          <a:p>
            <a:pPr algn="ctr" rtl="1" fontAlgn="auto">
              <a:spcBef>
                <a:spcPts val="0"/>
              </a:spcBef>
              <a:spcAft>
                <a:spcPts val="0"/>
              </a:spcAft>
              <a:defRPr/>
            </a:pPr>
            <a:r>
              <a:rPr lang="ar-IQ" sz="2400" b="1" dirty="0">
                <a:solidFill>
                  <a:prstClr val="black"/>
                </a:solidFill>
              </a:rPr>
              <a:t>خطية</a:t>
            </a:r>
          </a:p>
          <a:p>
            <a:pPr algn="ctr" rtl="1" fontAlgn="auto">
              <a:spcBef>
                <a:spcPts val="0"/>
              </a:spcBef>
              <a:spcAft>
                <a:spcPts val="0"/>
              </a:spcAft>
              <a:defRPr/>
            </a:pPr>
            <a:r>
              <a:rPr lang="ar-IQ" sz="2400" b="1" dirty="0">
                <a:solidFill>
                  <a:prstClr val="black"/>
                </a:solidFill>
              </a:rPr>
              <a:t>عكسية</a:t>
            </a:r>
            <a:endParaRPr lang="en-US" sz="2400" b="1" dirty="0">
              <a:solidFill>
                <a:prstClr val="black"/>
              </a:solidFill>
            </a:endParaRPr>
          </a:p>
          <a:p>
            <a:pPr algn="ctr" rtl="1" fontAlgn="auto">
              <a:spcBef>
                <a:spcPts val="0"/>
              </a:spcBef>
              <a:spcAft>
                <a:spcPts val="0"/>
              </a:spcAft>
              <a:defRPr/>
            </a:pPr>
            <a:r>
              <a:rPr lang="ar-IQ" sz="2400" b="1" dirty="0">
                <a:solidFill>
                  <a:prstClr val="black"/>
                </a:solidFill>
              </a:rPr>
              <a:t>متزايدة</a:t>
            </a:r>
            <a:endParaRPr lang="en-US" sz="2400" b="1" dirty="0">
              <a:solidFill>
                <a:prstClr val="black"/>
              </a:solidFill>
            </a:endParaRPr>
          </a:p>
        </p:txBody>
      </p:sp>
      <p:sp>
        <p:nvSpPr>
          <p:cNvPr id="14" name="مربع نص 13"/>
          <p:cNvSpPr txBox="1"/>
          <p:nvPr/>
        </p:nvSpPr>
        <p:spPr>
          <a:xfrm>
            <a:off x="6875463" y="5657850"/>
            <a:ext cx="1168400" cy="1200150"/>
          </a:xfrm>
          <a:prstGeom prst="rect">
            <a:avLst/>
          </a:prstGeom>
          <a:ln>
            <a:solidFill>
              <a:srgbClr val="002060"/>
            </a:solidFill>
          </a:ln>
        </p:spPr>
        <p:style>
          <a:lnRef idx="1">
            <a:schemeClr val="accent4"/>
          </a:lnRef>
          <a:fillRef idx="2">
            <a:schemeClr val="accent4"/>
          </a:fillRef>
          <a:effectRef idx="1">
            <a:schemeClr val="accent4"/>
          </a:effectRef>
          <a:fontRef idx="minor">
            <a:schemeClr val="dk1"/>
          </a:fontRef>
        </p:style>
        <p:txBody>
          <a:bodyPr>
            <a:spAutoFit/>
          </a:bodyPr>
          <a:lstStyle/>
          <a:p>
            <a:pPr algn="ctr" rtl="1" fontAlgn="auto">
              <a:spcBef>
                <a:spcPts val="0"/>
              </a:spcBef>
              <a:spcAft>
                <a:spcPts val="0"/>
              </a:spcAft>
              <a:defRPr/>
            </a:pPr>
            <a:r>
              <a:rPr lang="ar-IQ" sz="2400" b="1" dirty="0">
                <a:solidFill>
                  <a:prstClr val="black"/>
                </a:solidFill>
              </a:rPr>
              <a:t>خطية</a:t>
            </a:r>
          </a:p>
          <a:p>
            <a:pPr algn="ctr" rtl="1" fontAlgn="auto">
              <a:spcBef>
                <a:spcPts val="0"/>
              </a:spcBef>
              <a:spcAft>
                <a:spcPts val="0"/>
              </a:spcAft>
              <a:defRPr/>
            </a:pPr>
            <a:r>
              <a:rPr lang="ar-IQ" sz="2400" b="1" dirty="0">
                <a:solidFill>
                  <a:prstClr val="black"/>
                </a:solidFill>
              </a:rPr>
              <a:t>عكسية</a:t>
            </a:r>
            <a:endParaRPr lang="en-US" sz="2400" b="1" dirty="0">
              <a:solidFill>
                <a:prstClr val="black"/>
              </a:solidFill>
            </a:endParaRPr>
          </a:p>
          <a:p>
            <a:pPr algn="ctr" rtl="1" fontAlgn="auto">
              <a:spcBef>
                <a:spcPts val="0"/>
              </a:spcBef>
              <a:spcAft>
                <a:spcPts val="0"/>
              </a:spcAft>
              <a:defRPr/>
            </a:pPr>
            <a:r>
              <a:rPr lang="ar-IQ" sz="2400" b="1" dirty="0">
                <a:solidFill>
                  <a:prstClr val="black"/>
                </a:solidFill>
              </a:rPr>
              <a:t>متناقصة</a:t>
            </a:r>
            <a:endParaRPr lang="en-US" sz="2400" b="1" dirty="0">
              <a:solidFill>
                <a:prstClr val="black"/>
              </a:solidFill>
            </a:endParaRPr>
          </a:p>
        </p:txBody>
      </p:sp>
      <p:sp>
        <p:nvSpPr>
          <p:cNvPr id="15" name="قوس كبير أيمن 14"/>
          <p:cNvSpPr/>
          <p:nvPr/>
        </p:nvSpPr>
        <p:spPr>
          <a:xfrm rot="5400000" flipH="1">
            <a:off x="5091907" y="4169569"/>
            <a:ext cx="830262" cy="1435100"/>
          </a:xfrm>
          <a:prstGeom prst="rightBrace">
            <a:avLst>
              <a:gd name="adj1" fmla="val 0"/>
              <a:gd name="adj2" fmla="val 50000"/>
            </a:avLst>
          </a:prstGeom>
          <a:ln>
            <a:headEnd type="triangle" w="med" len="med"/>
            <a:tailEnd type="triangle" w="med" len="med"/>
          </a:ln>
        </p:spPr>
        <p:style>
          <a:lnRef idx="3">
            <a:schemeClr val="accent1"/>
          </a:lnRef>
          <a:fillRef idx="0">
            <a:schemeClr val="accent1"/>
          </a:fillRef>
          <a:effectRef idx="2">
            <a:schemeClr val="accent1"/>
          </a:effectRef>
          <a:fontRef idx="minor">
            <a:schemeClr val="tx1"/>
          </a:fontRef>
        </p:style>
        <p:txBody>
          <a:bodyPr anchor="ctr"/>
          <a:lstStyle/>
          <a:p>
            <a:pPr algn="ctr" rtl="1" fontAlgn="auto">
              <a:spcBef>
                <a:spcPts val="0"/>
              </a:spcBef>
              <a:spcAft>
                <a:spcPts val="0"/>
              </a:spcAft>
              <a:defRPr/>
            </a:pPr>
            <a:endParaRPr lang="en-US">
              <a:solidFill>
                <a:prstClr val="white"/>
              </a:solidFill>
            </a:endParaRPr>
          </a:p>
        </p:txBody>
      </p:sp>
      <p:sp>
        <p:nvSpPr>
          <p:cNvPr id="16" name="مربع نص 15"/>
          <p:cNvSpPr txBox="1"/>
          <p:nvPr/>
        </p:nvSpPr>
        <p:spPr>
          <a:xfrm>
            <a:off x="5829300" y="5643563"/>
            <a:ext cx="993775" cy="1201737"/>
          </a:xfrm>
          <a:prstGeom prst="rect">
            <a:avLst/>
          </a:prstGeom>
          <a:ln>
            <a:solidFill>
              <a:srgbClr val="002060"/>
            </a:solidFill>
          </a:ln>
        </p:spPr>
        <p:style>
          <a:lnRef idx="1">
            <a:schemeClr val="accent3"/>
          </a:lnRef>
          <a:fillRef idx="2">
            <a:schemeClr val="accent3"/>
          </a:fillRef>
          <a:effectRef idx="1">
            <a:schemeClr val="accent3"/>
          </a:effectRef>
          <a:fontRef idx="minor">
            <a:schemeClr val="dk1"/>
          </a:fontRef>
        </p:style>
        <p:txBody>
          <a:bodyPr>
            <a:spAutoFit/>
          </a:bodyPr>
          <a:lstStyle/>
          <a:p>
            <a:pPr algn="ctr" rtl="1" fontAlgn="auto">
              <a:spcBef>
                <a:spcPts val="0"/>
              </a:spcBef>
              <a:spcAft>
                <a:spcPts val="0"/>
              </a:spcAft>
              <a:defRPr/>
            </a:pPr>
            <a:r>
              <a:rPr lang="ar-IQ" sz="2400" b="1" dirty="0">
                <a:solidFill>
                  <a:prstClr val="black"/>
                </a:solidFill>
              </a:rPr>
              <a:t>خطية</a:t>
            </a:r>
          </a:p>
          <a:p>
            <a:pPr algn="ctr" rtl="1" fontAlgn="auto">
              <a:spcBef>
                <a:spcPts val="0"/>
              </a:spcBef>
              <a:spcAft>
                <a:spcPts val="0"/>
              </a:spcAft>
              <a:defRPr/>
            </a:pPr>
            <a:r>
              <a:rPr lang="ar-IQ" sz="2400" b="1" dirty="0">
                <a:solidFill>
                  <a:prstClr val="black"/>
                </a:solidFill>
              </a:rPr>
              <a:t>طردية</a:t>
            </a:r>
            <a:endParaRPr lang="en-US" sz="2400" b="1" dirty="0">
              <a:solidFill>
                <a:prstClr val="black"/>
              </a:solidFill>
            </a:endParaRPr>
          </a:p>
          <a:p>
            <a:pPr algn="ctr" rtl="1" fontAlgn="auto">
              <a:spcBef>
                <a:spcPts val="0"/>
              </a:spcBef>
              <a:spcAft>
                <a:spcPts val="0"/>
              </a:spcAft>
              <a:defRPr/>
            </a:pPr>
            <a:r>
              <a:rPr lang="ar-IQ" sz="2400" b="1" dirty="0">
                <a:solidFill>
                  <a:prstClr val="black"/>
                </a:solidFill>
              </a:rPr>
              <a:t>متزايدة</a:t>
            </a:r>
            <a:endParaRPr lang="en-US" sz="2400" b="1" dirty="0">
              <a:solidFill>
                <a:prstClr val="black"/>
              </a:solidFill>
            </a:endParaRPr>
          </a:p>
        </p:txBody>
      </p:sp>
      <p:sp>
        <p:nvSpPr>
          <p:cNvPr id="17" name="مربع نص 16"/>
          <p:cNvSpPr txBox="1"/>
          <p:nvPr/>
        </p:nvSpPr>
        <p:spPr>
          <a:xfrm>
            <a:off x="4730750" y="5657850"/>
            <a:ext cx="1076325" cy="1200150"/>
          </a:xfrm>
          <a:prstGeom prst="rect">
            <a:avLst/>
          </a:prstGeom>
          <a:ln>
            <a:solidFill>
              <a:srgbClr val="002060"/>
            </a:solidFill>
          </a:ln>
        </p:spPr>
        <p:style>
          <a:lnRef idx="1">
            <a:schemeClr val="accent3"/>
          </a:lnRef>
          <a:fillRef idx="2">
            <a:schemeClr val="accent3"/>
          </a:fillRef>
          <a:effectRef idx="1">
            <a:schemeClr val="accent3"/>
          </a:effectRef>
          <a:fontRef idx="minor">
            <a:schemeClr val="dk1"/>
          </a:fontRef>
        </p:style>
        <p:txBody>
          <a:bodyPr>
            <a:spAutoFit/>
          </a:bodyPr>
          <a:lstStyle/>
          <a:p>
            <a:pPr algn="ctr" rtl="1" fontAlgn="auto">
              <a:spcBef>
                <a:spcPts val="0"/>
              </a:spcBef>
              <a:spcAft>
                <a:spcPts val="0"/>
              </a:spcAft>
              <a:defRPr/>
            </a:pPr>
            <a:r>
              <a:rPr lang="ar-IQ" sz="2400" b="1" dirty="0">
                <a:solidFill>
                  <a:prstClr val="black"/>
                </a:solidFill>
              </a:rPr>
              <a:t>خطية</a:t>
            </a:r>
          </a:p>
          <a:p>
            <a:pPr algn="ctr" rtl="1" fontAlgn="auto">
              <a:spcBef>
                <a:spcPts val="0"/>
              </a:spcBef>
              <a:spcAft>
                <a:spcPts val="0"/>
              </a:spcAft>
              <a:defRPr/>
            </a:pPr>
            <a:r>
              <a:rPr lang="ar-IQ" sz="2400" b="1" dirty="0">
                <a:solidFill>
                  <a:prstClr val="black"/>
                </a:solidFill>
              </a:rPr>
              <a:t> طردية</a:t>
            </a:r>
            <a:endParaRPr lang="en-US" sz="2400" b="1" dirty="0">
              <a:solidFill>
                <a:prstClr val="black"/>
              </a:solidFill>
            </a:endParaRPr>
          </a:p>
          <a:p>
            <a:pPr algn="ctr" rtl="1" fontAlgn="auto">
              <a:spcBef>
                <a:spcPts val="0"/>
              </a:spcBef>
              <a:spcAft>
                <a:spcPts val="0"/>
              </a:spcAft>
              <a:defRPr/>
            </a:pPr>
            <a:r>
              <a:rPr lang="ar-IQ" sz="2400" b="1" dirty="0">
                <a:solidFill>
                  <a:prstClr val="black"/>
                </a:solidFill>
              </a:rPr>
              <a:t>متناقصة</a:t>
            </a:r>
            <a:endParaRPr lang="en-US" sz="2400" b="1" dirty="0">
              <a:solidFill>
                <a:prstClr val="black"/>
              </a:solidFill>
            </a:endParaRPr>
          </a:p>
        </p:txBody>
      </p:sp>
      <p:sp>
        <p:nvSpPr>
          <p:cNvPr id="18" name="قوس كبير أيمن 17"/>
          <p:cNvSpPr/>
          <p:nvPr/>
        </p:nvSpPr>
        <p:spPr>
          <a:xfrm rot="5400000" flipH="1">
            <a:off x="1532731" y="1647032"/>
            <a:ext cx="1038225" cy="2592388"/>
          </a:xfrm>
          <a:prstGeom prst="rightBrace">
            <a:avLst>
              <a:gd name="adj1" fmla="val 0"/>
              <a:gd name="adj2" fmla="val 50000"/>
            </a:avLst>
          </a:prstGeom>
          <a:ln w="76200">
            <a:solidFill>
              <a:schemeClr val="accent6">
                <a:lumMod val="75000"/>
              </a:schemeClr>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txBody>
          <a:bodyPr anchor="ctr"/>
          <a:lstStyle/>
          <a:p>
            <a:pPr algn="ctr" rtl="1" fontAlgn="auto">
              <a:spcBef>
                <a:spcPts val="0"/>
              </a:spcBef>
              <a:spcAft>
                <a:spcPts val="0"/>
              </a:spcAft>
              <a:defRPr/>
            </a:pPr>
            <a:endParaRPr lang="en-US">
              <a:solidFill>
                <a:prstClr val="white"/>
              </a:solidFill>
            </a:endParaRPr>
          </a:p>
        </p:txBody>
      </p:sp>
      <p:sp>
        <p:nvSpPr>
          <p:cNvPr id="19" name="مربع نص 18"/>
          <p:cNvSpPr txBox="1"/>
          <p:nvPr/>
        </p:nvSpPr>
        <p:spPr>
          <a:xfrm>
            <a:off x="2108200" y="3594100"/>
            <a:ext cx="1695450" cy="831850"/>
          </a:xfrm>
          <a:prstGeom prst="rect">
            <a:avLst/>
          </a:prstGeom>
          <a:ln>
            <a:solidFill>
              <a:srgbClr val="002060"/>
            </a:solidFill>
          </a:ln>
        </p:spPr>
        <p:style>
          <a:lnRef idx="1">
            <a:schemeClr val="accent6"/>
          </a:lnRef>
          <a:fillRef idx="2">
            <a:schemeClr val="accent6"/>
          </a:fillRef>
          <a:effectRef idx="1">
            <a:schemeClr val="accent6"/>
          </a:effectRef>
          <a:fontRef idx="minor">
            <a:schemeClr val="dk1"/>
          </a:fontRef>
        </p:style>
        <p:txBody>
          <a:bodyPr>
            <a:spAutoFit/>
          </a:bodyPr>
          <a:lstStyle/>
          <a:p>
            <a:pPr algn="ctr" rtl="1" fontAlgn="auto">
              <a:spcBef>
                <a:spcPts val="0"/>
              </a:spcBef>
              <a:spcAft>
                <a:spcPts val="0"/>
              </a:spcAft>
              <a:defRPr/>
            </a:pPr>
            <a:r>
              <a:rPr lang="ar-IQ" sz="2400" b="1" dirty="0">
                <a:solidFill>
                  <a:prstClr val="black"/>
                </a:solidFill>
              </a:rPr>
              <a:t>علاقات </a:t>
            </a:r>
            <a:r>
              <a:rPr lang="ar-IQ" sz="2400" b="1" dirty="0" err="1">
                <a:solidFill>
                  <a:prstClr val="black"/>
                </a:solidFill>
              </a:rPr>
              <a:t>لاخطية</a:t>
            </a:r>
            <a:endParaRPr lang="ar-IQ" sz="2400" b="1" dirty="0">
              <a:solidFill>
                <a:prstClr val="black"/>
              </a:solidFill>
            </a:endParaRPr>
          </a:p>
          <a:p>
            <a:pPr algn="ctr" rtl="1" fontAlgn="auto">
              <a:spcBef>
                <a:spcPts val="0"/>
              </a:spcBef>
              <a:spcAft>
                <a:spcPts val="0"/>
              </a:spcAft>
              <a:defRPr/>
            </a:pPr>
            <a:r>
              <a:rPr lang="ar-IQ" sz="2400" b="1" dirty="0">
                <a:solidFill>
                  <a:prstClr val="black"/>
                </a:solidFill>
              </a:rPr>
              <a:t>عكسية</a:t>
            </a:r>
            <a:endParaRPr lang="en-US" sz="2400" b="1" dirty="0">
              <a:solidFill>
                <a:prstClr val="black"/>
              </a:solidFill>
            </a:endParaRPr>
          </a:p>
        </p:txBody>
      </p:sp>
      <p:sp>
        <p:nvSpPr>
          <p:cNvPr id="20" name="مربع نص 19"/>
          <p:cNvSpPr txBox="1"/>
          <p:nvPr/>
        </p:nvSpPr>
        <p:spPr>
          <a:xfrm>
            <a:off x="92075" y="3613150"/>
            <a:ext cx="1697038" cy="830263"/>
          </a:xfrm>
          <a:prstGeom prst="rect">
            <a:avLst/>
          </a:prstGeom>
        </p:spPr>
        <p:style>
          <a:lnRef idx="1">
            <a:schemeClr val="accent5"/>
          </a:lnRef>
          <a:fillRef idx="2">
            <a:schemeClr val="accent5"/>
          </a:fillRef>
          <a:effectRef idx="1">
            <a:schemeClr val="accent5"/>
          </a:effectRef>
          <a:fontRef idx="minor">
            <a:schemeClr val="dk1"/>
          </a:fontRef>
        </p:style>
        <p:txBody>
          <a:bodyPr>
            <a:spAutoFit/>
          </a:bodyPr>
          <a:lstStyle/>
          <a:p>
            <a:pPr algn="ctr" rtl="1" fontAlgn="auto">
              <a:spcBef>
                <a:spcPts val="0"/>
              </a:spcBef>
              <a:spcAft>
                <a:spcPts val="0"/>
              </a:spcAft>
              <a:defRPr/>
            </a:pPr>
            <a:r>
              <a:rPr lang="ar-IQ" sz="2400" b="1" dirty="0">
                <a:solidFill>
                  <a:prstClr val="black"/>
                </a:solidFill>
              </a:rPr>
              <a:t>علاقات </a:t>
            </a:r>
            <a:r>
              <a:rPr lang="ar-IQ" sz="2400" b="1" dirty="0" err="1">
                <a:solidFill>
                  <a:prstClr val="black"/>
                </a:solidFill>
              </a:rPr>
              <a:t>لاخطية</a:t>
            </a:r>
            <a:endParaRPr lang="ar-IQ" sz="2400" b="1" dirty="0">
              <a:solidFill>
                <a:prstClr val="black"/>
              </a:solidFill>
            </a:endParaRPr>
          </a:p>
          <a:p>
            <a:pPr algn="ctr" rtl="1" fontAlgn="auto">
              <a:spcBef>
                <a:spcPts val="0"/>
              </a:spcBef>
              <a:spcAft>
                <a:spcPts val="0"/>
              </a:spcAft>
              <a:defRPr/>
            </a:pPr>
            <a:r>
              <a:rPr lang="ar-IQ" sz="2400" b="1" dirty="0">
                <a:solidFill>
                  <a:prstClr val="black"/>
                </a:solidFill>
              </a:rPr>
              <a:t>طردية</a:t>
            </a:r>
            <a:endParaRPr lang="en-US" sz="2400" b="1" dirty="0">
              <a:solidFill>
                <a:prstClr val="black"/>
              </a:solidFill>
            </a:endParaRPr>
          </a:p>
        </p:txBody>
      </p:sp>
      <p:sp>
        <p:nvSpPr>
          <p:cNvPr id="21" name="قوس كبير أيمن 20"/>
          <p:cNvSpPr/>
          <p:nvPr/>
        </p:nvSpPr>
        <p:spPr>
          <a:xfrm rot="5400000" flipH="1">
            <a:off x="2633663" y="4186238"/>
            <a:ext cx="884237" cy="1455737"/>
          </a:xfrm>
          <a:prstGeom prst="rightBrace">
            <a:avLst>
              <a:gd name="adj1" fmla="val 0"/>
              <a:gd name="adj2" fmla="val 50000"/>
            </a:avLst>
          </a:prstGeom>
          <a:ln w="76200">
            <a:solidFill>
              <a:schemeClr val="accent6">
                <a:lumMod val="75000"/>
              </a:schemeClr>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txBody>
          <a:bodyPr anchor="ctr"/>
          <a:lstStyle/>
          <a:p>
            <a:pPr algn="ctr" rtl="1" fontAlgn="auto">
              <a:spcBef>
                <a:spcPts val="0"/>
              </a:spcBef>
              <a:spcAft>
                <a:spcPts val="0"/>
              </a:spcAft>
              <a:defRPr/>
            </a:pPr>
            <a:endParaRPr lang="en-US">
              <a:solidFill>
                <a:prstClr val="white"/>
              </a:solidFill>
            </a:endParaRPr>
          </a:p>
        </p:txBody>
      </p:sp>
      <p:sp>
        <p:nvSpPr>
          <p:cNvPr id="23" name="مربع نص 22"/>
          <p:cNvSpPr txBox="1"/>
          <p:nvPr/>
        </p:nvSpPr>
        <p:spPr>
          <a:xfrm>
            <a:off x="3425825" y="5657850"/>
            <a:ext cx="1154113" cy="1200150"/>
          </a:xfrm>
          <a:prstGeom prst="rect">
            <a:avLst/>
          </a:prstGeom>
          <a:ln>
            <a:solidFill>
              <a:srgbClr val="002060"/>
            </a:solidFill>
          </a:ln>
        </p:spPr>
        <p:style>
          <a:lnRef idx="1">
            <a:schemeClr val="accent6"/>
          </a:lnRef>
          <a:fillRef idx="2">
            <a:schemeClr val="accent6"/>
          </a:fillRef>
          <a:effectRef idx="1">
            <a:schemeClr val="accent6"/>
          </a:effectRef>
          <a:fontRef idx="minor">
            <a:schemeClr val="dk1"/>
          </a:fontRef>
        </p:style>
        <p:txBody>
          <a:bodyPr>
            <a:spAutoFit/>
          </a:bodyPr>
          <a:lstStyle/>
          <a:p>
            <a:pPr algn="ctr" rtl="1" fontAlgn="auto">
              <a:spcBef>
                <a:spcPts val="0"/>
              </a:spcBef>
              <a:spcAft>
                <a:spcPts val="0"/>
              </a:spcAft>
              <a:defRPr/>
            </a:pPr>
            <a:r>
              <a:rPr lang="ar-IQ" sz="2400" b="1" dirty="0" err="1">
                <a:solidFill>
                  <a:prstClr val="black"/>
                </a:solidFill>
              </a:rPr>
              <a:t>لاخطية</a:t>
            </a:r>
            <a:endParaRPr lang="ar-IQ" sz="2400" b="1" dirty="0">
              <a:solidFill>
                <a:prstClr val="black"/>
              </a:solidFill>
            </a:endParaRPr>
          </a:p>
          <a:p>
            <a:pPr algn="ctr" rtl="1" fontAlgn="auto">
              <a:spcBef>
                <a:spcPts val="0"/>
              </a:spcBef>
              <a:spcAft>
                <a:spcPts val="0"/>
              </a:spcAft>
              <a:defRPr/>
            </a:pPr>
            <a:r>
              <a:rPr lang="ar-IQ" sz="2400" b="1" dirty="0">
                <a:solidFill>
                  <a:prstClr val="black"/>
                </a:solidFill>
              </a:rPr>
              <a:t>عكسية</a:t>
            </a:r>
            <a:endParaRPr lang="en-US" sz="2400" b="1" dirty="0">
              <a:solidFill>
                <a:prstClr val="black"/>
              </a:solidFill>
            </a:endParaRPr>
          </a:p>
          <a:p>
            <a:pPr algn="ctr" rtl="1" fontAlgn="auto">
              <a:spcBef>
                <a:spcPts val="0"/>
              </a:spcBef>
              <a:spcAft>
                <a:spcPts val="0"/>
              </a:spcAft>
              <a:defRPr/>
            </a:pPr>
            <a:r>
              <a:rPr lang="ar-IQ" sz="2400" b="1" dirty="0">
                <a:solidFill>
                  <a:prstClr val="black"/>
                </a:solidFill>
              </a:rPr>
              <a:t>متزايدة</a:t>
            </a:r>
            <a:endParaRPr lang="en-US" sz="2400" b="1" dirty="0">
              <a:solidFill>
                <a:prstClr val="black"/>
              </a:solidFill>
            </a:endParaRPr>
          </a:p>
        </p:txBody>
      </p:sp>
      <p:sp>
        <p:nvSpPr>
          <p:cNvPr id="24" name="مربع نص 23"/>
          <p:cNvSpPr txBox="1"/>
          <p:nvPr/>
        </p:nvSpPr>
        <p:spPr>
          <a:xfrm>
            <a:off x="2278063" y="5630863"/>
            <a:ext cx="1154112" cy="1201737"/>
          </a:xfrm>
          <a:prstGeom prst="rect">
            <a:avLst/>
          </a:prstGeom>
          <a:ln w="28575">
            <a:solidFill>
              <a:srgbClr val="002060"/>
            </a:solidFill>
          </a:ln>
        </p:spPr>
        <p:style>
          <a:lnRef idx="1">
            <a:schemeClr val="accent6"/>
          </a:lnRef>
          <a:fillRef idx="2">
            <a:schemeClr val="accent6"/>
          </a:fillRef>
          <a:effectRef idx="1">
            <a:schemeClr val="accent6"/>
          </a:effectRef>
          <a:fontRef idx="minor">
            <a:schemeClr val="dk1"/>
          </a:fontRef>
        </p:style>
        <p:txBody>
          <a:bodyPr>
            <a:spAutoFit/>
          </a:bodyPr>
          <a:lstStyle/>
          <a:p>
            <a:pPr algn="ctr" rtl="1" fontAlgn="auto">
              <a:spcBef>
                <a:spcPts val="0"/>
              </a:spcBef>
              <a:spcAft>
                <a:spcPts val="0"/>
              </a:spcAft>
              <a:defRPr/>
            </a:pPr>
            <a:r>
              <a:rPr lang="ar-IQ" sz="2400" b="1" dirty="0" err="1">
                <a:solidFill>
                  <a:prstClr val="black"/>
                </a:solidFill>
              </a:rPr>
              <a:t>لاخطية</a:t>
            </a:r>
            <a:endParaRPr lang="ar-IQ" sz="2400" b="1" dirty="0">
              <a:solidFill>
                <a:prstClr val="black"/>
              </a:solidFill>
            </a:endParaRPr>
          </a:p>
          <a:p>
            <a:pPr algn="ctr" rtl="1" fontAlgn="auto">
              <a:spcBef>
                <a:spcPts val="0"/>
              </a:spcBef>
              <a:spcAft>
                <a:spcPts val="0"/>
              </a:spcAft>
              <a:defRPr/>
            </a:pPr>
            <a:r>
              <a:rPr lang="ar-IQ" sz="2400" b="1" dirty="0">
                <a:solidFill>
                  <a:prstClr val="black"/>
                </a:solidFill>
              </a:rPr>
              <a:t>عكسية</a:t>
            </a:r>
            <a:endParaRPr lang="en-US" sz="2400" b="1" dirty="0">
              <a:solidFill>
                <a:prstClr val="black"/>
              </a:solidFill>
            </a:endParaRPr>
          </a:p>
          <a:p>
            <a:pPr algn="ctr" rtl="1" fontAlgn="auto">
              <a:spcBef>
                <a:spcPts val="0"/>
              </a:spcBef>
              <a:spcAft>
                <a:spcPts val="0"/>
              </a:spcAft>
              <a:defRPr/>
            </a:pPr>
            <a:r>
              <a:rPr lang="ar-IQ" sz="2400" b="1" dirty="0">
                <a:solidFill>
                  <a:prstClr val="black"/>
                </a:solidFill>
              </a:rPr>
              <a:t>متناقصة</a:t>
            </a:r>
            <a:endParaRPr lang="en-US" sz="2400" b="1" dirty="0">
              <a:solidFill>
                <a:prstClr val="black"/>
              </a:solidFill>
            </a:endParaRPr>
          </a:p>
        </p:txBody>
      </p:sp>
      <p:sp>
        <p:nvSpPr>
          <p:cNvPr id="32" name="قوس كبير أيمن 31"/>
          <p:cNvSpPr/>
          <p:nvPr/>
        </p:nvSpPr>
        <p:spPr>
          <a:xfrm rot="5400000" flipH="1">
            <a:off x="498475" y="4186238"/>
            <a:ext cx="884237" cy="1455738"/>
          </a:xfrm>
          <a:prstGeom prst="rightBrace">
            <a:avLst>
              <a:gd name="adj1" fmla="val 0"/>
              <a:gd name="adj2" fmla="val 50000"/>
            </a:avLst>
          </a:prstGeom>
          <a:ln w="76200">
            <a:solidFill>
              <a:schemeClr val="accent6">
                <a:lumMod val="75000"/>
              </a:schemeClr>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txBody>
          <a:bodyPr anchor="ctr"/>
          <a:lstStyle/>
          <a:p>
            <a:pPr algn="ctr" rtl="1" fontAlgn="auto">
              <a:spcBef>
                <a:spcPts val="0"/>
              </a:spcBef>
              <a:spcAft>
                <a:spcPts val="0"/>
              </a:spcAft>
              <a:defRPr/>
            </a:pPr>
            <a:endParaRPr lang="en-US">
              <a:solidFill>
                <a:prstClr val="white"/>
              </a:solidFill>
            </a:endParaRPr>
          </a:p>
        </p:txBody>
      </p:sp>
      <p:sp>
        <p:nvSpPr>
          <p:cNvPr id="33" name="مربع نص 32"/>
          <p:cNvSpPr txBox="1"/>
          <p:nvPr/>
        </p:nvSpPr>
        <p:spPr>
          <a:xfrm>
            <a:off x="1031875" y="5629275"/>
            <a:ext cx="1155700" cy="1200150"/>
          </a:xfrm>
          <a:prstGeom prst="rect">
            <a:avLst/>
          </a:prstGeom>
          <a:ln/>
        </p:spPr>
        <p:style>
          <a:lnRef idx="1">
            <a:schemeClr val="accent5"/>
          </a:lnRef>
          <a:fillRef idx="2">
            <a:schemeClr val="accent5"/>
          </a:fillRef>
          <a:effectRef idx="1">
            <a:schemeClr val="accent5"/>
          </a:effectRef>
          <a:fontRef idx="minor">
            <a:schemeClr val="dk1"/>
          </a:fontRef>
        </p:style>
        <p:txBody>
          <a:bodyPr>
            <a:spAutoFit/>
          </a:bodyPr>
          <a:lstStyle/>
          <a:p>
            <a:pPr algn="ctr" rtl="1" fontAlgn="auto">
              <a:spcBef>
                <a:spcPts val="0"/>
              </a:spcBef>
              <a:spcAft>
                <a:spcPts val="0"/>
              </a:spcAft>
              <a:defRPr/>
            </a:pPr>
            <a:r>
              <a:rPr lang="ar-IQ" sz="2400" b="1" dirty="0" err="1">
                <a:solidFill>
                  <a:prstClr val="black"/>
                </a:solidFill>
              </a:rPr>
              <a:t>لاخطية</a:t>
            </a:r>
            <a:endParaRPr lang="ar-IQ" sz="2400" b="1" dirty="0">
              <a:solidFill>
                <a:prstClr val="black"/>
              </a:solidFill>
            </a:endParaRPr>
          </a:p>
          <a:p>
            <a:pPr algn="ctr" rtl="1" fontAlgn="auto">
              <a:spcBef>
                <a:spcPts val="0"/>
              </a:spcBef>
              <a:spcAft>
                <a:spcPts val="0"/>
              </a:spcAft>
              <a:defRPr/>
            </a:pPr>
            <a:r>
              <a:rPr lang="ar-IQ" sz="2400" b="1" dirty="0">
                <a:solidFill>
                  <a:prstClr val="black"/>
                </a:solidFill>
              </a:rPr>
              <a:t>طردية</a:t>
            </a:r>
            <a:endParaRPr lang="en-US" sz="2400" b="1" dirty="0">
              <a:solidFill>
                <a:prstClr val="black"/>
              </a:solidFill>
            </a:endParaRPr>
          </a:p>
          <a:p>
            <a:pPr algn="ctr" rtl="1" fontAlgn="auto">
              <a:spcBef>
                <a:spcPts val="0"/>
              </a:spcBef>
              <a:spcAft>
                <a:spcPts val="0"/>
              </a:spcAft>
              <a:defRPr/>
            </a:pPr>
            <a:r>
              <a:rPr lang="ar-IQ" sz="2400" b="1" dirty="0">
                <a:solidFill>
                  <a:prstClr val="black"/>
                </a:solidFill>
              </a:rPr>
              <a:t>متزايدة</a:t>
            </a:r>
            <a:endParaRPr lang="en-US" sz="2400" b="1" dirty="0">
              <a:solidFill>
                <a:prstClr val="black"/>
              </a:solidFill>
            </a:endParaRPr>
          </a:p>
        </p:txBody>
      </p:sp>
      <p:sp>
        <p:nvSpPr>
          <p:cNvPr id="34" name="مربع نص 33"/>
          <p:cNvSpPr txBox="1"/>
          <p:nvPr/>
        </p:nvSpPr>
        <p:spPr>
          <a:xfrm>
            <a:off x="0" y="5619750"/>
            <a:ext cx="1062038" cy="1200150"/>
          </a:xfrm>
          <a:prstGeom prst="rect">
            <a:avLst/>
          </a:prstGeom>
          <a:ln/>
        </p:spPr>
        <p:style>
          <a:lnRef idx="1">
            <a:schemeClr val="accent5"/>
          </a:lnRef>
          <a:fillRef idx="2">
            <a:schemeClr val="accent5"/>
          </a:fillRef>
          <a:effectRef idx="1">
            <a:schemeClr val="accent5"/>
          </a:effectRef>
          <a:fontRef idx="minor">
            <a:schemeClr val="dk1"/>
          </a:fontRef>
        </p:style>
        <p:txBody>
          <a:bodyPr>
            <a:spAutoFit/>
          </a:bodyPr>
          <a:lstStyle/>
          <a:p>
            <a:pPr algn="ctr" rtl="1" fontAlgn="auto">
              <a:spcBef>
                <a:spcPts val="0"/>
              </a:spcBef>
              <a:spcAft>
                <a:spcPts val="0"/>
              </a:spcAft>
              <a:defRPr/>
            </a:pPr>
            <a:r>
              <a:rPr lang="ar-IQ" sz="2400" b="1" dirty="0" err="1">
                <a:solidFill>
                  <a:prstClr val="black"/>
                </a:solidFill>
              </a:rPr>
              <a:t>لاخطية</a:t>
            </a:r>
            <a:endParaRPr lang="ar-IQ" sz="2400" b="1" dirty="0">
              <a:solidFill>
                <a:prstClr val="black"/>
              </a:solidFill>
            </a:endParaRPr>
          </a:p>
          <a:p>
            <a:pPr algn="ctr" rtl="1" fontAlgn="auto">
              <a:spcBef>
                <a:spcPts val="0"/>
              </a:spcBef>
              <a:spcAft>
                <a:spcPts val="0"/>
              </a:spcAft>
              <a:defRPr/>
            </a:pPr>
            <a:r>
              <a:rPr lang="ar-IQ" sz="2400" b="1" dirty="0">
                <a:solidFill>
                  <a:prstClr val="black"/>
                </a:solidFill>
              </a:rPr>
              <a:t>طردية</a:t>
            </a:r>
            <a:endParaRPr lang="en-US" sz="2400" b="1" dirty="0">
              <a:solidFill>
                <a:prstClr val="black"/>
              </a:solidFill>
            </a:endParaRPr>
          </a:p>
          <a:p>
            <a:pPr algn="ctr" rtl="1" fontAlgn="auto">
              <a:spcBef>
                <a:spcPts val="0"/>
              </a:spcBef>
              <a:spcAft>
                <a:spcPts val="0"/>
              </a:spcAft>
              <a:defRPr/>
            </a:pPr>
            <a:r>
              <a:rPr lang="ar-IQ" sz="2400" b="1" dirty="0">
                <a:solidFill>
                  <a:prstClr val="black"/>
                </a:solidFill>
              </a:rPr>
              <a:t>متناقصة</a:t>
            </a:r>
            <a:endParaRPr lang="en-US" sz="2400" b="1" dirty="0">
              <a:solidFill>
                <a:prstClr val="black"/>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6" presetClass="entr" presetSubtype="32"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out)">
                                      <p:cBhvr>
                                        <p:cTn id="7" dur="2000"/>
                                        <p:tgtEl>
                                          <p:spTgt spid="3"/>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 presetClass="entr" presetSubtype="2" fill="hold" nodeType="clickEffect">
                                  <p:stCondLst>
                                    <p:cond delay="0"/>
                                  </p:stCondLst>
                                  <p:childTnLst>
                                    <p:set>
                                      <p:cBhvr>
                                        <p:cTn id="11" dur="1" fill="hold">
                                          <p:stCondLst>
                                            <p:cond delay="0"/>
                                          </p:stCondLst>
                                        </p:cTn>
                                        <p:tgtEl>
                                          <p:spTgt spid="7"/>
                                        </p:tgtEl>
                                        <p:attrNameLst>
                                          <p:attrName>style.visibility</p:attrName>
                                        </p:attrNameLst>
                                      </p:cBhvr>
                                      <p:to>
                                        <p:strVal val="visible"/>
                                      </p:to>
                                    </p:set>
                                    <p:anim calcmode="lin" valueType="num">
                                      <p:cBhvr additive="base">
                                        <p:cTn id="12" dur="500" fill="hold"/>
                                        <p:tgtEl>
                                          <p:spTgt spid="7"/>
                                        </p:tgtEl>
                                        <p:attrNameLst>
                                          <p:attrName>ppt_x</p:attrName>
                                        </p:attrNameLst>
                                      </p:cBhvr>
                                      <p:tavLst>
                                        <p:tav tm="0">
                                          <p:val>
                                            <p:strVal val="1+#ppt_w/2"/>
                                          </p:val>
                                        </p:tav>
                                        <p:tav tm="100000">
                                          <p:val>
                                            <p:strVal val="#ppt_x"/>
                                          </p:val>
                                        </p:tav>
                                      </p:tavLst>
                                    </p:anim>
                                    <p:anim calcmode="lin" valueType="num">
                                      <p:cBhvr additive="base">
                                        <p:cTn id="13" dur="500" fill="hold"/>
                                        <p:tgtEl>
                                          <p:spTgt spid="7"/>
                                        </p:tgtEl>
                                        <p:attrNameLst>
                                          <p:attrName>ppt_y</p:attrName>
                                        </p:attrNameLst>
                                      </p:cBhvr>
                                      <p:tavLst>
                                        <p:tav tm="0">
                                          <p:val>
                                            <p:strVal val="#ppt_y"/>
                                          </p:val>
                                        </p:tav>
                                        <p:tav tm="100000">
                                          <p:val>
                                            <p:strVal val="#ppt_y"/>
                                          </p:val>
                                        </p:tav>
                                      </p:tavLst>
                                    </p:anim>
                                  </p:childTnLst>
                                </p:cTn>
                              </p:par>
                            </p:childTnLst>
                          </p:cTn>
                        </p:par>
                      </p:childTnLst>
                    </p:cTn>
                  </p:par>
                  <p:par>
                    <p:cTn id="14" fill="hold" nodeType="clickPar">
                      <p:stCondLst>
                        <p:cond delay="indefinite"/>
                      </p:stCondLst>
                      <p:childTnLst>
                        <p:par>
                          <p:cTn id="15" fill="hold" nodeType="withGroup">
                            <p:stCondLst>
                              <p:cond delay="0"/>
                            </p:stCondLst>
                            <p:childTnLst>
                              <p:par>
                                <p:cTn id="16" presetID="2" presetClass="entr" presetSubtype="8" fill="hold" grpId="0" nodeType="clickEffect">
                                  <p:stCondLst>
                                    <p:cond delay="0"/>
                                  </p:stCondLst>
                                  <p:childTnLst>
                                    <p:set>
                                      <p:cBhvr>
                                        <p:cTn id="17" dur="1" fill="hold">
                                          <p:stCondLst>
                                            <p:cond delay="0"/>
                                          </p:stCondLst>
                                        </p:cTn>
                                        <p:tgtEl>
                                          <p:spTgt spid="8"/>
                                        </p:tgtEl>
                                        <p:attrNameLst>
                                          <p:attrName>style.visibility</p:attrName>
                                        </p:attrNameLst>
                                      </p:cBhvr>
                                      <p:to>
                                        <p:strVal val="visible"/>
                                      </p:to>
                                    </p:set>
                                    <p:anim calcmode="lin" valueType="num">
                                      <p:cBhvr additive="base">
                                        <p:cTn id="18" dur="500" fill="hold"/>
                                        <p:tgtEl>
                                          <p:spTgt spid="8"/>
                                        </p:tgtEl>
                                        <p:attrNameLst>
                                          <p:attrName>ppt_x</p:attrName>
                                        </p:attrNameLst>
                                      </p:cBhvr>
                                      <p:tavLst>
                                        <p:tav tm="0">
                                          <p:val>
                                            <p:strVal val="0-#ppt_w/2"/>
                                          </p:val>
                                        </p:tav>
                                        <p:tav tm="100000">
                                          <p:val>
                                            <p:strVal val="#ppt_x"/>
                                          </p:val>
                                        </p:tav>
                                      </p:tavLst>
                                    </p:anim>
                                    <p:anim calcmode="lin" valueType="num">
                                      <p:cBhvr additive="base">
                                        <p:cTn id="19" dur="500" fill="hold"/>
                                        <p:tgtEl>
                                          <p:spTgt spid="8"/>
                                        </p:tgtEl>
                                        <p:attrNameLst>
                                          <p:attrName>ppt_y</p:attrName>
                                        </p:attrNameLst>
                                      </p:cBhvr>
                                      <p:tavLst>
                                        <p:tav tm="0">
                                          <p:val>
                                            <p:strVal val="#ppt_y"/>
                                          </p:val>
                                        </p:tav>
                                        <p:tav tm="100000">
                                          <p:val>
                                            <p:strVal val="#ppt_y"/>
                                          </p:val>
                                        </p:tav>
                                      </p:tavLst>
                                    </p:anim>
                                  </p:childTnLst>
                                </p:cTn>
                              </p:par>
                            </p:childTnLst>
                          </p:cTn>
                        </p:par>
                      </p:childTnLst>
                    </p:cTn>
                  </p:par>
                  <p:par>
                    <p:cTn id="20" fill="hold" nodeType="clickPar">
                      <p:stCondLst>
                        <p:cond delay="indefinite"/>
                      </p:stCondLst>
                      <p:childTnLst>
                        <p:par>
                          <p:cTn id="21" fill="hold" nodeType="withGroup">
                            <p:stCondLst>
                              <p:cond delay="0"/>
                            </p:stCondLst>
                            <p:childTnLst>
                              <p:par>
                                <p:cTn id="22" presetID="6" presetClass="entr" presetSubtype="32" fill="hold" grpId="0" nodeType="clickEffect">
                                  <p:stCondLst>
                                    <p:cond delay="0"/>
                                  </p:stCondLst>
                                  <p:childTnLst>
                                    <p:set>
                                      <p:cBhvr>
                                        <p:cTn id="23" dur="1" fill="hold">
                                          <p:stCondLst>
                                            <p:cond delay="0"/>
                                          </p:stCondLst>
                                        </p:cTn>
                                        <p:tgtEl>
                                          <p:spTgt spid="9"/>
                                        </p:tgtEl>
                                        <p:attrNameLst>
                                          <p:attrName>style.visibility</p:attrName>
                                        </p:attrNameLst>
                                      </p:cBhvr>
                                      <p:to>
                                        <p:strVal val="visible"/>
                                      </p:to>
                                    </p:set>
                                    <p:animEffect transition="in" filter="circle(out)">
                                      <p:cBhvr>
                                        <p:cTn id="24" dur="2000"/>
                                        <p:tgtEl>
                                          <p:spTgt spid="9"/>
                                        </p:tgtEl>
                                      </p:cBhvr>
                                    </p:animEffect>
                                  </p:childTnLst>
                                </p:cTn>
                              </p:par>
                            </p:childTnLst>
                          </p:cTn>
                        </p:par>
                      </p:childTnLst>
                    </p:cTn>
                  </p:par>
                  <p:par>
                    <p:cTn id="25" fill="hold" nodeType="clickPar">
                      <p:stCondLst>
                        <p:cond delay="indefinite"/>
                      </p:stCondLst>
                      <p:childTnLst>
                        <p:par>
                          <p:cTn id="26" fill="hold" nodeType="withGroup">
                            <p:stCondLst>
                              <p:cond delay="0"/>
                            </p:stCondLst>
                            <p:childTnLst>
                              <p:par>
                                <p:cTn id="27" presetID="2" presetClass="entr" presetSubtype="2" fill="hold" grpId="0" nodeType="clickEffect">
                                  <p:stCondLst>
                                    <p:cond delay="0"/>
                                  </p:stCondLst>
                                  <p:childTnLst>
                                    <p:set>
                                      <p:cBhvr>
                                        <p:cTn id="28" dur="1" fill="hold">
                                          <p:stCondLst>
                                            <p:cond delay="0"/>
                                          </p:stCondLst>
                                        </p:cTn>
                                        <p:tgtEl>
                                          <p:spTgt spid="10"/>
                                        </p:tgtEl>
                                        <p:attrNameLst>
                                          <p:attrName>style.visibility</p:attrName>
                                        </p:attrNameLst>
                                      </p:cBhvr>
                                      <p:to>
                                        <p:strVal val="visible"/>
                                      </p:to>
                                    </p:set>
                                    <p:anim calcmode="lin" valueType="num">
                                      <p:cBhvr additive="base">
                                        <p:cTn id="29" dur="500" fill="hold"/>
                                        <p:tgtEl>
                                          <p:spTgt spid="10"/>
                                        </p:tgtEl>
                                        <p:attrNameLst>
                                          <p:attrName>ppt_x</p:attrName>
                                        </p:attrNameLst>
                                      </p:cBhvr>
                                      <p:tavLst>
                                        <p:tav tm="0">
                                          <p:val>
                                            <p:strVal val="1+#ppt_w/2"/>
                                          </p:val>
                                        </p:tav>
                                        <p:tav tm="100000">
                                          <p:val>
                                            <p:strVal val="#ppt_x"/>
                                          </p:val>
                                        </p:tav>
                                      </p:tavLst>
                                    </p:anim>
                                    <p:anim calcmode="lin" valueType="num">
                                      <p:cBhvr additive="base">
                                        <p:cTn id="30" dur="500" fill="hold"/>
                                        <p:tgtEl>
                                          <p:spTgt spid="10"/>
                                        </p:tgtEl>
                                        <p:attrNameLst>
                                          <p:attrName>ppt_y</p:attrName>
                                        </p:attrNameLst>
                                      </p:cBhvr>
                                      <p:tavLst>
                                        <p:tav tm="0">
                                          <p:val>
                                            <p:strVal val="#ppt_y"/>
                                          </p:val>
                                        </p:tav>
                                        <p:tav tm="100000">
                                          <p:val>
                                            <p:strVal val="#ppt_y"/>
                                          </p:val>
                                        </p:tav>
                                      </p:tavLst>
                                    </p:anim>
                                  </p:childTnLst>
                                </p:cTn>
                              </p:par>
                            </p:childTnLst>
                          </p:cTn>
                        </p:par>
                      </p:childTnLst>
                    </p:cTn>
                  </p:par>
                  <p:par>
                    <p:cTn id="31" fill="hold" nodeType="clickPar">
                      <p:stCondLst>
                        <p:cond delay="indefinite"/>
                      </p:stCondLst>
                      <p:childTnLst>
                        <p:par>
                          <p:cTn id="32" fill="hold" nodeType="withGroup">
                            <p:stCondLst>
                              <p:cond delay="0"/>
                            </p:stCondLst>
                            <p:childTnLst>
                              <p:par>
                                <p:cTn id="33" presetID="2" presetClass="entr" presetSubtype="2" fill="hold" grpId="0" nodeType="clickEffect">
                                  <p:stCondLst>
                                    <p:cond delay="0"/>
                                  </p:stCondLst>
                                  <p:childTnLst>
                                    <p:set>
                                      <p:cBhvr>
                                        <p:cTn id="34" dur="1" fill="hold">
                                          <p:stCondLst>
                                            <p:cond delay="0"/>
                                          </p:stCondLst>
                                        </p:cTn>
                                        <p:tgtEl>
                                          <p:spTgt spid="11"/>
                                        </p:tgtEl>
                                        <p:attrNameLst>
                                          <p:attrName>style.visibility</p:attrName>
                                        </p:attrNameLst>
                                      </p:cBhvr>
                                      <p:to>
                                        <p:strVal val="visible"/>
                                      </p:to>
                                    </p:set>
                                    <p:anim calcmode="lin" valueType="num">
                                      <p:cBhvr additive="base">
                                        <p:cTn id="35" dur="500" fill="hold"/>
                                        <p:tgtEl>
                                          <p:spTgt spid="11"/>
                                        </p:tgtEl>
                                        <p:attrNameLst>
                                          <p:attrName>ppt_x</p:attrName>
                                        </p:attrNameLst>
                                      </p:cBhvr>
                                      <p:tavLst>
                                        <p:tav tm="0">
                                          <p:val>
                                            <p:strVal val="1+#ppt_w/2"/>
                                          </p:val>
                                        </p:tav>
                                        <p:tav tm="100000">
                                          <p:val>
                                            <p:strVal val="#ppt_x"/>
                                          </p:val>
                                        </p:tav>
                                      </p:tavLst>
                                    </p:anim>
                                    <p:anim calcmode="lin" valueType="num">
                                      <p:cBhvr additive="base">
                                        <p:cTn id="36" dur="500" fill="hold"/>
                                        <p:tgtEl>
                                          <p:spTgt spid="11"/>
                                        </p:tgtEl>
                                        <p:attrNameLst>
                                          <p:attrName>ppt_y</p:attrName>
                                        </p:attrNameLst>
                                      </p:cBhvr>
                                      <p:tavLst>
                                        <p:tav tm="0">
                                          <p:val>
                                            <p:strVal val="#ppt_y"/>
                                          </p:val>
                                        </p:tav>
                                        <p:tav tm="100000">
                                          <p:val>
                                            <p:strVal val="#ppt_y"/>
                                          </p:val>
                                        </p:tav>
                                      </p:tavLst>
                                    </p:anim>
                                  </p:childTnLst>
                                </p:cTn>
                              </p:par>
                            </p:childTnLst>
                          </p:cTn>
                        </p:par>
                      </p:childTnLst>
                    </p:cTn>
                  </p:par>
                  <p:par>
                    <p:cTn id="37" fill="hold" nodeType="clickPar">
                      <p:stCondLst>
                        <p:cond delay="indefinite"/>
                      </p:stCondLst>
                      <p:childTnLst>
                        <p:par>
                          <p:cTn id="38" fill="hold" nodeType="withGroup">
                            <p:stCondLst>
                              <p:cond delay="0"/>
                            </p:stCondLst>
                            <p:childTnLst>
                              <p:par>
                                <p:cTn id="39" presetID="6" presetClass="entr" presetSubtype="32" fill="hold" grpId="0" nodeType="clickEffect">
                                  <p:stCondLst>
                                    <p:cond delay="0"/>
                                  </p:stCondLst>
                                  <p:childTnLst>
                                    <p:set>
                                      <p:cBhvr>
                                        <p:cTn id="40" dur="1" fill="hold">
                                          <p:stCondLst>
                                            <p:cond delay="0"/>
                                          </p:stCondLst>
                                        </p:cTn>
                                        <p:tgtEl>
                                          <p:spTgt spid="12"/>
                                        </p:tgtEl>
                                        <p:attrNameLst>
                                          <p:attrName>style.visibility</p:attrName>
                                        </p:attrNameLst>
                                      </p:cBhvr>
                                      <p:to>
                                        <p:strVal val="visible"/>
                                      </p:to>
                                    </p:set>
                                    <p:animEffect transition="in" filter="circle(out)">
                                      <p:cBhvr>
                                        <p:cTn id="41" dur="2000"/>
                                        <p:tgtEl>
                                          <p:spTgt spid="12"/>
                                        </p:tgtEl>
                                      </p:cBhvr>
                                    </p:animEffect>
                                  </p:childTnLst>
                                </p:cTn>
                              </p:par>
                            </p:childTnLst>
                          </p:cTn>
                        </p:par>
                      </p:childTnLst>
                    </p:cTn>
                  </p:par>
                  <p:par>
                    <p:cTn id="42" fill="hold" nodeType="clickPar">
                      <p:stCondLst>
                        <p:cond delay="indefinite"/>
                      </p:stCondLst>
                      <p:childTnLst>
                        <p:par>
                          <p:cTn id="43" fill="hold" nodeType="withGroup">
                            <p:stCondLst>
                              <p:cond delay="0"/>
                            </p:stCondLst>
                            <p:childTnLst>
                              <p:par>
                                <p:cTn id="44" presetID="2" presetClass="entr" presetSubtype="2" fill="hold" grpId="0" nodeType="clickEffect">
                                  <p:stCondLst>
                                    <p:cond delay="0"/>
                                  </p:stCondLst>
                                  <p:childTnLst>
                                    <p:set>
                                      <p:cBhvr>
                                        <p:cTn id="45" dur="1" fill="hold">
                                          <p:stCondLst>
                                            <p:cond delay="0"/>
                                          </p:stCondLst>
                                        </p:cTn>
                                        <p:tgtEl>
                                          <p:spTgt spid="13"/>
                                        </p:tgtEl>
                                        <p:attrNameLst>
                                          <p:attrName>style.visibility</p:attrName>
                                        </p:attrNameLst>
                                      </p:cBhvr>
                                      <p:to>
                                        <p:strVal val="visible"/>
                                      </p:to>
                                    </p:set>
                                    <p:anim calcmode="lin" valueType="num">
                                      <p:cBhvr additive="base">
                                        <p:cTn id="46" dur="500" fill="hold"/>
                                        <p:tgtEl>
                                          <p:spTgt spid="13"/>
                                        </p:tgtEl>
                                        <p:attrNameLst>
                                          <p:attrName>ppt_x</p:attrName>
                                        </p:attrNameLst>
                                      </p:cBhvr>
                                      <p:tavLst>
                                        <p:tav tm="0">
                                          <p:val>
                                            <p:strVal val="1+#ppt_w/2"/>
                                          </p:val>
                                        </p:tav>
                                        <p:tav tm="100000">
                                          <p:val>
                                            <p:strVal val="#ppt_x"/>
                                          </p:val>
                                        </p:tav>
                                      </p:tavLst>
                                    </p:anim>
                                    <p:anim calcmode="lin" valueType="num">
                                      <p:cBhvr additive="base">
                                        <p:cTn id="47" dur="500" fill="hold"/>
                                        <p:tgtEl>
                                          <p:spTgt spid="13"/>
                                        </p:tgtEl>
                                        <p:attrNameLst>
                                          <p:attrName>ppt_y</p:attrName>
                                        </p:attrNameLst>
                                      </p:cBhvr>
                                      <p:tavLst>
                                        <p:tav tm="0">
                                          <p:val>
                                            <p:strVal val="#ppt_y"/>
                                          </p:val>
                                        </p:tav>
                                        <p:tav tm="100000">
                                          <p:val>
                                            <p:strVal val="#ppt_y"/>
                                          </p:val>
                                        </p:tav>
                                      </p:tavLst>
                                    </p:anim>
                                  </p:childTnLst>
                                </p:cTn>
                              </p:par>
                            </p:childTnLst>
                          </p:cTn>
                        </p:par>
                      </p:childTnLst>
                    </p:cTn>
                  </p:par>
                  <p:par>
                    <p:cTn id="48" fill="hold" nodeType="clickPar">
                      <p:stCondLst>
                        <p:cond delay="indefinite"/>
                      </p:stCondLst>
                      <p:childTnLst>
                        <p:par>
                          <p:cTn id="49" fill="hold" nodeType="withGroup">
                            <p:stCondLst>
                              <p:cond delay="0"/>
                            </p:stCondLst>
                            <p:childTnLst>
                              <p:par>
                                <p:cTn id="50" presetID="2" presetClass="entr" presetSubtype="2" fill="hold" grpId="0" nodeType="clickEffect">
                                  <p:stCondLst>
                                    <p:cond delay="0"/>
                                  </p:stCondLst>
                                  <p:childTnLst>
                                    <p:set>
                                      <p:cBhvr>
                                        <p:cTn id="51" dur="1" fill="hold">
                                          <p:stCondLst>
                                            <p:cond delay="0"/>
                                          </p:stCondLst>
                                        </p:cTn>
                                        <p:tgtEl>
                                          <p:spTgt spid="14"/>
                                        </p:tgtEl>
                                        <p:attrNameLst>
                                          <p:attrName>style.visibility</p:attrName>
                                        </p:attrNameLst>
                                      </p:cBhvr>
                                      <p:to>
                                        <p:strVal val="visible"/>
                                      </p:to>
                                    </p:set>
                                    <p:anim calcmode="lin" valueType="num">
                                      <p:cBhvr additive="base">
                                        <p:cTn id="52" dur="500" fill="hold"/>
                                        <p:tgtEl>
                                          <p:spTgt spid="14"/>
                                        </p:tgtEl>
                                        <p:attrNameLst>
                                          <p:attrName>ppt_x</p:attrName>
                                        </p:attrNameLst>
                                      </p:cBhvr>
                                      <p:tavLst>
                                        <p:tav tm="0">
                                          <p:val>
                                            <p:strVal val="1+#ppt_w/2"/>
                                          </p:val>
                                        </p:tav>
                                        <p:tav tm="100000">
                                          <p:val>
                                            <p:strVal val="#ppt_x"/>
                                          </p:val>
                                        </p:tav>
                                      </p:tavLst>
                                    </p:anim>
                                    <p:anim calcmode="lin" valueType="num">
                                      <p:cBhvr additive="base">
                                        <p:cTn id="53" dur="500" fill="hold"/>
                                        <p:tgtEl>
                                          <p:spTgt spid="14"/>
                                        </p:tgtEl>
                                        <p:attrNameLst>
                                          <p:attrName>ppt_y</p:attrName>
                                        </p:attrNameLst>
                                      </p:cBhvr>
                                      <p:tavLst>
                                        <p:tav tm="0">
                                          <p:val>
                                            <p:strVal val="#ppt_y"/>
                                          </p:val>
                                        </p:tav>
                                        <p:tav tm="100000">
                                          <p:val>
                                            <p:strVal val="#ppt_y"/>
                                          </p:val>
                                        </p:tav>
                                      </p:tavLst>
                                    </p:anim>
                                  </p:childTnLst>
                                </p:cTn>
                              </p:par>
                            </p:childTnLst>
                          </p:cTn>
                        </p:par>
                      </p:childTnLst>
                    </p:cTn>
                  </p:par>
                  <p:par>
                    <p:cTn id="54" fill="hold" nodeType="clickPar">
                      <p:stCondLst>
                        <p:cond delay="indefinite"/>
                      </p:stCondLst>
                      <p:childTnLst>
                        <p:par>
                          <p:cTn id="55" fill="hold" nodeType="withGroup">
                            <p:stCondLst>
                              <p:cond delay="0"/>
                            </p:stCondLst>
                            <p:childTnLst>
                              <p:par>
                                <p:cTn id="56" presetID="6" presetClass="entr" presetSubtype="32" fill="hold" grpId="0" nodeType="clickEffect">
                                  <p:stCondLst>
                                    <p:cond delay="0"/>
                                  </p:stCondLst>
                                  <p:childTnLst>
                                    <p:set>
                                      <p:cBhvr>
                                        <p:cTn id="57" dur="1" fill="hold">
                                          <p:stCondLst>
                                            <p:cond delay="0"/>
                                          </p:stCondLst>
                                        </p:cTn>
                                        <p:tgtEl>
                                          <p:spTgt spid="15"/>
                                        </p:tgtEl>
                                        <p:attrNameLst>
                                          <p:attrName>style.visibility</p:attrName>
                                        </p:attrNameLst>
                                      </p:cBhvr>
                                      <p:to>
                                        <p:strVal val="visible"/>
                                      </p:to>
                                    </p:set>
                                    <p:animEffect transition="in" filter="circle(out)">
                                      <p:cBhvr>
                                        <p:cTn id="58" dur="2000"/>
                                        <p:tgtEl>
                                          <p:spTgt spid="15"/>
                                        </p:tgtEl>
                                      </p:cBhvr>
                                    </p:animEffect>
                                  </p:childTnLst>
                                </p:cTn>
                              </p:par>
                            </p:childTnLst>
                          </p:cTn>
                        </p:par>
                      </p:childTnLst>
                    </p:cTn>
                  </p:par>
                  <p:par>
                    <p:cTn id="59" fill="hold" nodeType="clickPar">
                      <p:stCondLst>
                        <p:cond delay="indefinite"/>
                      </p:stCondLst>
                      <p:childTnLst>
                        <p:par>
                          <p:cTn id="60" fill="hold" nodeType="withGroup">
                            <p:stCondLst>
                              <p:cond delay="0"/>
                            </p:stCondLst>
                            <p:childTnLst>
                              <p:par>
                                <p:cTn id="61" presetID="2" presetClass="entr" presetSubtype="2" fill="hold" grpId="0" nodeType="clickEffect">
                                  <p:stCondLst>
                                    <p:cond delay="0"/>
                                  </p:stCondLst>
                                  <p:childTnLst>
                                    <p:set>
                                      <p:cBhvr>
                                        <p:cTn id="62" dur="1" fill="hold">
                                          <p:stCondLst>
                                            <p:cond delay="0"/>
                                          </p:stCondLst>
                                        </p:cTn>
                                        <p:tgtEl>
                                          <p:spTgt spid="16"/>
                                        </p:tgtEl>
                                        <p:attrNameLst>
                                          <p:attrName>style.visibility</p:attrName>
                                        </p:attrNameLst>
                                      </p:cBhvr>
                                      <p:to>
                                        <p:strVal val="visible"/>
                                      </p:to>
                                    </p:set>
                                    <p:anim calcmode="lin" valueType="num">
                                      <p:cBhvr additive="base">
                                        <p:cTn id="63" dur="500" fill="hold"/>
                                        <p:tgtEl>
                                          <p:spTgt spid="16"/>
                                        </p:tgtEl>
                                        <p:attrNameLst>
                                          <p:attrName>ppt_x</p:attrName>
                                        </p:attrNameLst>
                                      </p:cBhvr>
                                      <p:tavLst>
                                        <p:tav tm="0">
                                          <p:val>
                                            <p:strVal val="1+#ppt_w/2"/>
                                          </p:val>
                                        </p:tav>
                                        <p:tav tm="100000">
                                          <p:val>
                                            <p:strVal val="#ppt_x"/>
                                          </p:val>
                                        </p:tav>
                                      </p:tavLst>
                                    </p:anim>
                                    <p:anim calcmode="lin" valueType="num">
                                      <p:cBhvr additive="base">
                                        <p:cTn id="64" dur="500" fill="hold"/>
                                        <p:tgtEl>
                                          <p:spTgt spid="16"/>
                                        </p:tgtEl>
                                        <p:attrNameLst>
                                          <p:attrName>ppt_y</p:attrName>
                                        </p:attrNameLst>
                                      </p:cBhvr>
                                      <p:tavLst>
                                        <p:tav tm="0">
                                          <p:val>
                                            <p:strVal val="#ppt_y"/>
                                          </p:val>
                                        </p:tav>
                                        <p:tav tm="100000">
                                          <p:val>
                                            <p:strVal val="#ppt_y"/>
                                          </p:val>
                                        </p:tav>
                                      </p:tavLst>
                                    </p:anim>
                                  </p:childTnLst>
                                </p:cTn>
                              </p:par>
                            </p:childTnLst>
                          </p:cTn>
                        </p:par>
                      </p:childTnLst>
                    </p:cTn>
                  </p:par>
                  <p:par>
                    <p:cTn id="65" fill="hold" nodeType="clickPar">
                      <p:stCondLst>
                        <p:cond delay="indefinite"/>
                      </p:stCondLst>
                      <p:childTnLst>
                        <p:par>
                          <p:cTn id="66" fill="hold" nodeType="withGroup">
                            <p:stCondLst>
                              <p:cond delay="0"/>
                            </p:stCondLst>
                            <p:childTnLst>
                              <p:par>
                                <p:cTn id="67" presetID="2" presetClass="entr" presetSubtype="2" fill="hold" grpId="0" nodeType="clickEffect">
                                  <p:stCondLst>
                                    <p:cond delay="0"/>
                                  </p:stCondLst>
                                  <p:childTnLst>
                                    <p:set>
                                      <p:cBhvr>
                                        <p:cTn id="68" dur="1" fill="hold">
                                          <p:stCondLst>
                                            <p:cond delay="0"/>
                                          </p:stCondLst>
                                        </p:cTn>
                                        <p:tgtEl>
                                          <p:spTgt spid="17"/>
                                        </p:tgtEl>
                                        <p:attrNameLst>
                                          <p:attrName>style.visibility</p:attrName>
                                        </p:attrNameLst>
                                      </p:cBhvr>
                                      <p:to>
                                        <p:strVal val="visible"/>
                                      </p:to>
                                    </p:set>
                                    <p:anim calcmode="lin" valueType="num">
                                      <p:cBhvr additive="base">
                                        <p:cTn id="69" dur="500" fill="hold"/>
                                        <p:tgtEl>
                                          <p:spTgt spid="17"/>
                                        </p:tgtEl>
                                        <p:attrNameLst>
                                          <p:attrName>ppt_x</p:attrName>
                                        </p:attrNameLst>
                                      </p:cBhvr>
                                      <p:tavLst>
                                        <p:tav tm="0">
                                          <p:val>
                                            <p:strVal val="1+#ppt_w/2"/>
                                          </p:val>
                                        </p:tav>
                                        <p:tav tm="100000">
                                          <p:val>
                                            <p:strVal val="#ppt_x"/>
                                          </p:val>
                                        </p:tav>
                                      </p:tavLst>
                                    </p:anim>
                                    <p:anim calcmode="lin" valueType="num">
                                      <p:cBhvr additive="base">
                                        <p:cTn id="70" dur="500" fill="hold"/>
                                        <p:tgtEl>
                                          <p:spTgt spid="17"/>
                                        </p:tgtEl>
                                        <p:attrNameLst>
                                          <p:attrName>ppt_y</p:attrName>
                                        </p:attrNameLst>
                                      </p:cBhvr>
                                      <p:tavLst>
                                        <p:tav tm="0">
                                          <p:val>
                                            <p:strVal val="#ppt_y"/>
                                          </p:val>
                                        </p:tav>
                                        <p:tav tm="100000">
                                          <p:val>
                                            <p:strVal val="#ppt_y"/>
                                          </p:val>
                                        </p:tav>
                                      </p:tavLst>
                                    </p:anim>
                                  </p:childTnLst>
                                </p:cTn>
                              </p:par>
                            </p:childTnLst>
                          </p:cTn>
                        </p:par>
                      </p:childTnLst>
                    </p:cTn>
                  </p:par>
                  <p:par>
                    <p:cTn id="71" fill="hold" nodeType="clickPar">
                      <p:stCondLst>
                        <p:cond delay="indefinite"/>
                      </p:stCondLst>
                      <p:childTnLst>
                        <p:par>
                          <p:cTn id="72" fill="hold" nodeType="withGroup">
                            <p:stCondLst>
                              <p:cond delay="0"/>
                            </p:stCondLst>
                            <p:childTnLst>
                              <p:par>
                                <p:cTn id="73" presetID="6" presetClass="entr" presetSubtype="32" fill="hold" grpId="0" nodeType="clickEffect">
                                  <p:stCondLst>
                                    <p:cond delay="0"/>
                                  </p:stCondLst>
                                  <p:childTnLst>
                                    <p:set>
                                      <p:cBhvr>
                                        <p:cTn id="74" dur="1" fill="hold">
                                          <p:stCondLst>
                                            <p:cond delay="0"/>
                                          </p:stCondLst>
                                        </p:cTn>
                                        <p:tgtEl>
                                          <p:spTgt spid="18"/>
                                        </p:tgtEl>
                                        <p:attrNameLst>
                                          <p:attrName>style.visibility</p:attrName>
                                        </p:attrNameLst>
                                      </p:cBhvr>
                                      <p:to>
                                        <p:strVal val="visible"/>
                                      </p:to>
                                    </p:set>
                                    <p:animEffect transition="in" filter="circle(out)">
                                      <p:cBhvr>
                                        <p:cTn id="75" dur="2000"/>
                                        <p:tgtEl>
                                          <p:spTgt spid="18"/>
                                        </p:tgtEl>
                                      </p:cBhvr>
                                    </p:animEffect>
                                  </p:childTnLst>
                                </p:cTn>
                              </p:par>
                            </p:childTnLst>
                          </p:cTn>
                        </p:par>
                      </p:childTnLst>
                    </p:cTn>
                  </p:par>
                  <p:par>
                    <p:cTn id="76" fill="hold" nodeType="clickPar">
                      <p:stCondLst>
                        <p:cond delay="indefinite"/>
                      </p:stCondLst>
                      <p:childTnLst>
                        <p:par>
                          <p:cTn id="77" fill="hold" nodeType="withGroup">
                            <p:stCondLst>
                              <p:cond delay="0"/>
                            </p:stCondLst>
                            <p:childTnLst>
                              <p:par>
                                <p:cTn id="78" presetID="2" presetClass="entr" presetSubtype="8" fill="hold" grpId="0" nodeType="clickEffect">
                                  <p:stCondLst>
                                    <p:cond delay="0"/>
                                  </p:stCondLst>
                                  <p:childTnLst>
                                    <p:set>
                                      <p:cBhvr>
                                        <p:cTn id="79" dur="1" fill="hold">
                                          <p:stCondLst>
                                            <p:cond delay="0"/>
                                          </p:stCondLst>
                                        </p:cTn>
                                        <p:tgtEl>
                                          <p:spTgt spid="19"/>
                                        </p:tgtEl>
                                        <p:attrNameLst>
                                          <p:attrName>style.visibility</p:attrName>
                                        </p:attrNameLst>
                                      </p:cBhvr>
                                      <p:to>
                                        <p:strVal val="visible"/>
                                      </p:to>
                                    </p:set>
                                    <p:anim calcmode="lin" valueType="num">
                                      <p:cBhvr additive="base">
                                        <p:cTn id="80" dur="500" fill="hold"/>
                                        <p:tgtEl>
                                          <p:spTgt spid="19"/>
                                        </p:tgtEl>
                                        <p:attrNameLst>
                                          <p:attrName>ppt_x</p:attrName>
                                        </p:attrNameLst>
                                      </p:cBhvr>
                                      <p:tavLst>
                                        <p:tav tm="0">
                                          <p:val>
                                            <p:strVal val="0-#ppt_w/2"/>
                                          </p:val>
                                        </p:tav>
                                        <p:tav tm="100000">
                                          <p:val>
                                            <p:strVal val="#ppt_x"/>
                                          </p:val>
                                        </p:tav>
                                      </p:tavLst>
                                    </p:anim>
                                    <p:anim calcmode="lin" valueType="num">
                                      <p:cBhvr additive="base">
                                        <p:cTn id="81" dur="500" fill="hold"/>
                                        <p:tgtEl>
                                          <p:spTgt spid="19"/>
                                        </p:tgtEl>
                                        <p:attrNameLst>
                                          <p:attrName>ppt_y</p:attrName>
                                        </p:attrNameLst>
                                      </p:cBhvr>
                                      <p:tavLst>
                                        <p:tav tm="0">
                                          <p:val>
                                            <p:strVal val="#ppt_y"/>
                                          </p:val>
                                        </p:tav>
                                        <p:tav tm="100000">
                                          <p:val>
                                            <p:strVal val="#ppt_y"/>
                                          </p:val>
                                        </p:tav>
                                      </p:tavLst>
                                    </p:anim>
                                  </p:childTnLst>
                                </p:cTn>
                              </p:par>
                            </p:childTnLst>
                          </p:cTn>
                        </p:par>
                      </p:childTnLst>
                    </p:cTn>
                  </p:par>
                  <p:par>
                    <p:cTn id="82" fill="hold" nodeType="clickPar">
                      <p:stCondLst>
                        <p:cond delay="indefinite"/>
                      </p:stCondLst>
                      <p:childTnLst>
                        <p:par>
                          <p:cTn id="83" fill="hold" nodeType="withGroup">
                            <p:stCondLst>
                              <p:cond delay="0"/>
                            </p:stCondLst>
                            <p:childTnLst>
                              <p:par>
                                <p:cTn id="84" presetID="2" presetClass="entr" presetSubtype="8" fill="hold" grpId="0" nodeType="clickEffect">
                                  <p:stCondLst>
                                    <p:cond delay="0"/>
                                  </p:stCondLst>
                                  <p:childTnLst>
                                    <p:set>
                                      <p:cBhvr>
                                        <p:cTn id="85" dur="1" fill="hold">
                                          <p:stCondLst>
                                            <p:cond delay="0"/>
                                          </p:stCondLst>
                                        </p:cTn>
                                        <p:tgtEl>
                                          <p:spTgt spid="20"/>
                                        </p:tgtEl>
                                        <p:attrNameLst>
                                          <p:attrName>style.visibility</p:attrName>
                                        </p:attrNameLst>
                                      </p:cBhvr>
                                      <p:to>
                                        <p:strVal val="visible"/>
                                      </p:to>
                                    </p:set>
                                    <p:anim calcmode="lin" valueType="num">
                                      <p:cBhvr additive="base">
                                        <p:cTn id="86" dur="500" fill="hold"/>
                                        <p:tgtEl>
                                          <p:spTgt spid="20"/>
                                        </p:tgtEl>
                                        <p:attrNameLst>
                                          <p:attrName>ppt_x</p:attrName>
                                        </p:attrNameLst>
                                      </p:cBhvr>
                                      <p:tavLst>
                                        <p:tav tm="0">
                                          <p:val>
                                            <p:strVal val="0-#ppt_w/2"/>
                                          </p:val>
                                        </p:tav>
                                        <p:tav tm="100000">
                                          <p:val>
                                            <p:strVal val="#ppt_x"/>
                                          </p:val>
                                        </p:tav>
                                      </p:tavLst>
                                    </p:anim>
                                    <p:anim calcmode="lin" valueType="num">
                                      <p:cBhvr additive="base">
                                        <p:cTn id="87" dur="500" fill="hold"/>
                                        <p:tgtEl>
                                          <p:spTgt spid="20"/>
                                        </p:tgtEl>
                                        <p:attrNameLst>
                                          <p:attrName>ppt_y</p:attrName>
                                        </p:attrNameLst>
                                      </p:cBhvr>
                                      <p:tavLst>
                                        <p:tav tm="0">
                                          <p:val>
                                            <p:strVal val="#ppt_y"/>
                                          </p:val>
                                        </p:tav>
                                        <p:tav tm="100000">
                                          <p:val>
                                            <p:strVal val="#ppt_y"/>
                                          </p:val>
                                        </p:tav>
                                      </p:tavLst>
                                    </p:anim>
                                  </p:childTnLst>
                                </p:cTn>
                              </p:par>
                            </p:childTnLst>
                          </p:cTn>
                        </p:par>
                      </p:childTnLst>
                    </p:cTn>
                  </p:par>
                  <p:par>
                    <p:cTn id="88" fill="hold" nodeType="clickPar">
                      <p:stCondLst>
                        <p:cond delay="indefinite"/>
                      </p:stCondLst>
                      <p:childTnLst>
                        <p:par>
                          <p:cTn id="89" fill="hold" nodeType="withGroup">
                            <p:stCondLst>
                              <p:cond delay="0"/>
                            </p:stCondLst>
                            <p:childTnLst>
                              <p:par>
                                <p:cTn id="90" presetID="6" presetClass="entr" presetSubtype="32" fill="hold" grpId="0" nodeType="clickEffect">
                                  <p:stCondLst>
                                    <p:cond delay="0"/>
                                  </p:stCondLst>
                                  <p:childTnLst>
                                    <p:set>
                                      <p:cBhvr>
                                        <p:cTn id="91" dur="1" fill="hold">
                                          <p:stCondLst>
                                            <p:cond delay="0"/>
                                          </p:stCondLst>
                                        </p:cTn>
                                        <p:tgtEl>
                                          <p:spTgt spid="21"/>
                                        </p:tgtEl>
                                        <p:attrNameLst>
                                          <p:attrName>style.visibility</p:attrName>
                                        </p:attrNameLst>
                                      </p:cBhvr>
                                      <p:to>
                                        <p:strVal val="visible"/>
                                      </p:to>
                                    </p:set>
                                    <p:animEffect transition="in" filter="circle(out)">
                                      <p:cBhvr>
                                        <p:cTn id="92" dur="2000"/>
                                        <p:tgtEl>
                                          <p:spTgt spid="21"/>
                                        </p:tgtEl>
                                      </p:cBhvr>
                                    </p:animEffect>
                                  </p:childTnLst>
                                </p:cTn>
                              </p:par>
                            </p:childTnLst>
                          </p:cTn>
                        </p:par>
                      </p:childTnLst>
                    </p:cTn>
                  </p:par>
                  <p:par>
                    <p:cTn id="93" fill="hold" nodeType="clickPar">
                      <p:stCondLst>
                        <p:cond delay="indefinite"/>
                      </p:stCondLst>
                      <p:childTnLst>
                        <p:par>
                          <p:cTn id="94" fill="hold" nodeType="withGroup">
                            <p:stCondLst>
                              <p:cond delay="0"/>
                            </p:stCondLst>
                            <p:childTnLst>
                              <p:par>
                                <p:cTn id="95" presetID="2" presetClass="entr" presetSubtype="8" fill="hold" grpId="0" nodeType="clickEffect">
                                  <p:stCondLst>
                                    <p:cond delay="0"/>
                                  </p:stCondLst>
                                  <p:childTnLst>
                                    <p:set>
                                      <p:cBhvr>
                                        <p:cTn id="96" dur="1" fill="hold">
                                          <p:stCondLst>
                                            <p:cond delay="0"/>
                                          </p:stCondLst>
                                        </p:cTn>
                                        <p:tgtEl>
                                          <p:spTgt spid="23"/>
                                        </p:tgtEl>
                                        <p:attrNameLst>
                                          <p:attrName>style.visibility</p:attrName>
                                        </p:attrNameLst>
                                      </p:cBhvr>
                                      <p:to>
                                        <p:strVal val="visible"/>
                                      </p:to>
                                    </p:set>
                                    <p:anim calcmode="lin" valueType="num">
                                      <p:cBhvr additive="base">
                                        <p:cTn id="97" dur="500" fill="hold"/>
                                        <p:tgtEl>
                                          <p:spTgt spid="23"/>
                                        </p:tgtEl>
                                        <p:attrNameLst>
                                          <p:attrName>ppt_x</p:attrName>
                                        </p:attrNameLst>
                                      </p:cBhvr>
                                      <p:tavLst>
                                        <p:tav tm="0">
                                          <p:val>
                                            <p:strVal val="0-#ppt_w/2"/>
                                          </p:val>
                                        </p:tav>
                                        <p:tav tm="100000">
                                          <p:val>
                                            <p:strVal val="#ppt_x"/>
                                          </p:val>
                                        </p:tav>
                                      </p:tavLst>
                                    </p:anim>
                                    <p:anim calcmode="lin" valueType="num">
                                      <p:cBhvr additive="base">
                                        <p:cTn id="98" dur="500" fill="hold"/>
                                        <p:tgtEl>
                                          <p:spTgt spid="23"/>
                                        </p:tgtEl>
                                        <p:attrNameLst>
                                          <p:attrName>ppt_y</p:attrName>
                                        </p:attrNameLst>
                                      </p:cBhvr>
                                      <p:tavLst>
                                        <p:tav tm="0">
                                          <p:val>
                                            <p:strVal val="#ppt_y"/>
                                          </p:val>
                                        </p:tav>
                                        <p:tav tm="100000">
                                          <p:val>
                                            <p:strVal val="#ppt_y"/>
                                          </p:val>
                                        </p:tav>
                                      </p:tavLst>
                                    </p:anim>
                                  </p:childTnLst>
                                </p:cTn>
                              </p:par>
                            </p:childTnLst>
                          </p:cTn>
                        </p:par>
                      </p:childTnLst>
                    </p:cTn>
                  </p:par>
                  <p:par>
                    <p:cTn id="99" fill="hold" nodeType="clickPar">
                      <p:stCondLst>
                        <p:cond delay="indefinite"/>
                      </p:stCondLst>
                      <p:childTnLst>
                        <p:par>
                          <p:cTn id="100" fill="hold" nodeType="withGroup">
                            <p:stCondLst>
                              <p:cond delay="0"/>
                            </p:stCondLst>
                            <p:childTnLst>
                              <p:par>
                                <p:cTn id="101" presetID="2" presetClass="entr" presetSubtype="8" fill="hold" grpId="0" nodeType="clickEffect">
                                  <p:stCondLst>
                                    <p:cond delay="0"/>
                                  </p:stCondLst>
                                  <p:childTnLst>
                                    <p:set>
                                      <p:cBhvr>
                                        <p:cTn id="102" dur="1" fill="hold">
                                          <p:stCondLst>
                                            <p:cond delay="0"/>
                                          </p:stCondLst>
                                        </p:cTn>
                                        <p:tgtEl>
                                          <p:spTgt spid="24"/>
                                        </p:tgtEl>
                                        <p:attrNameLst>
                                          <p:attrName>style.visibility</p:attrName>
                                        </p:attrNameLst>
                                      </p:cBhvr>
                                      <p:to>
                                        <p:strVal val="visible"/>
                                      </p:to>
                                    </p:set>
                                    <p:anim calcmode="lin" valueType="num">
                                      <p:cBhvr additive="base">
                                        <p:cTn id="103" dur="500" fill="hold"/>
                                        <p:tgtEl>
                                          <p:spTgt spid="24"/>
                                        </p:tgtEl>
                                        <p:attrNameLst>
                                          <p:attrName>ppt_x</p:attrName>
                                        </p:attrNameLst>
                                      </p:cBhvr>
                                      <p:tavLst>
                                        <p:tav tm="0">
                                          <p:val>
                                            <p:strVal val="0-#ppt_w/2"/>
                                          </p:val>
                                        </p:tav>
                                        <p:tav tm="100000">
                                          <p:val>
                                            <p:strVal val="#ppt_x"/>
                                          </p:val>
                                        </p:tav>
                                      </p:tavLst>
                                    </p:anim>
                                    <p:anim calcmode="lin" valueType="num">
                                      <p:cBhvr additive="base">
                                        <p:cTn id="104" dur="500" fill="hold"/>
                                        <p:tgtEl>
                                          <p:spTgt spid="24"/>
                                        </p:tgtEl>
                                        <p:attrNameLst>
                                          <p:attrName>ppt_y</p:attrName>
                                        </p:attrNameLst>
                                      </p:cBhvr>
                                      <p:tavLst>
                                        <p:tav tm="0">
                                          <p:val>
                                            <p:strVal val="#ppt_y"/>
                                          </p:val>
                                        </p:tav>
                                        <p:tav tm="100000">
                                          <p:val>
                                            <p:strVal val="#ppt_y"/>
                                          </p:val>
                                        </p:tav>
                                      </p:tavLst>
                                    </p:anim>
                                  </p:childTnLst>
                                </p:cTn>
                              </p:par>
                            </p:childTnLst>
                          </p:cTn>
                        </p:par>
                      </p:childTnLst>
                    </p:cTn>
                  </p:par>
                  <p:par>
                    <p:cTn id="105" fill="hold" nodeType="clickPar">
                      <p:stCondLst>
                        <p:cond delay="indefinite"/>
                      </p:stCondLst>
                      <p:childTnLst>
                        <p:par>
                          <p:cTn id="106" fill="hold" nodeType="withGroup">
                            <p:stCondLst>
                              <p:cond delay="0"/>
                            </p:stCondLst>
                            <p:childTnLst>
                              <p:par>
                                <p:cTn id="107" presetID="6" presetClass="entr" presetSubtype="32" fill="hold" grpId="0" nodeType="clickEffect">
                                  <p:stCondLst>
                                    <p:cond delay="0"/>
                                  </p:stCondLst>
                                  <p:childTnLst>
                                    <p:set>
                                      <p:cBhvr>
                                        <p:cTn id="108" dur="1" fill="hold">
                                          <p:stCondLst>
                                            <p:cond delay="0"/>
                                          </p:stCondLst>
                                        </p:cTn>
                                        <p:tgtEl>
                                          <p:spTgt spid="32"/>
                                        </p:tgtEl>
                                        <p:attrNameLst>
                                          <p:attrName>style.visibility</p:attrName>
                                        </p:attrNameLst>
                                      </p:cBhvr>
                                      <p:to>
                                        <p:strVal val="visible"/>
                                      </p:to>
                                    </p:set>
                                    <p:animEffect transition="in" filter="circle(out)">
                                      <p:cBhvr>
                                        <p:cTn id="109" dur="2000"/>
                                        <p:tgtEl>
                                          <p:spTgt spid="32"/>
                                        </p:tgtEl>
                                      </p:cBhvr>
                                    </p:animEffect>
                                  </p:childTnLst>
                                </p:cTn>
                              </p:par>
                            </p:childTnLst>
                          </p:cTn>
                        </p:par>
                      </p:childTnLst>
                    </p:cTn>
                  </p:par>
                  <p:par>
                    <p:cTn id="110" fill="hold" nodeType="clickPar">
                      <p:stCondLst>
                        <p:cond delay="indefinite"/>
                      </p:stCondLst>
                      <p:childTnLst>
                        <p:par>
                          <p:cTn id="111" fill="hold" nodeType="withGroup">
                            <p:stCondLst>
                              <p:cond delay="0"/>
                            </p:stCondLst>
                            <p:childTnLst>
                              <p:par>
                                <p:cTn id="112" presetID="2" presetClass="entr" presetSubtype="8" fill="hold" grpId="0" nodeType="clickEffect">
                                  <p:stCondLst>
                                    <p:cond delay="0"/>
                                  </p:stCondLst>
                                  <p:childTnLst>
                                    <p:set>
                                      <p:cBhvr>
                                        <p:cTn id="113" dur="1" fill="hold">
                                          <p:stCondLst>
                                            <p:cond delay="0"/>
                                          </p:stCondLst>
                                        </p:cTn>
                                        <p:tgtEl>
                                          <p:spTgt spid="33"/>
                                        </p:tgtEl>
                                        <p:attrNameLst>
                                          <p:attrName>style.visibility</p:attrName>
                                        </p:attrNameLst>
                                      </p:cBhvr>
                                      <p:to>
                                        <p:strVal val="visible"/>
                                      </p:to>
                                    </p:set>
                                    <p:anim calcmode="lin" valueType="num">
                                      <p:cBhvr additive="base">
                                        <p:cTn id="114" dur="500" fill="hold"/>
                                        <p:tgtEl>
                                          <p:spTgt spid="33"/>
                                        </p:tgtEl>
                                        <p:attrNameLst>
                                          <p:attrName>ppt_x</p:attrName>
                                        </p:attrNameLst>
                                      </p:cBhvr>
                                      <p:tavLst>
                                        <p:tav tm="0">
                                          <p:val>
                                            <p:strVal val="0-#ppt_w/2"/>
                                          </p:val>
                                        </p:tav>
                                        <p:tav tm="100000">
                                          <p:val>
                                            <p:strVal val="#ppt_x"/>
                                          </p:val>
                                        </p:tav>
                                      </p:tavLst>
                                    </p:anim>
                                    <p:anim calcmode="lin" valueType="num">
                                      <p:cBhvr additive="base">
                                        <p:cTn id="115" dur="500" fill="hold"/>
                                        <p:tgtEl>
                                          <p:spTgt spid="33"/>
                                        </p:tgtEl>
                                        <p:attrNameLst>
                                          <p:attrName>ppt_y</p:attrName>
                                        </p:attrNameLst>
                                      </p:cBhvr>
                                      <p:tavLst>
                                        <p:tav tm="0">
                                          <p:val>
                                            <p:strVal val="#ppt_y"/>
                                          </p:val>
                                        </p:tav>
                                        <p:tav tm="100000">
                                          <p:val>
                                            <p:strVal val="#ppt_y"/>
                                          </p:val>
                                        </p:tav>
                                      </p:tavLst>
                                    </p:anim>
                                  </p:childTnLst>
                                </p:cTn>
                              </p:par>
                            </p:childTnLst>
                          </p:cTn>
                        </p:par>
                      </p:childTnLst>
                    </p:cTn>
                  </p:par>
                  <p:par>
                    <p:cTn id="116" fill="hold" nodeType="clickPar">
                      <p:stCondLst>
                        <p:cond delay="indefinite"/>
                      </p:stCondLst>
                      <p:childTnLst>
                        <p:par>
                          <p:cTn id="117" fill="hold" nodeType="withGroup">
                            <p:stCondLst>
                              <p:cond delay="0"/>
                            </p:stCondLst>
                            <p:childTnLst>
                              <p:par>
                                <p:cTn id="118" presetID="2" presetClass="entr" presetSubtype="8" fill="hold" grpId="0" nodeType="clickEffect">
                                  <p:stCondLst>
                                    <p:cond delay="0"/>
                                  </p:stCondLst>
                                  <p:childTnLst>
                                    <p:set>
                                      <p:cBhvr>
                                        <p:cTn id="119" dur="1" fill="hold">
                                          <p:stCondLst>
                                            <p:cond delay="0"/>
                                          </p:stCondLst>
                                        </p:cTn>
                                        <p:tgtEl>
                                          <p:spTgt spid="34"/>
                                        </p:tgtEl>
                                        <p:attrNameLst>
                                          <p:attrName>style.visibility</p:attrName>
                                        </p:attrNameLst>
                                      </p:cBhvr>
                                      <p:to>
                                        <p:strVal val="visible"/>
                                      </p:to>
                                    </p:set>
                                    <p:anim calcmode="lin" valueType="num">
                                      <p:cBhvr additive="base">
                                        <p:cTn id="120" dur="500" fill="hold"/>
                                        <p:tgtEl>
                                          <p:spTgt spid="34"/>
                                        </p:tgtEl>
                                        <p:attrNameLst>
                                          <p:attrName>ppt_x</p:attrName>
                                        </p:attrNameLst>
                                      </p:cBhvr>
                                      <p:tavLst>
                                        <p:tav tm="0">
                                          <p:val>
                                            <p:strVal val="0-#ppt_w/2"/>
                                          </p:val>
                                        </p:tav>
                                        <p:tav tm="100000">
                                          <p:val>
                                            <p:strVal val="#ppt_x"/>
                                          </p:val>
                                        </p:tav>
                                      </p:tavLst>
                                    </p:anim>
                                    <p:anim calcmode="lin" valueType="num">
                                      <p:cBhvr additive="base">
                                        <p:cTn id="121" dur="500" fill="hold"/>
                                        <p:tgtEl>
                                          <p:spTgt spid="3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8" grpId="0" animBg="1"/>
      <p:bldP spid="9" grpId="0" animBg="1"/>
      <p:bldP spid="10" grpId="0" animBg="1"/>
      <p:bldP spid="11" grpId="0" animBg="1"/>
      <p:bldP spid="12" grpId="0" animBg="1"/>
      <p:bldP spid="13" grpId="0" animBg="1"/>
      <p:bldP spid="14" grpId="0" animBg="1"/>
      <p:bldP spid="15" grpId="0" animBg="1"/>
      <p:bldP spid="16" grpId="0" animBg="1"/>
      <p:bldP spid="17" grpId="0" animBg="1"/>
      <p:bldP spid="18" grpId="0" animBg="1"/>
      <p:bldP spid="19" grpId="0" animBg="1"/>
      <p:bldP spid="20" grpId="0" animBg="1"/>
      <p:bldP spid="21" grpId="0" animBg="1"/>
      <p:bldP spid="23" grpId="0" animBg="1"/>
      <p:bldP spid="24" grpId="0" animBg="1"/>
      <p:bldP spid="32" grpId="0" animBg="1"/>
      <p:bldP spid="33" grpId="0" animBg="1"/>
      <p:bldP spid="34"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0825" y="0"/>
            <a:ext cx="8893175" cy="6858000"/>
          </a:xfrm>
          <a:prstGeom prst="rect">
            <a:avLst/>
          </a:prstGeom>
          <a:solidFill>
            <a:schemeClr val="tx1"/>
          </a:solidFill>
          <a:ln>
            <a:noFill/>
          </a:ln>
          <a:extLst>
            <a:ext uri="{91240B29-F687-4F45-9708-019B960494DF}">
              <a14:hiddenLine xmlns:a14="http://schemas.microsoft.com/office/drawing/2010/main" w="9525">
                <a:solidFill>
                  <a:srgbClr val="000000"/>
                </a:solidFill>
                <a:miter lim="800000"/>
                <a:headEnd/>
                <a:tailEnd/>
              </a14:hiddenLine>
            </a:ext>
          </a:extLst>
        </p:spPr>
      </p:pic>
      <p:graphicFrame>
        <p:nvGraphicFramePr>
          <p:cNvPr id="3" name="جدول 2"/>
          <p:cNvGraphicFramePr>
            <a:graphicFrameLocks noGrp="1"/>
          </p:cNvGraphicFramePr>
          <p:nvPr/>
        </p:nvGraphicFramePr>
        <p:xfrm>
          <a:off x="1258888" y="0"/>
          <a:ext cx="850900" cy="400050"/>
        </p:xfrm>
        <a:graphic>
          <a:graphicData uri="http://schemas.openxmlformats.org/drawingml/2006/table">
            <a:tbl>
              <a:tblPr rtl="1"/>
              <a:tblGrid>
                <a:gridCol w="850900"/>
              </a:tblGrid>
              <a:tr h="400050">
                <a:tc>
                  <a:txBody>
                    <a:bodyPr/>
                    <a:lstStyle/>
                    <a:p>
                      <a:pPr algn="r" rtl="0" fontAlgn="b"/>
                      <a:r>
                        <a:rPr lang="en-US" sz="2400" b="1" i="0" u="none" strike="noStrike" dirty="0">
                          <a:solidFill>
                            <a:srgbClr val="000000"/>
                          </a:solidFill>
                          <a:effectLst/>
                          <a:latin typeface="Calibri"/>
                        </a:rPr>
                        <a:t>P</a:t>
                      </a:r>
                      <a:r>
                        <a:rPr lang="ar-IQ" sz="2400" b="1" i="0" u="none" strike="noStrike" dirty="0">
                          <a:solidFill>
                            <a:srgbClr val="000000"/>
                          </a:solidFill>
                          <a:effectLst/>
                          <a:latin typeface="Calibri"/>
                        </a:rPr>
                        <a:t>السعر</a:t>
                      </a:r>
                    </a:p>
                  </a:txBody>
                  <a:tcPr marL="0" marR="0" marT="0" marB="0" anchor="b">
                    <a:lnL>
                      <a:noFill/>
                    </a:lnL>
                    <a:lnR>
                      <a:noFill/>
                    </a:lnR>
                    <a:lnT>
                      <a:noFill/>
                    </a:lnT>
                    <a:lnB>
                      <a:noFill/>
                    </a:lnB>
                    <a:solidFill>
                      <a:srgbClr val="D9D9D9"/>
                    </a:solidFill>
                  </a:tcPr>
                </a:tc>
              </a:tr>
            </a:tbl>
          </a:graphicData>
        </a:graphic>
      </p:graphicFrame>
      <p:graphicFrame>
        <p:nvGraphicFramePr>
          <p:cNvPr id="4" name="جدول 3"/>
          <p:cNvGraphicFramePr>
            <a:graphicFrameLocks noGrp="1"/>
          </p:cNvGraphicFramePr>
          <p:nvPr/>
        </p:nvGraphicFramePr>
        <p:xfrm>
          <a:off x="7156450" y="5373688"/>
          <a:ext cx="2019300" cy="400050"/>
        </p:xfrm>
        <a:graphic>
          <a:graphicData uri="http://schemas.openxmlformats.org/drawingml/2006/table">
            <a:tbl>
              <a:tblPr rtl="1"/>
              <a:tblGrid>
                <a:gridCol w="2019300"/>
              </a:tblGrid>
              <a:tr h="400050">
                <a:tc>
                  <a:txBody>
                    <a:bodyPr/>
                    <a:lstStyle/>
                    <a:p>
                      <a:pPr algn="l" rtl="0" fontAlgn="b"/>
                      <a:r>
                        <a:rPr lang="en-US" sz="2400" b="1" i="0" u="none" strike="noStrike" dirty="0" err="1">
                          <a:solidFill>
                            <a:srgbClr val="000000"/>
                          </a:solidFill>
                          <a:effectLst/>
                          <a:latin typeface="Calibri"/>
                        </a:rPr>
                        <a:t>Qd</a:t>
                      </a:r>
                      <a:r>
                        <a:rPr lang="en-US" sz="2400" b="1" i="0" u="none" strike="noStrike" dirty="0">
                          <a:solidFill>
                            <a:srgbClr val="000000"/>
                          </a:solidFill>
                          <a:effectLst/>
                          <a:latin typeface="Calibri"/>
                        </a:rPr>
                        <a:t> </a:t>
                      </a:r>
                      <a:r>
                        <a:rPr lang="ar-IQ" sz="2400" b="1" i="0" u="none" strike="noStrike" dirty="0">
                          <a:solidFill>
                            <a:srgbClr val="000000"/>
                          </a:solidFill>
                          <a:effectLst/>
                          <a:latin typeface="Calibri"/>
                        </a:rPr>
                        <a:t>الكمية المطلوبة</a:t>
                      </a:r>
                    </a:p>
                  </a:txBody>
                  <a:tcPr marL="0" marR="0" marT="0" marB="0" anchor="b">
                    <a:lnL>
                      <a:noFill/>
                    </a:lnL>
                    <a:lnR>
                      <a:noFill/>
                    </a:lnR>
                    <a:lnT>
                      <a:noFill/>
                    </a:lnT>
                    <a:lnB>
                      <a:noFill/>
                    </a:lnB>
                    <a:solidFill>
                      <a:srgbClr val="D9D9D9"/>
                    </a:solidFill>
                  </a:tcPr>
                </a:tc>
              </a:tr>
            </a:tbl>
          </a:graphicData>
        </a:graphic>
      </p:graphicFrame>
      <p:graphicFrame>
        <p:nvGraphicFramePr>
          <p:cNvPr id="5" name="جدول 4"/>
          <p:cNvGraphicFramePr>
            <a:graphicFrameLocks noGrp="1"/>
          </p:cNvGraphicFramePr>
          <p:nvPr/>
        </p:nvGraphicFramePr>
        <p:xfrm>
          <a:off x="1258888" y="404813"/>
          <a:ext cx="368300" cy="5619744"/>
        </p:xfrm>
        <a:graphic>
          <a:graphicData uri="http://schemas.openxmlformats.org/drawingml/2006/table">
            <a:tbl>
              <a:tblPr rtl="1">
                <a:tableStyleId>{5C22544A-7EE6-4342-B048-85BDC9FD1C3A}</a:tableStyleId>
              </a:tblPr>
              <a:tblGrid>
                <a:gridCol w="368300"/>
              </a:tblGrid>
              <a:tr h="432288">
                <a:tc>
                  <a:txBody>
                    <a:bodyPr/>
                    <a:lstStyle/>
                    <a:p>
                      <a:pPr algn="r" rtl="1" fontAlgn="b"/>
                      <a:r>
                        <a:rPr lang="en-US" sz="2800" b="1" u="none" strike="noStrike" dirty="0">
                          <a:effectLst/>
                        </a:rPr>
                        <a:t>12</a:t>
                      </a:r>
                      <a:endParaRPr lang="en-US" sz="2800" b="1" i="0" u="none" strike="noStrike" dirty="0">
                        <a:solidFill>
                          <a:srgbClr val="000000"/>
                        </a:solidFill>
                        <a:effectLst/>
                        <a:latin typeface="Calibri"/>
                      </a:endParaRPr>
                    </a:p>
                  </a:txBody>
                  <a:tcPr marL="0" marR="0" marT="0" marB="0">
                    <a:solidFill>
                      <a:schemeClr val="accent5">
                        <a:lumMod val="40000"/>
                        <a:lumOff val="60000"/>
                      </a:schemeClr>
                    </a:solidFill>
                  </a:tcPr>
                </a:tc>
              </a:tr>
              <a:tr h="432288">
                <a:tc>
                  <a:txBody>
                    <a:bodyPr/>
                    <a:lstStyle/>
                    <a:p>
                      <a:pPr algn="ctr" rtl="0" fontAlgn="b"/>
                      <a:r>
                        <a:rPr lang="en-US" sz="2800" b="1" u="none" strike="noStrike" dirty="0">
                          <a:effectLst/>
                        </a:rPr>
                        <a:t>11</a:t>
                      </a:r>
                      <a:endParaRPr lang="en-US" sz="2800" b="1" i="0" u="none" strike="noStrike" dirty="0">
                        <a:solidFill>
                          <a:srgbClr val="000000"/>
                        </a:solidFill>
                        <a:effectLst/>
                        <a:latin typeface="Calibri"/>
                      </a:endParaRPr>
                    </a:p>
                  </a:txBody>
                  <a:tcPr marL="0" marR="0" marT="0" marB="0" anchor="b">
                    <a:solidFill>
                      <a:schemeClr val="accent5">
                        <a:lumMod val="40000"/>
                        <a:lumOff val="60000"/>
                      </a:schemeClr>
                    </a:solidFill>
                  </a:tcPr>
                </a:tc>
              </a:tr>
              <a:tr h="432288">
                <a:tc>
                  <a:txBody>
                    <a:bodyPr/>
                    <a:lstStyle/>
                    <a:p>
                      <a:pPr algn="ctr" rtl="0" fontAlgn="b"/>
                      <a:r>
                        <a:rPr lang="en-US" sz="2800" b="1" u="none" strike="noStrike" dirty="0">
                          <a:effectLst/>
                        </a:rPr>
                        <a:t>10</a:t>
                      </a:r>
                      <a:endParaRPr lang="en-US" sz="2800" b="1" i="0" u="none" strike="noStrike" dirty="0">
                        <a:solidFill>
                          <a:srgbClr val="000000"/>
                        </a:solidFill>
                        <a:effectLst/>
                        <a:latin typeface="Calibri"/>
                      </a:endParaRPr>
                    </a:p>
                  </a:txBody>
                  <a:tcPr marL="0" marR="0" marT="0" marB="0" anchor="b">
                    <a:solidFill>
                      <a:schemeClr val="accent5">
                        <a:lumMod val="40000"/>
                        <a:lumOff val="60000"/>
                      </a:schemeClr>
                    </a:solidFill>
                  </a:tcPr>
                </a:tc>
              </a:tr>
              <a:tr h="432288">
                <a:tc>
                  <a:txBody>
                    <a:bodyPr/>
                    <a:lstStyle/>
                    <a:p>
                      <a:pPr algn="ctr" rtl="0" fontAlgn="b"/>
                      <a:r>
                        <a:rPr lang="en-US" sz="2800" b="1" u="none" strike="noStrike">
                          <a:effectLst/>
                        </a:rPr>
                        <a:t>9</a:t>
                      </a:r>
                      <a:endParaRPr lang="en-US" sz="2800" b="1" i="0" u="none" strike="noStrike">
                        <a:solidFill>
                          <a:srgbClr val="000000"/>
                        </a:solidFill>
                        <a:effectLst/>
                        <a:latin typeface="Calibri"/>
                      </a:endParaRPr>
                    </a:p>
                  </a:txBody>
                  <a:tcPr marL="0" marR="0" marT="0" marB="0" anchor="b">
                    <a:solidFill>
                      <a:schemeClr val="accent5">
                        <a:lumMod val="40000"/>
                        <a:lumOff val="60000"/>
                      </a:schemeClr>
                    </a:solidFill>
                  </a:tcPr>
                </a:tc>
              </a:tr>
              <a:tr h="432288">
                <a:tc>
                  <a:txBody>
                    <a:bodyPr/>
                    <a:lstStyle/>
                    <a:p>
                      <a:pPr algn="ctr" rtl="0" fontAlgn="b"/>
                      <a:r>
                        <a:rPr lang="en-US" sz="2800" b="1" u="none" strike="noStrike" dirty="0">
                          <a:effectLst/>
                        </a:rPr>
                        <a:t>8</a:t>
                      </a:r>
                      <a:endParaRPr lang="en-US" sz="2800" b="1" i="0" u="none" strike="noStrike" dirty="0">
                        <a:solidFill>
                          <a:srgbClr val="000000"/>
                        </a:solidFill>
                        <a:effectLst/>
                        <a:latin typeface="Calibri"/>
                      </a:endParaRPr>
                    </a:p>
                  </a:txBody>
                  <a:tcPr marL="0" marR="0" marT="0" marB="0" anchor="b">
                    <a:solidFill>
                      <a:schemeClr val="accent5">
                        <a:lumMod val="40000"/>
                        <a:lumOff val="60000"/>
                      </a:schemeClr>
                    </a:solidFill>
                  </a:tcPr>
                </a:tc>
              </a:tr>
              <a:tr h="432288">
                <a:tc>
                  <a:txBody>
                    <a:bodyPr/>
                    <a:lstStyle/>
                    <a:p>
                      <a:pPr algn="ctr" rtl="0" fontAlgn="b"/>
                      <a:r>
                        <a:rPr lang="en-US" sz="2800" b="1" u="none" strike="noStrike">
                          <a:effectLst/>
                        </a:rPr>
                        <a:t>7</a:t>
                      </a:r>
                      <a:endParaRPr lang="en-US" sz="2800" b="1" i="0" u="none" strike="noStrike">
                        <a:solidFill>
                          <a:srgbClr val="000000"/>
                        </a:solidFill>
                        <a:effectLst/>
                        <a:latin typeface="Calibri"/>
                      </a:endParaRPr>
                    </a:p>
                  </a:txBody>
                  <a:tcPr marL="0" marR="0" marT="0" marB="0" anchor="b">
                    <a:solidFill>
                      <a:schemeClr val="accent5">
                        <a:lumMod val="40000"/>
                        <a:lumOff val="60000"/>
                      </a:schemeClr>
                    </a:solidFill>
                  </a:tcPr>
                </a:tc>
              </a:tr>
              <a:tr h="432288">
                <a:tc>
                  <a:txBody>
                    <a:bodyPr/>
                    <a:lstStyle/>
                    <a:p>
                      <a:pPr algn="ctr" rtl="0" fontAlgn="b"/>
                      <a:r>
                        <a:rPr lang="en-US" sz="2800" b="1" u="none" strike="noStrike" dirty="0">
                          <a:effectLst/>
                        </a:rPr>
                        <a:t>6</a:t>
                      </a:r>
                      <a:endParaRPr lang="en-US" sz="2800" b="1" i="0" u="none" strike="noStrike" dirty="0">
                        <a:solidFill>
                          <a:srgbClr val="000000"/>
                        </a:solidFill>
                        <a:effectLst/>
                        <a:latin typeface="Calibri"/>
                      </a:endParaRPr>
                    </a:p>
                  </a:txBody>
                  <a:tcPr marL="0" marR="0" marT="0" marB="0" anchor="b">
                    <a:solidFill>
                      <a:schemeClr val="accent5">
                        <a:lumMod val="40000"/>
                        <a:lumOff val="60000"/>
                      </a:schemeClr>
                    </a:solidFill>
                  </a:tcPr>
                </a:tc>
              </a:tr>
              <a:tr h="432288">
                <a:tc>
                  <a:txBody>
                    <a:bodyPr/>
                    <a:lstStyle/>
                    <a:p>
                      <a:pPr algn="ctr" rtl="0" fontAlgn="b"/>
                      <a:r>
                        <a:rPr lang="en-US" sz="2800" b="1" u="none" strike="noStrike">
                          <a:effectLst/>
                        </a:rPr>
                        <a:t>5</a:t>
                      </a:r>
                      <a:endParaRPr lang="en-US" sz="2800" b="1" i="0" u="none" strike="noStrike">
                        <a:solidFill>
                          <a:srgbClr val="000000"/>
                        </a:solidFill>
                        <a:effectLst/>
                        <a:latin typeface="Calibri"/>
                      </a:endParaRPr>
                    </a:p>
                  </a:txBody>
                  <a:tcPr marL="0" marR="0" marT="0" marB="0" anchor="b">
                    <a:solidFill>
                      <a:schemeClr val="accent5">
                        <a:lumMod val="40000"/>
                        <a:lumOff val="60000"/>
                      </a:schemeClr>
                    </a:solidFill>
                  </a:tcPr>
                </a:tc>
              </a:tr>
              <a:tr h="432288">
                <a:tc>
                  <a:txBody>
                    <a:bodyPr/>
                    <a:lstStyle/>
                    <a:p>
                      <a:pPr algn="ctr" rtl="0" fontAlgn="b"/>
                      <a:r>
                        <a:rPr lang="en-US" sz="2800" b="1" u="none" strike="noStrike">
                          <a:effectLst/>
                        </a:rPr>
                        <a:t>4</a:t>
                      </a:r>
                      <a:endParaRPr lang="en-US" sz="2800" b="1" i="0" u="none" strike="noStrike">
                        <a:solidFill>
                          <a:srgbClr val="000000"/>
                        </a:solidFill>
                        <a:effectLst/>
                        <a:latin typeface="Calibri"/>
                      </a:endParaRPr>
                    </a:p>
                  </a:txBody>
                  <a:tcPr marL="0" marR="0" marT="0" marB="0" anchor="b">
                    <a:solidFill>
                      <a:schemeClr val="accent5">
                        <a:lumMod val="40000"/>
                        <a:lumOff val="60000"/>
                      </a:schemeClr>
                    </a:solidFill>
                  </a:tcPr>
                </a:tc>
              </a:tr>
              <a:tr h="432288">
                <a:tc>
                  <a:txBody>
                    <a:bodyPr/>
                    <a:lstStyle/>
                    <a:p>
                      <a:pPr algn="ctr" rtl="0" fontAlgn="b"/>
                      <a:r>
                        <a:rPr lang="en-US" sz="2800" b="1" u="none" strike="noStrike">
                          <a:effectLst/>
                        </a:rPr>
                        <a:t>3</a:t>
                      </a:r>
                      <a:endParaRPr lang="en-US" sz="2800" b="1" i="0" u="none" strike="noStrike">
                        <a:solidFill>
                          <a:srgbClr val="000000"/>
                        </a:solidFill>
                        <a:effectLst/>
                        <a:latin typeface="Calibri"/>
                      </a:endParaRPr>
                    </a:p>
                  </a:txBody>
                  <a:tcPr marL="0" marR="0" marT="0" marB="0" anchor="b">
                    <a:solidFill>
                      <a:schemeClr val="accent5">
                        <a:lumMod val="40000"/>
                        <a:lumOff val="60000"/>
                      </a:schemeClr>
                    </a:solidFill>
                  </a:tcPr>
                </a:tc>
              </a:tr>
              <a:tr h="432288">
                <a:tc>
                  <a:txBody>
                    <a:bodyPr/>
                    <a:lstStyle/>
                    <a:p>
                      <a:pPr algn="ctr" rtl="0" fontAlgn="b"/>
                      <a:r>
                        <a:rPr lang="en-US" sz="2800" b="1" u="none" strike="noStrike">
                          <a:effectLst/>
                        </a:rPr>
                        <a:t>2</a:t>
                      </a:r>
                      <a:endParaRPr lang="en-US" sz="2800" b="1" i="0" u="none" strike="noStrike">
                        <a:solidFill>
                          <a:srgbClr val="000000"/>
                        </a:solidFill>
                        <a:effectLst/>
                        <a:latin typeface="Calibri"/>
                      </a:endParaRPr>
                    </a:p>
                  </a:txBody>
                  <a:tcPr marL="0" marR="0" marT="0" marB="0" anchor="b">
                    <a:solidFill>
                      <a:schemeClr val="accent5">
                        <a:lumMod val="40000"/>
                        <a:lumOff val="60000"/>
                      </a:schemeClr>
                    </a:solidFill>
                  </a:tcPr>
                </a:tc>
              </a:tr>
              <a:tr h="432288">
                <a:tc>
                  <a:txBody>
                    <a:bodyPr/>
                    <a:lstStyle/>
                    <a:p>
                      <a:pPr algn="ctr" rtl="0" fontAlgn="b"/>
                      <a:r>
                        <a:rPr lang="en-US" sz="2800" b="1" u="none" strike="noStrike">
                          <a:effectLst/>
                        </a:rPr>
                        <a:t>1</a:t>
                      </a:r>
                      <a:endParaRPr lang="en-US" sz="2800" b="1" i="0" u="none" strike="noStrike">
                        <a:solidFill>
                          <a:srgbClr val="000000"/>
                        </a:solidFill>
                        <a:effectLst/>
                        <a:latin typeface="Calibri"/>
                      </a:endParaRPr>
                    </a:p>
                  </a:txBody>
                  <a:tcPr marL="0" marR="0" marT="0" marB="0" anchor="b">
                    <a:solidFill>
                      <a:schemeClr val="accent5">
                        <a:lumMod val="40000"/>
                        <a:lumOff val="60000"/>
                      </a:schemeClr>
                    </a:solidFill>
                  </a:tcPr>
                </a:tc>
              </a:tr>
              <a:tr h="432288">
                <a:tc>
                  <a:txBody>
                    <a:bodyPr/>
                    <a:lstStyle/>
                    <a:p>
                      <a:pPr algn="ctr" rtl="0" fontAlgn="b"/>
                      <a:r>
                        <a:rPr lang="en-US" sz="2800" b="1" u="none" strike="noStrike" dirty="0">
                          <a:effectLst/>
                        </a:rPr>
                        <a:t>0</a:t>
                      </a:r>
                      <a:endParaRPr lang="en-US" sz="2800" b="1" i="0" u="none" strike="noStrike" dirty="0">
                        <a:solidFill>
                          <a:srgbClr val="000000"/>
                        </a:solidFill>
                        <a:effectLst/>
                        <a:latin typeface="Calibri"/>
                      </a:endParaRPr>
                    </a:p>
                  </a:txBody>
                  <a:tcPr marL="0" marR="0" marT="0" marB="0" anchor="b">
                    <a:solidFill>
                      <a:schemeClr val="accent5">
                        <a:lumMod val="40000"/>
                        <a:lumOff val="60000"/>
                      </a:schemeClr>
                    </a:solidFill>
                  </a:tcPr>
                </a:tc>
              </a:tr>
            </a:tbl>
          </a:graphicData>
        </a:graphic>
      </p:graphicFrame>
      <p:graphicFrame>
        <p:nvGraphicFramePr>
          <p:cNvPr id="6" name="جدول 5"/>
          <p:cNvGraphicFramePr>
            <a:graphicFrameLocks noGrp="1"/>
          </p:cNvGraphicFramePr>
          <p:nvPr/>
        </p:nvGraphicFramePr>
        <p:xfrm>
          <a:off x="1546224" y="5949950"/>
          <a:ext cx="5837239" cy="647700"/>
        </p:xfrm>
        <a:graphic>
          <a:graphicData uri="http://schemas.openxmlformats.org/drawingml/2006/table">
            <a:tbl>
              <a:tblPr rtl="1">
                <a:tableStyleId>{5C22544A-7EE6-4342-B048-85BDC9FD1C3A}</a:tableStyleId>
              </a:tblPr>
              <a:tblGrid>
                <a:gridCol w="661165"/>
                <a:gridCol w="570256"/>
                <a:gridCol w="561990"/>
                <a:gridCol w="570256"/>
                <a:gridCol w="561990"/>
                <a:gridCol w="628105"/>
                <a:gridCol w="495874"/>
                <a:gridCol w="561990"/>
                <a:gridCol w="570256"/>
                <a:gridCol w="595048"/>
                <a:gridCol w="60309"/>
              </a:tblGrid>
              <a:tr h="647700">
                <a:tc>
                  <a:txBody>
                    <a:bodyPr/>
                    <a:lstStyle/>
                    <a:p>
                      <a:pPr algn="ctr" rtl="0" fontAlgn="b"/>
                      <a:r>
                        <a:rPr lang="en-US" sz="2800" b="1" u="none" strike="noStrike" dirty="0" smtClean="0">
                          <a:effectLst/>
                        </a:rPr>
                        <a:t>100</a:t>
                      </a:r>
                      <a:endParaRPr lang="en-US" sz="2800" b="1" i="0" u="none" strike="noStrike" dirty="0">
                        <a:solidFill>
                          <a:srgbClr val="000000"/>
                        </a:solidFill>
                        <a:effectLst/>
                        <a:latin typeface="Calibri"/>
                      </a:endParaRPr>
                    </a:p>
                  </a:txBody>
                  <a:tcPr marL="0" marR="0" marT="0" marB="0" anchor="b">
                    <a:solidFill>
                      <a:schemeClr val="accent5">
                        <a:lumMod val="40000"/>
                        <a:lumOff val="60000"/>
                      </a:schemeClr>
                    </a:solidFill>
                  </a:tcPr>
                </a:tc>
                <a:tc>
                  <a:txBody>
                    <a:bodyPr/>
                    <a:lstStyle/>
                    <a:p>
                      <a:pPr algn="ctr" rtl="0" fontAlgn="b"/>
                      <a:r>
                        <a:rPr lang="en-US" sz="2800" b="1" u="none" strike="noStrike" dirty="0">
                          <a:effectLst/>
                        </a:rPr>
                        <a:t>90</a:t>
                      </a:r>
                      <a:endParaRPr lang="en-US" sz="2800" b="1" i="0" u="none" strike="noStrike" dirty="0">
                        <a:solidFill>
                          <a:srgbClr val="000000"/>
                        </a:solidFill>
                        <a:effectLst/>
                        <a:latin typeface="Calibri"/>
                      </a:endParaRPr>
                    </a:p>
                  </a:txBody>
                  <a:tcPr marL="0" marR="0" marT="0" marB="0" anchor="b">
                    <a:solidFill>
                      <a:schemeClr val="accent5">
                        <a:lumMod val="40000"/>
                        <a:lumOff val="60000"/>
                      </a:schemeClr>
                    </a:solidFill>
                  </a:tcPr>
                </a:tc>
                <a:tc>
                  <a:txBody>
                    <a:bodyPr/>
                    <a:lstStyle/>
                    <a:p>
                      <a:pPr algn="ctr" rtl="0" fontAlgn="b"/>
                      <a:r>
                        <a:rPr lang="en-US" sz="2800" b="1" u="none" strike="noStrike" dirty="0">
                          <a:effectLst/>
                        </a:rPr>
                        <a:t>80</a:t>
                      </a:r>
                      <a:endParaRPr lang="en-US" sz="2800" b="1" i="0" u="none" strike="noStrike" dirty="0">
                        <a:solidFill>
                          <a:srgbClr val="000000"/>
                        </a:solidFill>
                        <a:effectLst/>
                        <a:latin typeface="Calibri"/>
                      </a:endParaRPr>
                    </a:p>
                  </a:txBody>
                  <a:tcPr marL="0" marR="0" marT="0" marB="0" anchor="b">
                    <a:solidFill>
                      <a:schemeClr val="accent5">
                        <a:lumMod val="40000"/>
                        <a:lumOff val="60000"/>
                      </a:schemeClr>
                    </a:solidFill>
                  </a:tcPr>
                </a:tc>
                <a:tc>
                  <a:txBody>
                    <a:bodyPr/>
                    <a:lstStyle/>
                    <a:p>
                      <a:pPr algn="ctr" rtl="0" fontAlgn="b"/>
                      <a:r>
                        <a:rPr lang="en-US" sz="2800" b="1" u="none" strike="noStrike">
                          <a:effectLst/>
                        </a:rPr>
                        <a:t>70</a:t>
                      </a:r>
                      <a:endParaRPr lang="en-US" sz="2800" b="1" i="0" u="none" strike="noStrike">
                        <a:solidFill>
                          <a:srgbClr val="000000"/>
                        </a:solidFill>
                        <a:effectLst/>
                        <a:latin typeface="Calibri"/>
                      </a:endParaRPr>
                    </a:p>
                  </a:txBody>
                  <a:tcPr marL="0" marR="0" marT="0" marB="0" anchor="b">
                    <a:solidFill>
                      <a:schemeClr val="accent5">
                        <a:lumMod val="40000"/>
                        <a:lumOff val="60000"/>
                      </a:schemeClr>
                    </a:solidFill>
                  </a:tcPr>
                </a:tc>
                <a:tc>
                  <a:txBody>
                    <a:bodyPr/>
                    <a:lstStyle/>
                    <a:p>
                      <a:pPr algn="ctr" rtl="0" fontAlgn="b"/>
                      <a:r>
                        <a:rPr lang="en-US" sz="2800" b="1" u="none" strike="noStrike">
                          <a:effectLst/>
                        </a:rPr>
                        <a:t>60</a:t>
                      </a:r>
                      <a:endParaRPr lang="en-US" sz="2800" b="1" i="0" u="none" strike="noStrike">
                        <a:solidFill>
                          <a:srgbClr val="000000"/>
                        </a:solidFill>
                        <a:effectLst/>
                        <a:latin typeface="Calibri"/>
                      </a:endParaRPr>
                    </a:p>
                  </a:txBody>
                  <a:tcPr marL="0" marR="0" marT="0" marB="0" anchor="b">
                    <a:solidFill>
                      <a:schemeClr val="accent5">
                        <a:lumMod val="40000"/>
                        <a:lumOff val="60000"/>
                      </a:schemeClr>
                    </a:solidFill>
                  </a:tcPr>
                </a:tc>
                <a:tc>
                  <a:txBody>
                    <a:bodyPr/>
                    <a:lstStyle/>
                    <a:p>
                      <a:pPr algn="ctr" rtl="0" fontAlgn="b"/>
                      <a:r>
                        <a:rPr lang="en-US" sz="2800" b="1" u="none" strike="noStrike">
                          <a:effectLst/>
                        </a:rPr>
                        <a:t>50</a:t>
                      </a:r>
                      <a:endParaRPr lang="en-US" sz="2800" b="1" i="0" u="none" strike="noStrike">
                        <a:solidFill>
                          <a:srgbClr val="000000"/>
                        </a:solidFill>
                        <a:effectLst/>
                        <a:latin typeface="Calibri"/>
                      </a:endParaRPr>
                    </a:p>
                  </a:txBody>
                  <a:tcPr marL="0" marR="0" marT="0" marB="0" anchor="b">
                    <a:solidFill>
                      <a:schemeClr val="accent5">
                        <a:lumMod val="40000"/>
                        <a:lumOff val="60000"/>
                      </a:schemeClr>
                    </a:solidFill>
                  </a:tcPr>
                </a:tc>
                <a:tc>
                  <a:txBody>
                    <a:bodyPr/>
                    <a:lstStyle/>
                    <a:p>
                      <a:pPr algn="ctr" rtl="0" fontAlgn="b"/>
                      <a:r>
                        <a:rPr lang="en-US" sz="2800" b="1" u="none" strike="noStrike" dirty="0">
                          <a:effectLst/>
                        </a:rPr>
                        <a:t>40</a:t>
                      </a:r>
                      <a:endParaRPr lang="en-US" sz="2800" b="1" i="0" u="none" strike="noStrike" dirty="0">
                        <a:solidFill>
                          <a:srgbClr val="000000"/>
                        </a:solidFill>
                        <a:effectLst/>
                        <a:latin typeface="Calibri"/>
                      </a:endParaRPr>
                    </a:p>
                  </a:txBody>
                  <a:tcPr marL="0" marR="0" marT="0" marB="0" anchor="b">
                    <a:solidFill>
                      <a:schemeClr val="accent5">
                        <a:lumMod val="40000"/>
                        <a:lumOff val="60000"/>
                      </a:schemeClr>
                    </a:solidFill>
                  </a:tcPr>
                </a:tc>
                <a:tc>
                  <a:txBody>
                    <a:bodyPr/>
                    <a:lstStyle/>
                    <a:p>
                      <a:pPr algn="ctr" rtl="0" fontAlgn="b"/>
                      <a:r>
                        <a:rPr lang="en-US" sz="2800" b="1" u="none" strike="noStrike">
                          <a:effectLst/>
                        </a:rPr>
                        <a:t>30</a:t>
                      </a:r>
                      <a:endParaRPr lang="en-US" sz="2800" b="1" i="0" u="none" strike="noStrike">
                        <a:solidFill>
                          <a:srgbClr val="000000"/>
                        </a:solidFill>
                        <a:effectLst/>
                        <a:latin typeface="Calibri"/>
                      </a:endParaRPr>
                    </a:p>
                  </a:txBody>
                  <a:tcPr marL="0" marR="0" marT="0" marB="0" anchor="b">
                    <a:solidFill>
                      <a:schemeClr val="accent5">
                        <a:lumMod val="40000"/>
                        <a:lumOff val="60000"/>
                      </a:schemeClr>
                    </a:solidFill>
                  </a:tcPr>
                </a:tc>
                <a:tc>
                  <a:txBody>
                    <a:bodyPr/>
                    <a:lstStyle/>
                    <a:p>
                      <a:pPr algn="ctr" rtl="0" fontAlgn="b"/>
                      <a:r>
                        <a:rPr lang="en-US" sz="2800" b="1" u="none" strike="noStrike">
                          <a:effectLst/>
                        </a:rPr>
                        <a:t>20</a:t>
                      </a:r>
                      <a:endParaRPr lang="en-US" sz="2800" b="1" i="0" u="none" strike="noStrike">
                        <a:solidFill>
                          <a:srgbClr val="000000"/>
                        </a:solidFill>
                        <a:effectLst/>
                        <a:latin typeface="Calibri"/>
                      </a:endParaRPr>
                    </a:p>
                  </a:txBody>
                  <a:tcPr marL="0" marR="0" marT="0" marB="0" anchor="b">
                    <a:solidFill>
                      <a:schemeClr val="accent5">
                        <a:lumMod val="40000"/>
                        <a:lumOff val="60000"/>
                      </a:schemeClr>
                    </a:solidFill>
                  </a:tcPr>
                </a:tc>
                <a:tc>
                  <a:txBody>
                    <a:bodyPr/>
                    <a:lstStyle/>
                    <a:p>
                      <a:pPr algn="ctr" rtl="0" fontAlgn="b"/>
                      <a:r>
                        <a:rPr lang="en-US" sz="2800" b="1" u="none" strike="noStrike">
                          <a:effectLst/>
                        </a:rPr>
                        <a:t>10</a:t>
                      </a:r>
                      <a:endParaRPr lang="en-US" sz="2800" b="1" i="0" u="none" strike="noStrike">
                        <a:solidFill>
                          <a:srgbClr val="000000"/>
                        </a:solidFill>
                        <a:effectLst/>
                        <a:latin typeface="Calibri"/>
                      </a:endParaRPr>
                    </a:p>
                  </a:txBody>
                  <a:tcPr marL="0" marR="0" marT="0" marB="0" anchor="b">
                    <a:solidFill>
                      <a:schemeClr val="accent5">
                        <a:lumMod val="40000"/>
                        <a:lumOff val="60000"/>
                      </a:schemeClr>
                    </a:solidFill>
                  </a:tcPr>
                </a:tc>
                <a:tc>
                  <a:txBody>
                    <a:bodyPr/>
                    <a:lstStyle/>
                    <a:p>
                      <a:pPr algn="ctr" rtl="0" fontAlgn="b"/>
                      <a:r>
                        <a:rPr lang="en-US" sz="2800" b="1" u="none" strike="noStrike" dirty="0">
                          <a:effectLst/>
                        </a:rPr>
                        <a:t> </a:t>
                      </a:r>
                      <a:endParaRPr lang="en-US" sz="2800" b="1" i="0" u="none" strike="noStrike" dirty="0">
                        <a:solidFill>
                          <a:srgbClr val="000000"/>
                        </a:solidFill>
                        <a:effectLst/>
                        <a:latin typeface="Calibri"/>
                      </a:endParaRPr>
                    </a:p>
                  </a:txBody>
                  <a:tcPr marL="0" marR="0" marT="0" marB="0" anchor="b">
                    <a:solidFill>
                      <a:schemeClr val="accent5">
                        <a:lumMod val="40000"/>
                        <a:lumOff val="60000"/>
                      </a:schemeClr>
                    </a:solidFill>
                  </a:tcPr>
                </a:tc>
              </a:tr>
            </a:tbl>
          </a:graphicData>
        </a:graphic>
      </p:graphicFrame>
      <p:graphicFrame>
        <p:nvGraphicFramePr>
          <p:cNvPr id="7" name="كائن 6"/>
          <p:cNvGraphicFramePr>
            <a:graphicFrameLocks noChangeAspect="1"/>
          </p:cNvGraphicFramePr>
          <p:nvPr/>
        </p:nvGraphicFramePr>
        <p:xfrm>
          <a:off x="6694488" y="95250"/>
          <a:ext cx="2449512" cy="3130550"/>
        </p:xfrm>
        <a:graphic>
          <a:graphicData uri="http://schemas.openxmlformats.org/presentationml/2006/ole">
            <mc:AlternateContent xmlns:mc="http://schemas.openxmlformats.org/markup-compatibility/2006">
              <mc:Choice xmlns:v="urn:schemas-microsoft-com:vml" Requires="v">
                <p:oleObj spid="_x0000_s5190" name="Worksheet" r:id="rId5" imgW="1228771" imgH="1257351" progId="Excel.Sheet.12">
                  <p:embed/>
                </p:oleObj>
              </mc:Choice>
              <mc:Fallback>
                <p:oleObj name="Worksheet" r:id="rId5" imgW="1228771" imgH="1257351" progId="Excel.Sheet.12">
                  <p:embed/>
                  <p:pic>
                    <p:nvPicPr>
                      <p:cNvPr id="0" name="كائن 6"/>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694488" y="95250"/>
                        <a:ext cx="2449512" cy="3130550"/>
                      </a:xfrm>
                      <a:prstGeom prst="rect">
                        <a:avLst/>
                      </a:prstGeom>
                      <a:solidFill>
                        <a:schemeClr val="tx1"/>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pic>
        <p:nvPicPr>
          <p:cNvPr id="8" name="Picture 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875463" y="4879975"/>
            <a:ext cx="504825" cy="5032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9" name="Picture 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759450" y="4087813"/>
            <a:ext cx="504825" cy="5032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 name="Picture 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697413" y="3168650"/>
            <a:ext cx="504825" cy="504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1" name="Picture 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668713" y="2284413"/>
            <a:ext cx="503237" cy="504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2" name="Picture 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609850" y="1408113"/>
            <a:ext cx="503238" cy="504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xnSp>
        <p:nvCxnSpPr>
          <p:cNvPr id="13" name="رابط كسهم مستقيم 12"/>
          <p:cNvCxnSpPr/>
          <p:nvPr/>
        </p:nvCxnSpPr>
        <p:spPr>
          <a:xfrm flipH="1" flipV="1">
            <a:off x="2063750" y="944563"/>
            <a:ext cx="5316538" cy="4449762"/>
          </a:xfrm>
          <a:prstGeom prst="straightConnector1">
            <a:avLst/>
          </a:prstGeom>
          <a:ln w="76200">
            <a:solidFill>
              <a:srgbClr val="FF0000"/>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1"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0-#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2" fill="hold"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fill="hold"/>
                                        <p:tgtEl>
                                          <p:spTgt spid="4"/>
                                        </p:tgtEl>
                                        <p:attrNameLst>
                                          <p:attrName>ppt_x</p:attrName>
                                        </p:attrNameLst>
                                      </p:cBhvr>
                                      <p:tavLst>
                                        <p:tav tm="0">
                                          <p:val>
                                            <p:strVal val="1+#ppt_w/2"/>
                                          </p:val>
                                        </p:tav>
                                        <p:tav tm="100000">
                                          <p:val>
                                            <p:strVal val="#ppt_x"/>
                                          </p:val>
                                        </p:tav>
                                      </p:tavLst>
                                    </p:anim>
                                    <p:anim calcmode="lin" valueType="num">
                                      <p:cBhvr additive="base">
                                        <p:cTn id="14" dur="500" fill="hold"/>
                                        <p:tgtEl>
                                          <p:spTgt spid="4"/>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5"/>
                                        </p:tgtEl>
                                        <p:attrNameLst>
                                          <p:attrName>style.visibility</p:attrName>
                                        </p:attrNameLst>
                                      </p:cBhvr>
                                      <p:to>
                                        <p:strVal val="visible"/>
                                      </p:to>
                                    </p:set>
                                    <p:anim calcmode="lin" valueType="num">
                                      <p:cBhvr additive="base">
                                        <p:cTn id="19" dur="500" fill="hold"/>
                                        <p:tgtEl>
                                          <p:spTgt spid="5"/>
                                        </p:tgtEl>
                                        <p:attrNameLst>
                                          <p:attrName>ppt_x</p:attrName>
                                        </p:attrNameLst>
                                      </p:cBhvr>
                                      <p:tavLst>
                                        <p:tav tm="0">
                                          <p:val>
                                            <p:strVal val="#ppt_x"/>
                                          </p:val>
                                        </p:tav>
                                        <p:tav tm="100000">
                                          <p:val>
                                            <p:strVal val="#ppt_x"/>
                                          </p:val>
                                        </p:tav>
                                      </p:tavLst>
                                    </p:anim>
                                    <p:anim calcmode="lin" valueType="num">
                                      <p:cBhvr additive="base">
                                        <p:cTn id="20"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2" fill="hold" nodeType="clickEffect">
                                  <p:stCondLst>
                                    <p:cond delay="0"/>
                                  </p:stCondLst>
                                  <p:childTnLst>
                                    <p:set>
                                      <p:cBhvr>
                                        <p:cTn id="24" dur="1" fill="hold">
                                          <p:stCondLst>
                                            <p:cond delay="0"/>
                                          </p:stCondLst>
                                        </p:cTn>
                                        <p:tgtEl>
                                          <p:spTgt spid="6"/>
                                        </p:tgtEl>
                                        <p:attrNameLst>
                                          <p:attrName>style.visibility</p:attrName>
                                        </p:attrNameLst>
                                      </p:cBhvr>
                                      <p:to>
                                        <p:strVal val="visible"/>
                                      </p:to>
                                    </p:set>
                                    <p:anim calcmode="lin" valueType="num">
                                      <p:cBhvr additive="base">
                                        <p:cTn id="25" dur="500" fill="hold"/>
                                        <p:tgtEl>
                                          <p:spTgt spid="6"/>
                                        </p:tgtEl>
                                        <p:attrNameLst>
                                          <p:attrName>ppt_x</p:attrName>
                                        </p:attrNameLst>
                                      </p:cBhvr>
                                      <p:tavLst>
                                        <p:tav tm="0">
                                          <p:val>
                                            <p:strVal val="1+#ppt_w/2"/>
                                          </p:val>
                                        </p:tav>
                                        <p:tav tm="100000">
                                          <p:val>
                                            <p:strVal val="#ppt_x"/>
                                          </p:val>
                                        </p:tav>
                                      </p:tavLst>
                                    </p:anim>
                                    <p:anim calcmode="lin" valueType="num">
                                      <p:cBhvr additive="base">
                                        <p:cTn id="26" dur="500" fill="hold"/>
                                        <p:tgtEl>
                                          <p:spTgt spid="6"/>
                                        </p:tgtEl>
                                        <p:attrNameLst>
                                          <p:attrName>ppt_y</p:attrName>
                                        </p:attrNameLst>
                                      </p:cBhvr>
                                      <p:tavLst>
                                        <p:tav tm="0">
                                          <p:val>
                                            <p:strVal val="#ppt_y"/>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1" fill="hold" nodeType="clickEffect">
                                  <p:stCondLst>
                                    <p:cond delay="0"/>
                                  </p:stCondLst>
                                  <p:childTnLst>
                                    <p:set>
                                      <p:cBhvr>
                                        <p:cTn id="30" dur="1" fill="hold">
                                          <p:stCondLst>
                                            <p:cond delay="0"/>
                                          </p:stCondLst>
                                        </p:cTn>
                                        <p:tgtEl>
                                          <p:spTgt spid="7"/>
                                        </p:tgtEl>
                                        <p:attrNameLst>
                                          <p:attrName>style.visibility</p:attrName>
                                        </p:attrNameLst>
                                      </p:cBhvr>
                                      <p:to>
                                        <p:strVal val="visible"/>
                                      </p:to>
                                    </p:set>
                                    <p:anim calcmode="lin" valueType="num">
                                      <p:cBhvr additive="base">
                                        <p:cTn id="31" dur="500" fill="hold"/>
                                        <p:tgtEl>
                                          <p:spTgt spid="7"/>
                                        </p:tgtEl>
                                        <p:attrNameLst>
                                          <p:attrName>ppt_x</p:attrName>
                                        </p:attrNameLst>
                                      </p:cBhvr>
                                      <p:tavLst>
                                        <p:tav tm="0">
                                          <p:val>
                                            <p:strVal val="#ppt_x"/>
                                          </p:val>
                                        </p:tav>
                                        <p:tav tm="100000">
                                          <p:val>
                                            <p:strVal val="#ppt_x"/>
                                          </p:val>
                                        </p:tav>
                                      </p:tavLst>
                                    </p:anim>
                                    <p:anim calcmode="lin" valueType="num">
                                      <p:cBhvr additive="base">
                                        <p:cTn id="32" dur="500" fill="hold"/>
                                        <p:tgtEl>
                                          <p:spTgt spid="7"/>
                                        </p:tgtEl>
                                        <p:attrNameLst>
                                          <p:attrName>ppt_y</p:attrName>
                                        </p:attrNameLst>
                                      </p:cBhvr>
                                      <p:tavLst>
                                        <p:tav tm="0">
                                          <p:val>
                                            <p:strVal val="0-#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53" presetClass="entr" presetSubtype="16" fill="hold" nodeType="clickEffect">
                                  <p:stCondLst>
                                    <p:cond delay="0"/>
                                  </p:stCondLst>
                                  <p:childTnLst>
                                    <p:set>
                                      <p:cBhvr>
                                        <p:cTn id="36" dur="1" fill="hold">
                                          <p:stCondLst>
                                            <p:cond delay="0"/>
                                          </p:stCondLst>
                                        </p:cTn>
                                        <p:tgtEl>
                                          <p:spTgt spid="8"/>
                                        </p:tgtEl>
                                        <p:attrNameLst>
                                          <p:attrName>style.visibility</p:attrName>
                                        </p:attrNameLst>
                                      </p:cBhvr>
                                      <p:to>
                                        <p:strVal val="visible"/>
                                      </p:to>
                                    </p:set>
                                    <p:anim calcmode="lin" valueType="num">
                                      <p:cBhvr>
                                        <p:cTn id="37" dur="500" fill="hold"/>
                                        <p:tgtEl>
                                          <p:spTgt spid="8"/>
                                        </p:tgtEl>
                                        <p:attrNameLst>
                                          <p:attrName>ppt_w</p:attrName>
                                        </p:attrNameLst>
                                      </p:cBhvr>
                                      <p:tavLst>
                                        <p:tav tm="0">
                                          <p:val>
                                            <p:fltVal val="0"/>
                                          </p:val>
                                        </p:tav>
                                        <p:tav tm="100000">
                                          <p:val>
                                            <p:strVal val="#ppt_w"/>
                                          </p:val>
                                        </p:tav>
                                      </p:tavLst>
                                    </p:anim>
                                    <p:anim calcmode="lin" valueType="num">
                                      <p:cBhvr>
                                        <p:cTn id="38" dur="500" fill="hold"/>
                                        <p:tgtEl>
                                          <p:spTgt spid="8"/>
                                        </p:tgtEl>
                                        <p:attrNameLst>
                                          <p:attrName>ppt_h</p:attrName>
                                        </p:attrNameLst>
                                      </p:cBhvr>
                                      <p:tavLst>
                                        <p:tav tm="0">
                                          <p:val>
                                            <p:fltVal val="0"/>
                                          </p:val>
                                        </p:tav>
                                        <p:tav tm="100000">
                                          <p:val>
                                            <p:strVal val="#ppt_h"/>
                                          </p:val>
                                        </p:tav>
                                      </p:tavLst>
                                    </p:anim>
                                    <p:animEffect transition="in" filter="fade">
                                      <p:cBhvr>
                                        <p:cTn id="39" dur="500"/>
                                        <p:tgtEl>
                                          <p:spTgt spid="8"/>
                                        </p:tgtEl>
                                      </p:cBhvr>
                                    </p:animEffect>
                                  </p:childTnLst>
                                </p:cTn>
                              </p:par>
                            </p:childTnLst>
                          </p:cTn>
                        </p:par>
                      </p:childTnLst>
                    </p:cTn>
                  </p:par>
                  <p:par>
                    <p:cTn id="40" fill="hold" nodeType="clickPar">
                      <p:stCondLst>
                        <p:cond delay="indefinite"/>
                      </p:stCondLst>
                      <p:childTnLst>
                        <p:par>
                          <p:cTn id="41" fill="hold" nodeType="withGroup">
                            <p:stCondLst>
                              <p:cond delay="0"/>
                            </p:stCondLst>
                            <p:childTnLst>
                              <p:par>
                                <p:cTn id="42" presetID="53" presetClass="entr" presetSubtype="16" fill="hold" nodeType="clickEffect">
                                  <p:stCondLst>
                                    <p:cond delay="0"/>
                                  </p:stCondLst>
                                  <p:childTnLst>
                                    <p:set>
                                      <p:cBhvr>
                                        <p:cTn id="43" dur="1" fill="hold">
                                          <p:stCondLst>
                                            <p:cond delay="0"/>
                                          </p:stCondLst>
                                        </p:cTn>
                                        <p:tgtEl>
                                          <p:spTgt spid="9"/>
                                        </p:tgtEl>
                                        <p:attrNameLst>
                                          <p:attrName>style.visibility</p:attrName>
                                        </p:attrNameLst>
                                      </p:cBhvr>
                                      <p:to>
                                        <p:strVal val="visible"/>
                                      </p:to>
                                    </p:set>
                                    <p:anim calcmode="lin" valueType="num">
                                      <p:cBhvr>
                                        <p:cTn id="44" dur="500" fill="hold"/>
                                        <p:tgtEl>
                                          <p:spTgt spid="9"/>
                                        </p:tgtEl>
                                        <p:attrNameLst>
                                          <p:attrName>ppt_w</p:attrName>
                                        </p:attrNameLst>
                                      </p:cBhvr>
                                      <p:tavLst>
                                        <p:tav tm="0">
                                          <p:val>
                                            <p:fltVal val="0"/>
                                          </p:val>
                                        </p:tav>
                                        <p:tav tm="100000">
                                          <p:val>
                                            <p:strVal val="#ppt_w"/>
                                          </p:val>
                                        </p:tav>
                                      </p:tavLst>
                                    </p:anim>
                                    <p:anim calcmode="lin" valueType="num">
                                      <p:cBhvr>
                                        <p:cTn id="45" dur="500" fill="hold"/>
                                        <p:tgtEl>
                                          <p:spTgt spid="9"/>
                                        </p:tgtEl>
                                        <p:attrNameLst>
                                          <p:attrName>ppt_h</p:attrName>
                                        </p:attrNameLst>
                                      </p:cBhvr>
                                      <p:tavLst>
                                        <p:tav tm="0">
                                          <p:val>
                                            <p:fltVal val="0"/>
                                          </p:val>
                                        </p:tav>
                                        <p:tav tm="100000">
                                          <p:val>
                                            <p:strVal val="#ppt_h"/>
                                          </p:val>
                                        </p:tav>
                                      </p:tavLst>
                                    </p:anim>
                                    <p:animEffect transition="in" filter="fade">
                                      <p:cBhvr>
                                        <p:cTn id="46" dur="500"/>
                                        <p:tgtEl>
                                          <p:spTgt spid="9"/>
                                        </p:tgtEl>
                                      </p:cBhvr>
                                    </p:animEffect>
                                  </p:childTnLst>
                                </p:cTn>
                              </p:par>
                            </p:childTnLst>
                          </p:cTn>
                        </p:par>
                      </p:childTnLst>
                    </p:cTn>
                  </p:par>
                  <p:par>
                    <p:cTn id="47" fill="hold" nodeType="clickPar">
                      <p:stCondLst>
                        <p:cond delay="indefinite"/>
                      </p:stCondLst>
                      <p:childTnLst>
                        <p:par>
                          <p:cTn id="48" fill="hold" nodeType="withGroup">
                            <p:stCondLst>
                              <p:cond delay="0"/>
                            </p:stCondLst>
                            <p:childTnLst>
                              <p:par>
                                <p:cTn id="49" presetID="53" presetClass="entr" presetSubtype="16" fill="hold" nodeType="clickEffect">
                                  <p:stCondLst>
                                    <p:cond delay="0"/>
                                  </p:stCondLst>
                                  <p:childTnLst>
                                    <p:set>
                                      <p:cBhvr>
                                        <p:cTn id="50" dur="1" fill="hold">
                                          <p:stCondLst>
                                            <p:cond delay="0"/>
                                          </p:stCondLst>
                                        </p:cTn>
                                        <p:tgtEl>
                                          <p:spTgt spid="10"/>
                                        </p:tgtEl>
                                        <p:attrNameLst>
                                          <p:attrName>style.visibility</p:attrName>
                                        </p:attrNameLst>
                                      </p:cBhvr>
                                      <p:to>
                                        <p:strVal val="visible"/>
                                      </p:to>
                                    </p:set>
                                    <p:anim calcmode="lin" valueType="num">
                                      <p:cBhvr>
                                        <p:cTn id="51" dur="500" fill="hold"/>
                                        <p:tgtEl>
                                          <p:spTgt spid="10"/>
                                        </p:tgtEl>
                                        <p:attrNameLst>
                                          <p:attrName>ppt_w</p:attrName>
                                        </p:attrNameLst>
                                      </p:cBhvr>
                                      <p:tavLst>
                                        <p:tav tm="0">
                                          <p:val>
                                            <p:fltVal val="0"/>
                                          </p:val>
                                        </p:tav>
                                        <p:tav tm="100000">
                                          <p:val>
                                            <p:strVal val="#ppt_w"/>
                                          </p:val>
                                        </p:tav>
                                      </p:tavLst>
                                    </p:anim>
                                    <p:anim calcmode="lin" valueType="num">
                                      <p:cBhvr>
                                        <p:cTn id="52" dur="500" fill="hold"/>
                                        <p:tgtEl>
                                          <p:spTgt spid="10"/>
                                        </p:tgtEl>
                                        <p:attrNameLst>
                                          <p:attrName>ppt_h</p:attrName>
                                        </p:attrNameLst>
                                      </p:cBhvr>
                                      <p:tavLst>
                                        <p:tav tm="0">
                                          <p:val>
                                            <p:fltVal val="0"/>
                                          </p:val>
                                        </p:tav>
                                        <p:tav tm="100000">
                                          <p:val>
                                            <p:strVal val="#ppt_h"/>
                                          </p:val>
                                        </p:tav>
                                      </p:tavLst>
                                    </p:anim>
                                    <p:animEffect transition="in" filter="fade">
                                      <p:cBhvr>
                                        <p:cTn id="53" dur="500"/>
                                        <p:tgtEl>
                                          <p:spTgt spid="10"/>
                                        </p:tgtEl>
                                      </p:cBhvr>
                                    </p:animEffect>
                                  </p:childTnLst>
                                </p:cTn>
                              </p:par>
                            </p:childTnLst>
                          </p:cTn>
                        </p:par>
                      </p:childTnLst>
                    </p:cTn>
                  </p:par>
                  <p:par>
                    <p:cTn id="54" fill="hold" nodeType="clickPar">
                      <p:stCondLst>
                        <p:cond delay="indefinite"/>
                      </p:stCondLst>
                      <p:childTnLst>
                        <p:par>
                          <p:cTn id="55" fill="hold" nodeType="withGroup">
                            <p:stCondLst>
                              <p:cond delay="0"/>
                            </p:stCondLst>
                            <p:childTnLst>
                              <p:par>
                                <p:cTn id="56" presetID="53" presetClass="entr" presetSubtype="16" fill="hold" nodeType="clickEffect">
                                  <p:stCondLst>
                                    <p:cond delay="0"/>
                                  </p:stCondLst>
                                  <p:childTnLst>
                                    <p:set>
                                      <p:cBhvr>
                                        <p:cTn id="57" dur="1" fill="hold">
                                          <p:stCondLst>
                                            <p:cond delay="0"/>
                                          </p:stCondLst>
                                        </p:cTn>
                                        <p:tgtEl>
                                          <p:spTgt spid="11"/>
                                        </p:tgtEl>
                                        <p:attrNameLst>
                                          <p:attrName>style.visibility</p:attrName>
                                        </p:attrNameLst>
                                      </p:cBhvr>
                                      <p:to>
                                        <p:strVal val="visible"/>
                                      </p:to>
                                    </p:set>
                                    <p:anim calcmode="lin" valueType="num">
                                      <p:cBhvr>
                                        <p:cTn id="58" dur="500" fill="hold"/>
                                        <p:tgtEl>
                                          <p:spTgt spid="11"/>
                                        </p:tgtEl>
                                        <p:attrNameLst>
                                          <p:attrName>ppt_w</p:attrName>
                                        </p:attrNameLst>
                                      </p:cBhvr>
                                      <p:tavLst>
                                        <p:tav tm="0">
                                          <p:val>
                                            <p:fltVal val="0"/>
                                          </p:val>
                                        </p:tav>
                                        <p:tav tm="100000">
                                          <p:val>
                                            <p:strVal val="#ppt_w"/>
                                          </p:val>
                                        </p:tav>
                                      </p:tavLst>
                                    </p:anim>
                                    <p:anim calcmode="lin" valueType="num">
                                      <p:cBhvr>
                                        <p:cTn id="59" dur="500" fill="hold"/>
                                        <p:tgtEl>
                                          <p:spTgt spid="11"/>
                                        </p:tgtEl>
                                        <p:attrNameLst>
                                          <p:attrName>ppt_h</p:attrName>
                                        </p:attrNameLst>
                                      </p:cBhvr>
                                      <p:tavLst>
                                        <p:tav tm="0">
                                          <p:val>
                                            <p:fltVal val="0"/>
                                          </p:val>
                                        </p:tav>
                                        <p:tav tm="100000">
                                          <p:val>
                                            <p:strVal val="#ppt_h"/>
                                          </p:val>
                                        </p:tav>
                                      </p:tavLst>
                                    </p:anim>
                                    <p:animEffect transition="in" filter="fade">
                                      <p:cBhvr>
                                        <p:cTn id="60" dur="500"/>
                                        <p:tgtEl>
                                          <p:spTgt spid="11"/>
                                        </p:tgtEl>
                                      </p:cBhvr>
                                    </p:animEffect>
                                  </p:childTnLst>
                                </p:cTn>
                              </p:par>
                            </p:childTnLst>
                          </p:cTn>
                        </p:par>
                      </p:childTnLst>
                    </p:cTn>
                  </p:par>
                  <p:par>
                    <p:cTn id="61" fill="hold" nodeType="clickPar">
                      <p:stCondLst>
                        <p:cond delay="indefinite"/>
                      </p:stCondLst>
                      <p:childTnLst>
                        <p:par>
                          <p:cTn id="62" fill="hold" nodeType="withGroup">
                            <p:stCondLst>
                              <p:cond delay="0"/>
                            </p:stCondLst>
                            <p:childTnLst>
                              <p:par>
                                <p:cTn id="63" presetID="53" presetClass="entr" presetSubtype="16" fill="hold" nodeType="clickEffect">
                                  <p:stCondLst>
                                    <p:cond delay="0"/>
                                  </p:stCondLst>
                                  <p:childTnLst>
                                    <p:set>
                                      <p:cBhvr>
                                        <p:cTn id="64" dur="1" fill="hold">
                                          <p:stCondLst>
                                            <p:cond delay="0"/>
                                          </p:stCondLst>
                                        </p:cTn>
                                        <p:tgtEl>
                                          <p:spTgt spid="12"/>
                                        </p:tgtEl>
                                        <p:attrNameLst>
                                          <p:attrName>style.visibility</p:attrName>
                                        </p:attrNameLst>
                                      </p:cBhvr>
                                      <p:to>
                                        <p:strVal val="visible"/>
                                      </p:to>
                                    </p:set>
                                    <p:anim calcmode="lin" valueType="num">
                                      <p:cBhvr>
                                        <p:cTn id="65" dur="500" fill="hold"/>
                                        <p:tgtEl>
                                          <p:spTgt spid="12"/>
                                        </p:tgtEl>
                                        <p:attrNameLst>
                                          <p:attrName>ppt_w</p:attrName>
                                        </p:attrNameLst>
                                      </p:cBhvr>
                                      <p:tavLst>
                                        <p:tav tm="0">
                                          <p:val>
                                            <p:fltVal val="0"/>
                                          </p:val>
                                        </p:tav>
                                        <p:tav tm="100000">
                                          <p:val>
                                            <p:strVal val="#ppt_w"/>
                                          </p:val>
                                        </p:tav>
                                      </p:tavLst>
                                    </p:anim>
                                    <p:anim calcmode="lin" valueType="num">
                                      <p:cBhvr>
                                        <p:cTn id="66" dur="500" fill="hold"/>
                                        <p:tgtEl>
                                          <p:spTgt spid="12"/>
                                        </p:tgtEl>
                                        <p:attrNameLst>
                                          <p:attrName>ppt_h</p:attrName>
                                        </p:attrNameLst>
                                      </p:cBhvr>
                                      <p:tavLst>
                                        <p:tav tm="0">
                                          <p:val>
                                            <p:fltVal val="0"/>
                                          </p:val>
                                        </p:tav>
                                        <p:tav tm="100000">
                                          <p:val>
                                            <p:strVal val="#ppt_h"/>
                                          </p:val>
                                        </p:tav>
                                      </p:tavLst>
                                    </p:anim>
                                    <p:animEffect transition="in" filter="fade">
                                      <p:cBhvr>
                                        <p:cTn id="67" dur="500"/>
                                        <p:tgtEl>
                                          <p:spTgt spid="12"/>
                                        </p:tgtEl>
                                      </p:cBhvr>
                                    </p:animEffect>
                                  </p:childTnLst>
                                </p:cTn>
                              </p:par>
                            </p:childTnLst>
                          </p:cTn>
                        </p:par>
                      </p:childTnLst>
                    </p:cTn>
                  </p:par>
                  <p:par>
                    <p:cTn id="68" fill="hold" nodeType="clickPar">
                      <p:stCondLst>
                        <p:cond delay="indefinite"/>
                      </p:stCondLst>
                      <p:childTnLst>
                        <p:par>
                          <p:cTn id="69" fill="hold" nodeType="withGroup">
                            <p:stCondLst>
                              <p:cond delay="0"/>
                            </p:stCondLst>
                            <p:childTnLst>
                              <p:par>
                                <p:cTn id="70" presetID="22" presetClass="entr" presetSubtype="1" fill="hold" nodeType="clickEffect">
                                  <p:stCondLst>
                                    <p:cond delay="0"/>
                                  </p:stCondLst>
                                  <p:childTnLst>
                                    <p:set>
                                      <p:cBhvr>
                                        <p:cTn id="71" dur="1" fill="hold">
                                          <p:stCondLst>
                                            <p:cond delay="0"/>
                                          </p:stCondLst>
                                        </p:cTn>
                                        <p:tgtEl>
                                          <p:spTgt spid="13"/>
                                        </p:tgtEl>
                                        <p:attrNameLst>
                                          <p:attrName>style.visibility</p:attrName>
                                        </p:attrNameLst>
                                      </p:cBhvr>
                                      <p:to>
                                        <p:strVal val="visible"/>
                                      </p:to>
                                    </p:set>
                                    <p:animEffect transition="in" filter="wipe(up)">
                                      <p:cBhvr>
                                        <p:cTn id="72"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146" name="كائن 6"/>
          <p:cNvGraphicFramePr>
            <a:graphicFrameLocks noChangeAspect="1"/>
          </p:cNvGraphicFramePr>
          <p:nvPr/>
        </p:nvGraphicFramePr>
        <p:xfrm>
          <a:off x="1541463" y="1773238"/>
          <a:ext cx="5407025" cy="4608512"/>
        </p:xfrm>
        <a:graphic>
          <a:graphicData uri="http://schemas.openxmlformats.org/presentationml/2006/ole">
            <mc:AlternateContent xmlns:mc="http://schemas.openxmlformats.org/markup-compatibility/2006">
              <mc:Choice xmlns:v="urn:schemas-microsoft-com:vml" Requires="v">
                <p:oleObj spid="_x0000_s6148" name="Worksheet" r:id="rId4" imgW="1228771" imgH="1257351" progId="Excel.Sheet.12">
                  <p:embed/>
                </p:oleObj>
              </mc:Choice>
              <mc:Fallback>
                <p:oleObj name="Worksheet" r:id="rId4" imgW="1228771" imgH="1257351" progId="Excel.Sheet.12">
                  <p:embed/>
                  <p:pic>
                    <p:nvPicPr>
                      <p:cNvPr id="0" name="كائن 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541463" y="1773238"/>
                        <a:ext cx="5407025" cy="4608512"/>
                      </a:xfrm>
                      <a:prstGeom prst="rect">
                        <a:avLst/>
                      </a:prstGeom>
                      <a:solidFill>
                        <a:schemeClr val="tx1"/>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8" name="مربع نص 7"/>
          <p:cNvSpPr txBox="1"/>
          <p:nvPr/>
        </p:nvSpPr>
        <p:spPr>
          <a:xfrm>
            <a:off x="1403350" y="260350"/>
            <a:ext cx="6192838" cy="1016000"/>
          </a:xfrm>
          <a:prstGeom prst="rect">
            <a:avLst/>
          </a:prstGeom>
        </p:spPr>
        <p:style>
          <a:lnRef idx="1">
            <a:schemeClr val="accent3"/>
          </a:lnRef>
          <a:fillRef idx="2">
            <a:schemeClr val="accent3"/>
          </a:fillRef>
          <a:effectRef idx="1">
            <a:schemeClr val="accent3"/>
          </a:effectRef>
          <a:fontRef idx="minor">
            <a:schemeClr val="dk1"/>
          </a:fontRef>
        </p:style>
        <p:txBody>
          <a:bodyPr>
            <a:spAutoFit/>
          </a:bodyPr>
          <a:lstStyle/>
          <a:p>
            <a:pPr algn="ctr" rtl="1" fontAlgn="auto">
              <a:spcBef>
                <a:spcPts val="0"/>
              </a:spcBef>
              <a:spcAft>
                <a:spcPts val="0"/>
              </a:spcAft>
              <a:defRPr/>
            </a:pPr>
            <a:r>
              <a:rPr lang="ar-IQ" sz="6000" b="1" dirty="0">
                <a:solidFill>
                  <a:prstClr val="black"/>
                </a:solidFill>
              </a:rPr>
              <a:t>ثانيا: العلاقات الطردية</a:t>
            </a:r>
            <a:endParaRPr lang="en-US" sz="6000" b="1" dirty="0">
              <a:solidFill>
                <a:prstClr val="black"/>
              </a:solidFill>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0825" y="0"/>
            <a:ext cx="8893175" cy="6858000"/>
          </a:xfrm>
          <a:prstGeom prst="rect">
            <a:avLst/>
          </a:prstGeom>
          <a:solidFill>
            <a:schemeClr val="tx1"/>
          </a:solidFill>
          <a:ln>
            <a:noFill/>
          </a:ln>
          <a:extLst>
            <a:ext uri="{91240B29-F687-4F45-9708-019B960494DF}">
              <a14:hiddenLine xmlns:a14="http://schemas.microsoft.com/office/drawing/2010/main" w="9525">
                <a:solidFill>
                  <a:srgbClr val="000000"/>
                </a:solidFill>
                <a:miter lim="800000"/>
                <a:headEnd/>
                <a:tailEnd/>
              </a14:hiddenLine>
            </a:ext>
          </a:extLst>
        </p:spPr>
      </p:pic>
      <p:graphicFrame>
        <p:nvGraphicFramePr>
          <p:cNvPr id="3" name="جدول 2"/>
          <p:cNvGraphicFramePr>
            <a:graphicFrameLocks noGrp="1"/>
          </p:cNvGraphicFramePr>
          <p:nvPr/>
        </p:nvGraphicFramePr>
        <p:xfrm>
          <a:off x="1258888" y="0"/>
          <a:ext cx="850900" cy="400050"/>
        </p:xfrm>
        <a:graphic>
          <a:graphicData uri="http://schemas.openxmlformats.org/drawingml/2006/table">
            <a:tbl>
              <a:tblPr rtl="1"/>
              <a:tblGrid>
                <a:gridCol w="850900"/>
              </a:tblGrid>
              <a:tr h="400050">
                <a:tc>
                  <a:txBody>
                    <a:bodyPr/>
                    <a:lstStyle/>
                    <a:p>
                      <a:pPr algn="r" rtl="0" fontAlgn="b"/>
                      <a:r>
                        <a:rPr lang="en-US" sz="2400" b="1" i="0" u="none" strike="noStrike" dirty="0">
                          <a:solidFill>
                            <a:srgbClr val="000000"/>
                          </a:solidFill>
                          <a:effectLst/>
                          <a:latin typeface="Calibri"/>
                        </a:rPr>
                        <a:t>P</a:t>
                      </a:r>
                      <a:r>
                        <a:rPr lang="ar-IQ" sz="2400" b="1" i="0" u="none" strike="noStrike" dirty="0">
                          <a:solidFill>
                            <a:srgbClr val="000000"/>
                          </a:solidFill>
                          <a:effectLst/>
                          <a:latin typeface="Calibri"/>
                        </a:rPr>
                        <a:t>السعر</a:t>
                      </a:r>
                    </a:p>
                  </a:txBody>
                  <a:tcPr marL="0" marR="0" marT="0" marB="0" anchor="b">
                    <a:lnL>
                      <a:noFill/>
                    </a:lnL>
                    <a:lnR>
                      <a:noFill/>
                    </a:lnR>
                    <a:lnT>
                      <a:noFill/>
                    </a:lnT>
                    <a:lnB>
                      <a:noFill/>
                    </a:lnB>
                    <a:solidFill>
                      <a:srgbClr val="D9D9D9"/>
                    </a:solidFill>
                  </a:tcPr>
                </a:tc>
              </a:tr>
            </a:tbl>
          </a:graphicData>
        </a:graphic>
      </p:graphicFrame>
      <p:graphicFrame>
        <p:nvGraphicFramePr>
          <p:cNvPr id="4" name="جدول 3"/>
          <p:cNvGraphicFramePr>
            <a:graphicFrameLocks noGrp="1"/>
          </p:cNvGraphicFramePr>
          <p:nvPr/>
        </p:nvGraphicFramePr>
        <p:xfrm>
          <a:off x="7156450" y="5373688"/>
          <a:ext cx="2019300" cy="400050"/>
        </p:xfrm>
        <a:graphic>
          <a:graphicData uri="http://schemas.openxmlformats.org/drawingml/2006/table">
            <a:tbl>
              <a:tblPr rtl="1"/>
              <a:tblGrid>
                <a:gridCol w="2019300"/>
              </a:tblGrid>
              <a:tr h="400050">
                <a:tc>
                  <a:txBody>
                    <a:bodyPr/>
                    <a:lstStyle/>
                    <a:p>
                      <a:pPr algn="l" rtl="0" fontAlgn="b"/>
                      <a:r>
                        <a:rPr lang="en-US" sz="2400" b="1" i="0" u="none" strike="noStrike" dirty="0" err="1">
                          <a:solidFill>
                            <a:srgbClr val="000000"/>
                          </a:solidFill>
                          <a:effectLst/>
                          <a:latin typeface="Calibri"/>
                        </a:rPr>
                        <a:t>Qd</a:t>
                      </a:r>
                      <a:r>
                        <a:rPr lang="en-US" sz="2400" b="1" i="0" u="none" strike="noStrike" dirty="0">
                          <a:solidFill>
                            <a:srgbClr val="000000"/>
                          </a:solidFill>
                          <a:effectLst/>
                          <a:latin typeface="Calibri"/>
                        </a:rPr>
                        <a:t> </a:t>
                      </a:r>
                      <a:r>
                        <a:rPr lang="ar-IQ" sz="2400" b="1" i="0" u="none" strike="noStrike" dirty="0">
                          <a:solidFill>
                            <a:srgbClr val="000000"/>
                          </a:solidFill>
                          <a:effectLst/>
                          <a:latin typeface="Calibri"/>
                        </a:rPr>
                        <a:t>الكمية المطلوبة</a:t>
                      </a:r>
                    </a:p>
                  </a:txBody>
                  <a:tcPr marL="0" marR="0" marT="0" marB="0" anchor="b">
                    <a:lnL>
                      <a:noFill/>
                    </a:lnL>
                    <a:lnR>
                      <a:noFill/>
                    </a:lnR>
                    <a:lnT>
                      <a:noFill/>
                    </a:lnT>
                    <a:lnB>
                      <a:noFill/>
                    </a:lnB>
                    <a:solidFill>
                      <a:srgbClr val="D9D9D9"/>
                    </a:solidFill>
                  </a:tcPr>
                </a:tc>
              </a:tr>
            </a:tbl>
          </a:graphicData>
        </a:graphic>
      </p:graphicFrame>
      <p:graphicFrame>
        <p:nvGraphicFramePr>
          <p:cNvPr id="5" name="جدول 4"/>
          <p:cNvGraphicFramePr>
            <a:graphicFrameLocks noGrp="1"/>
          </p:cNvGraphicFramePr>
          <p:nvPr/>
        </p:nvGraphicFramePr>
        <p:xfrm>
          <a:off x="1258888" y="476250"/>
          <a:ext cx="368300" cy="5629273"/>
        </p:xfrm>
        <a:graphic>
          <a:graphicData uri="http://schemas.openxmlformats.org/drawingml/2006/table">
            <a:tbl>
              <a:tblPr rtl="1">
                <a:tableStyleId>{5C22544A-7EE6-4342-B048-85BDC9FD1C3A}</a:tableStyleId>
              </a:tblPr>
              <a:tblGrid>
                <a:gridCol w="368300"/>
              </a:tblGrid>
              <a:tr h="433021">
                <a:tc>
                  <a:txBody>
                    <a:bodyPr/>
                    <a:lstStyle/>
                    <a:p>
                      <a:pPr algn="r" rtl="1" fontAlgn="b"/>
                      <a:r>
                        <a:rPr lang="en-US" sz="2800" b="1" u="none" strike="noStrike" dirty="0">
                          <a:effectLst/>
                        </a:rPr>
                        <a:t>12</a:t>
                      </a:r>
                      <a:endParaRPr lang="en-US" sz="2800" b="1" i="0" u="none" strike="noStrike" dirty="0">
                        <a:solidFill>
                          <a:srgbClr val="000000"/>
                        </a:solidFill>
                        <a:effectLst/>
                        <a:latin typeface="Calibri"/>
                      </a:endParaRPr>
                    </a:p>
                  </a:txBody>
                  <a:tcPr marL="0" marR="0" marT="0" marB="0">
                    <a:solidFill>
                      <a:schemeClr val="accent5">
                        <a:lumMod val="40000"/>
                        <a:lumOff val="60000"/>
                      </a:schemeClr>
                    </a:solidFill>
                  </a:tcPr>
                </a:tc>
              </a:tr>
              <a:tr h="433021">
                <a:tc>
                  <a:txBody>
                    <a:bodyPr/>
                    <a:lstStyle/>
                    <a:p>
                      <a:pPr algn="ctr" rtl="0" fontAlgn="b"/>
                      <a:r>
                        <a:rPr lang="en-US" sz="2800" b="1" u="none" strike="noStrike" dirty="0">
                          <a:effectLst/>
                        </a:rPr>
                        <a:t>11</a:t>
                      </a:r>
                      <a:endParaRPr lang="en-US" sz="2800" b="1" i="0" u="none" strike="noStrike" dirty="0">
                        <a:solidFill>
                          <a:srgbClr val="000000"/>
                        </a:solidFill>
                        <a:effectLst/>
                        <a:latin typeface="Calibri"/>
                      </a:endParaRPr>
                    </a:p>
                  </a:txBody>
                  <a:tcPr marL="0" marR="0" marT="0" marB="0" anchor="b">
                    <a:solidFill>
                      <a:schemeClr val="accent5">
                        <a:lumMod val="40000"/>
                        <a:lumOff val="60000"/>
                      </a:schemeClr>
                    </a:solidFill>
                  </a:tcPr>
                </a:tc>
              </a:tr>
              <a:tr h="433021">
                <a:tc>
                  <a:txBody>
                    <a:bodyPr/>
                    <a:lstStyle/>
                    <a:p>
                      <a:pPr algn="ctr" rtl="0" fontAlgn="b"/>
                      <a:r>
                        <a:rPr lang="en-US" sz="2800" b="1" u="none" strike="noStrike" dirty="0">
                          <a:effectLst/>
                        </a:rPr>
                        <a:t>10</a:t>
                      </a:r>
                      <a:endParaRPr lang="en-US" sz="2800" b="1" i="0" u="none" strike="noStrike" dirty="0">
                        <a:solidFill>
                          <a:srgbClr val="000000"/>
                        </a:solidFill>
                        <a:effectLst/>
                        <a:latin typeface="Calibri"/>
                      </a:endParaRPr>
                    </a:p>
                  </a:txBody>
                  <a:tcPr marL="0" marR="0" marT="0" marB="0" anchor="b">
                    <a:solidFill>
                      <a:schemeClr val="accent5">
                        <a:lumMod val="40000"/>
                        <a:lumOff val="60000"/>
                      </a:schemeClr>
                    </a:solidFill>
                  </a:tcPr>
                </a:tc>
              </a:tr>
              <a:tr h="433021">
                <a:tc>
                  <a:txBody>
                    <a:bodyPr/>
                    <a:lstStyle/>
                    <a:p>
                      <a:pPr algn="ctr" rtl="0" fontAlgn="b"/>
                      <a:r>
                        <a:rPr lang="en-US" sz="2800" b="1" u="none" strike="noStrike">
                          <a:effectLst/>
                        </a:rPr>
                        <a:t>9</a:t>
                      </a:r>
                      <a:endParaRPr lang="en-US" sz="2800" b="1" i="0" u="none" strike="noStrike">
                        <a:solidFill>
                          <a:srgbClr val="000000"/>
                        </a:solidFill>
                        <a:effectLst/>
                        <a:latin typeface="Calibri"/>
                      </a:endParaRPr>
                    </a:p>
                  </a:txBody>
                  <a:tcPr marL="0" marR="0" marT="0" marB="0" anchor="b">
                    <a:solidFill>
                      <a:schemeClr val="accent5">
                        <a:lumMod val="40000"/>
                        <a:lumOff val="60000"/>
                      </a:schemeClr>
                    </a:solidFill>
                  </a:tcPr>
                </a:tc>
              </a:tr>
              <a:tr h="433021">
                <a:tc>
                  <a:txBody>
                    <a:bodyPr/>
                    <a:lstStyle/>
                    <a:p>
                      <a:pPr algn="ctr" rtl="0" fontAlgn="b"/>
                      <a:r>
                        <a:rPr lang="en-US" sz="2800" b="1" u="none" strike="noStrike" dirty="0">
                          <a:effectLst/>
                        </a:rPr>
                        <a:t>8</a:t>
                      </a:r>
                      <a:endParaRPr lang="en-US" sz="2800" b="1" i="0" u="none" strike="noStrike" dirty="0">
                        <a:solidFill>
                          <a:srgbClr val="000000"/>
                        </a:solidFill>
                        <a:effectLst/>
                        <a:latin typeface="Calibri"/>
                      </a:endParaRPr>
                    </a:p>
                  </a:txBody>
                  <a:tcPr marL="0" marR="0" marT="0" marB="0" anchor="b">
                    <a:solidFill>
                      <a:schemeClr val="accent5">
                        <a:lumMod val="40000"/>
                        <a:lumOff val="60000"/>
                      </a:schemeClr>
                    </a:solidFill>
                  </a:tcPr>
                </a:tc>
              </a:tr>
              <a:tr h="433021">
                <a:tc>
                  <a:txBody>
                    <a:bodyPr/>
                    <a:lstStyle/>
                    <a:p>
                      <a:pPr algn="ctr" rtl="0" fontAlgn="b"/>
                      <a:r>
                        <a:rPr lang="en-US" sz="2800" b="1" u="none" strike="noStrike">
                          <a:effectLst/>
                        </a:rPr>
                        <a:t>7</a:t>
                      </a:r>
                      <a:endParaRPr lang="en-US" sz="2800" b="1" i="0" u="none" strike="noStrike">
                        <a:solidFill>
                          <a:srgbClr val="000000"/>
                        </a:solidFill>
                        <a:effectLst/>
                        <a:latin typeface="Calibri"/>
                      </a:endParaRPr>
                    </a:p>
                  </a:txBody>
                  <a:tcPr marL="0" marR="0" marT="0" marB="0" anchor="b">
                    <a:solidFill>
                      <a:schemeClr val="accent5">
                        <a:lumMod val="40000"/>
                        <a:lumOff val="60000"/>
                      </a:schemeClr>
                    </a:solidFill>
                  </a:tcPr>
                </a:tc>
              </a:tr>
              <a:tr h="433021">
                <a:tc>
                  <a:txBody>
                    <a:bodyPr/>
                    <a:lstStyle/>
                    <a:p>
                      <a:pPr algn="ctr" rtl="0" fontAlgn="b"/>
                      <a:r>
                        <a:rPr lang="en-US" sz="2800" b="1" u="none" strike="noStrike" dirty="0">
                          <a:effectLst/>
                        </a:rPr>
                        <a:t>6</a:t>
                      </a:r>
                      <a:endParaRPr lang="en-US" sz="2800" b="1" i="0" u="none" strike="noStrike" dirty="0">
                        <a:solidFill>
                          <a:srgbClr val="000000"/>
                        </a:solidFill>
                        <a:effectLst/>
                        <a:latin typeface="Calibri"/>
                      </a:endParaRPr>
                    </a:p>
                  </a:txBody>
                  <a:tcPr marL="0" marR="0" marT="0" marB="0" anchor="b">
                    <a:solidFill>
                      <a:schemeClr val="accent5">
                        <a:lumMod val="40000"/>
                        <a:lumOff val="60000"/>
                      </a:schemeClr>
                    </a:solidFill>
                  </a:tcPr>
                </a:tc>
              </a:tr>
              <a:tr h="433021">
                <a:tc>
                  <a:txBody>
                    <a:bodyPr/>
                    <a:lstStyle/>
                    <a:p>
                      <a:pPr algn="ctr" rtl="0" fontAlgn="b"/>
                      <a:r>
                        <a:rPr lang="en-US" sz="2800" b="1" u="none" strike="noStrike">
                          <a:effectLst/>
                        </a:rPr>
                        <a:t>5</a:t>
                      </a:r>
                      <a:endParaRPr lang="en-US" sz="2800" b="1" i="0" u="none" strike="noStrike">
                        <a:solidFill>
                          <a:srgbClr val="000000"/>
                        </a:solidFill>
                        <a:effectLst/>
                        <a:latin typeface="Calibri"/>
                      </a:endParaRPr>
                    </a:p>
                  </a:txBody>
                  <a:tcPr marL="0" marR="0" marT="0" marB="0" anchor="b">
                    <a:solidFill>
                      <a:schemeClr val="accent5">
                        <a:lumMod val="40000"/>
                        <a:lumOff val="60000"/>
                      </a:schemeClr>
                    </a:solidFill>
                  </a:tcPr>
                </a:tc>
              </a:tr>
              <a:tr h="433021">
                <a:tc>
                  <a:txBody>
                    <a:bodyPr/>
                    <a:lstStyle/>
                    <a:p>
                      <a:pPr algn="ctr" rtl="0" fontAlgn="b"/>
                      <a:r>
                        <a:rPr lang="en-US" sz="2800" b="1" u="none" strike="noStrike">
                          <a:effectLst/>
                        </a:rPr>
                        <a:t>4</a:t>
                      </a:r>
                      <a:endParaRPr lang="en-US" sz="2800" b="1" i="0" u="none" strike="noStrike">
                        <a:solidFill>
                          <a:srgbClr val="000000"/>
                        </a:solidFill>
                        <a:effectLst/>
                        <a:latin typeface="Calibri"/>
                      </a:endParaRPr>
                    </a:p>
                  </a:txBody>
                  <a:tcPr marL="0" marR="0" marT="0" marB="0" anchor="b">
                    <a:solidFill>
                      <a:schemeClr val="accent5">
                        <a:lumMod val="40000"/>
                        <a:lumOff val="60000"/>
                      </a:schemeClr>
                    </a:solidFill>
                  </a:tcPr>
                </a:tc>
              </a:tr>
              <a:tr h="433021">
                <a:tc>
                  <a:txBody>
                    <a:bodyPr/>
                    <a:lstStyle/>
                    <a:p>
                      <a:pPr algn="ctr" rtl="0" fontAlgn="b"/>
                      <a:r>
                        <a:rPr lang="en-US" sz="2800" b="1" u="none" strike="noStrike">
                          <a:effectLst/>
                        </a:rPr>
                        <a:t>3</a:t>
                      </a:r>
                      <a:endParaRPr lang="en-US" sz="2800" b="1" i="0" u="none" strike="noStrike">
                        <a:solidFill>
                          <a:srgbClr val="000000"/>
                        </a:solidFill>
                        <a:effectLst/>
                        <a:latin typeface="Calibri"/>
                      </a:endParaRPr>
                    </a:p>
                  </a:txBody>
                  <a:tcPr marL="0" marR="0" marT="0" marB="0" anchor="b">
                    <a:solidFill>
                      <a:schemeClr val="accent5">
                        <a:lumMod val="40000"/>
                        <a:lumOff val="60000"/>
                      </a:schemeClr>
                    </a:solidFill>
                  </a:tcPr>
                </a:tc>
              </a:tr>
              <a:tr h="433021">
                <a:tc>
                  <a:txBody>
                    <a:bodyPr/>
                    <a:lstStyle/>
                    <a:p>
                      <a:pPr algn="ctr" rtl="0" fontAlgn="b"/>
                      <a:r>
                        <a:rPr lang="en-US" sz="2800" b="1" u="none" strike="noStrike">
                          <a:effectLst/>
                        </a:rPr>
                        <a:t>2</a:t>
                      </a:r>
                      <a:endParaRPr lang="en-US" sz="2800" b="1" i="0" u="none" strike="noStrike">
                        <a:solidFill>
                          <a:srgbClr val="000000"/>
                        </a:solidFill>
                        <a:effectLst/>
                        <a:latin typeface="Calibri"/>
                      </a:endParaRPr>
                    </a:p>
                  </a:txBody>
                  <a:tcPr marL="0" marR="0" marT="0" marB="0" anchor="b">
                    <a:solidFill>
                      <a:schemeClr val="accent5">
                        <a:lumMod val="40000"/>
                        <a:lumOff val="60000"/>
                      </a:schemeClr>
                    </a:solidFill>
                  </a:tcPr>
                </a:tc>
              </a:tr>
              <a:tr h="433021">
                <a:tc>
                  <a:txBody>
                    <a:bodyPr/>
                    <a:lstStyle/>
                    <a:p>
                      <a:pPr algn="ctr" rtl="0" fontAlgn="b"/>
                      <a:r>
                        <a:rPr lang="en-US" sz="2800" b="1" u="none" strike="noStrike">
                          <a:effectLst/>
                        </a:rPr>
                        <a:t>1</a:t>
                      </a:r>
                      <a:endParaRPr lang="en-US" sz="2800" b="1" i="0" u="none" strike="noStrike">
                        <a:solidFill>
                          <a:srgbClr val="000000"/>
                        </a:solidFill>
                        <a:effectLst/>
                        <a:latin typeface="Calibri"/>
                      </a:endParaRPr>
                    </a:p>
                  </a:txBody>
                  <a:tcPr marL="0" marR="0" marT="0" marB="0" anchor="b">
                    <a:solidFill>
                      <a:schemeClr val="accent5">
                        <a:lumMod val="40000"/>
                        <a:lumOff val="60000"/>
                      </a:schemeClr>
                    </a:solidFill>
                  </a:tcPr>
                </a:tc>
              </a:tr>
              <a:tr h="433021">
                <a:tc>
                  <a:txBody>
                    <a:bodyPr/>
                    <a:lstStyle/>
                    <a:p>
                      <a:pPr algn="ctr" rtl="0" fontAlgn="b"/>
                      <a:r>
                        <a:rPr lang="en-US" sz="2800" b="1" u="none" strike="noStrike" dirty="0">
                          <a:effectLst/>
                        </a:rPr>
                        <a:t>0</a:t>
                      </a:r>
                      <a:endParaRPr lang="en-US" sz="2800" b="1" i="0" u="none" strike="noStrike" dirty="0">
                        <a:solidFill>
                          <a:srgbClr val="000000"/>
                        </a:solidFill>
                        <a:effectLst/>
                        <a:latin typeface="Calibri"/>
                      </a:endParaRPr>
                    </a:p>
                  </a:txBody>
                  <a:tcPr marL="0" marR="0" marT="0" marB="0" anchor="b">
                    <a:solidFill>
                      <a:schemeClr val="accent5">
                        <a:lumMod val="40000"/>
                        <a:lumOff val="60000"/>
                      </a:schemeClr>
                    </a:solidFill>
                  </a:tcPr>
                </a:tc>
              </a:tr>
            </a:tbl>
          </a:graphicData>
        </a:graphic>
      </p:graphicFrame>
      <p:graphicFrame>
        <p:nvGraphicFramePr>
          <p:cNvPr id="6" name="جدول 5"/>
          <p:cNvGraphicFramePr>
            <a:graphicFrameLocks noGrp="1"/>
          </p:cNvGraphicFramePr>
          <p:nvPr/>
        </p:nvGraphicFramePr>
        <p:xfrm>
          <a:off x="1547811" y="6021388"/>
          <a:ext cx="5903914" cy="427037"/>
        </p:xfrm>
        <a:graphic>
          <a:graphicData uri="http://schemas.openxmlformats.org/drawingml/2006/table">
            <a:tbl>
              <a:tblPr rtl="1">
                <a:tableStyleId>{5C22544A-7EE6-4342-B048-85BDC9FD1C3A}</a:tableStyleId>
              </a:tblPr>
              <a:tblGrid>
                <a:gridCol w="645237"/>
                <a:gridCol w="556517"/>
                <a:gridCol w="548451"/>
                <a:gridCol w="556517"/>
                <a:gridCol w="548451"/>
                <a:gridCol w="612974"/>
                <a:gridCol w="483928"/>
                <a:gridCol w="548451"/>
                <a:gridCol w="556517"/>
                <a:gridCol w="580713"/>
                <a:gridCol w="266158"/>
              </a:tblGrid>
              <a:tr h="427037">
                <a:tc>
                  <a:txBody>
                    <a:bodyPr/>
                    <a:lstStyle/>
                    <a:p>
                      <a:pPr algn="r" rtl="0" fontAlgn="b"/>
                      <a:r>
                        <a:rPr lang="en-US" sz="2800" b="1" u="none" strike="noStrike" dirty="0">
                          <a:effectLst/>
                        </a:rPr>
                        <a:t>100</a:t>
                      </a:r>
                      <a:endParaRPr lang="en-US" sz="2800" b="1" i="0" u="none" strike="noStrike" dirty="0">
                        <a:solidFill>
                          <a:srgbClr val="000000"/>
                        </a:solidFill>
                        <a:effectLst/>
                        <a:latin typeface="Calibri"/>
                      </a:endParaRPr>
                    </a:p>
                  </a:txBody>
                  <a:tcPr marL="0" marR="0" marT="0" marB="0" anchor="b">
                    <a:solidFill>
                      <a:schemeClr val="accent5">
                        <a:lumMod val="40000"/>
                        <a:lumOff val="60000"/>
                      </a:schemeClr>
                    </a:solidFill>
                  </a:tcPr>
                </a:tc>
                <a:tc>
                  <a:txBody>
                    <a:bodyPr/>
                    <a:lstStyle/>
                    <a:p>
                      <a:pPr algn="r" rtl="0" fontAlgn="b"/>
                      <a:r>
                        <a:rPr lang="en-US" sz="2800" b="1" u="none" strike="noStrike" dirty="0">
                          <a:effectLst/>
                        </a:rPr>
                        <a:t>90</a:t>
                      </a:r>
                      <a:endParaRPr lang="en-US" sz="2800" b="1" i="0" u="none" strike="noStrike" dirty="0">
                        <a:solidFill>
                          <a:srgbClr val="000000"/>
                        </a:solidFill>
                        <a:effectLst/>
                        <a:latin typeface="Calibri"/>
                      </a:endParaRPr>
                    </a:p>
                  </a:txBody>
                  <a:tcPr marL="0" marR="0" marT="0" marB="0" anchor="b">
                    <a:solidFill>
                      <a:schemeClr val="accent5">
                        <a:lumMod val="40000"/>
                        <a:lumOff val="60000"/>
                      </a:schemeClr>
                    </a:solidFill>
                  </a:tcPr>
                </a:tc>
                <a:tc>
                  <a:txBody>
                    <a:bodyPr/>
                    <a:lstStyle/>
                    <a:p>
                      <a:pPr algn="r" rtl="0" fontAlgn="b"/>
                      <a:r>
                        <a:rPr lang="en-US" sz="2800" b="1" u="none" strike="noStrike" dirty="0">
                          <a:effectLst/>
                        </a:rPr>
                        <a:t>80</a:t>
                      </a:r>
                      <a:endParaRPr lang="en-US" sz="2800" b="1" i="0" u="none" strike="noStrike" dirty="0">
                        <a:solidFill>
                          <a:srgbClr val="000000"/>
                        </a:solidFill>
                        <a:effectLst/>
                        <a:latin typeface="Calibri"/>
                      </a:endParaRPr>
                    </a:p>
                  </a:txBody>
                  <a:tcPr marL="0" marR="0" marT="0" marB="0" anchor="b">
                    <a:solidFill>
                      <a:schemeClr val="accent5">
                        <a:lumMod val="40000"/>
                        <a:lumOff val="60000"/>
                      </a:schemeClr>
                    </a:solidFill>
                  </a:tcPr>
                </a:tc>
                <a:tc>
                  <a:txBody>
                    <a:bodyPr/>
                    <a:lstStyle/>
                    <a:p>
                      <a:pPr algn="r" rtl="0" fontAlgn="b"/>
                      <a:r>
                        <a:rPr lang="en-US" sz="2800" b="1" u="none" strike="noStrike">
                          <a:effectLst/>
                        </a:rPr>
                        <a:t>70</a:t>
                      </a:r>
                      <a:endParaRPr lang="en-US" sz="2800" b="1" i="0" u="none" strike="noStrike">
                        <a:solidFill>
                          <a:srgbClr val="000000"/>
                        </a:solidFill>
                        <a:effectLst/>
                        <a:latin typeface="Calibri"/>
                      </a:endParaRPr>
                    </a:p>
                  </a:txBody>
                  <a:tcPr marL="0" marR="0" marT="0" marB="0" anchor="b">
                    <a:solidFill>
                      <a:schemeClr val="accent5">
                        <a:lumMod val="40000"/>
                        <a:lumOff val="60000"/>
                      </a:schemeClr>
                    </a:solidFill>
                  </a:tcPr>
                </a:tc>
                <a:tc>
                  <a:txBody>
                    <a:bodyPr/>
                    <a:lstStyle/>
                    <a:p>
                      <a:pPr algn="r" rtl="0" fontAlgn="b"/>
                      <a:r>
                        <a:rPr lang="en-US" sz="2800" b="1" u="none" strike="noStrike">
                          <a:effectLst/>
                        </a:rPr>
                        <a:t>60</a:t>
                      </a:r>
                      <a:endParaRPr lang="en-US" sz="2800" b="1" i="0" u="none" strike="noStrike">
                        <a:solidFill>
                          <a:srgbClr val="000000"/>
                        </a:solidFill>
                        <a:effectLst/>
                        <a:latin typeface="Calibri"/>
                      </a:endParaRPr>
                    </a:p>
                  </a:txBody>
                  <a:tcPr marL="0" marR="0" marT="0" marB="0" anchor="b">
                    <a:solidFill>
                      <a:schemeClr val="accent5">
                        <a:lumMod val="40000"/>
                        <a:lumOff val="60000"/>
                      </a:schemeClr>
                    </a:solidFill>
                  </a:tcPr>
                </a:tc>
                <a:tc>
                  <a:txBody>
                    <a:bodyPr/>
                    <a:lstStyle/>
                    <a:p>
                      <a:pPr algn="r" rtl="0" fontAlgn="b"/>
                      <a:r>
                        <a:rPr lang="en-US" sz="2800" b="1" u="none" strike="noStrike">
                          <a:effectLst/>
                        </a:rPr>
                        <a:t>50</a:t>
                      </a:r>
                      <a:endParaRPr lang="en-US" sz="2800" b="1" i="0" u="none" strike="noStrike">
                        <a:solidFill>
                          <a:srgbClr val="000000"/>
                        </a:solidFill>
                        <a:effectLst/>
                        <a:latin typeface="Calibri"/>
                      </a:endParaRPr>
                    </a:p>
                  </a:txBody>
                  <a:tcPr marL="0" marR="0" marT="0" marB="0" anchor="b">
                    <a:solidFill>
                      <a:schemeClr val="accent5">
                        <a:lumMod val="40000"/>
                        <a:lumOff val="60000"/>
                      </a:schemeClr>
                    </a:solidFill>
                  </a:tcPr>
                </a:tc>
                <a:tc>
                  <a:txBody>
                    <a:bodyPr/>
                    <a:lstStyle/>
                    <a:p>
                      <a:pPr algn="r" rtl="0" fontAlgn="b"/>
                      <a:r>
                        <a:rPr lang="en-US" sz="2800" b="1" u="none" strike="noStrike" dirty="0">
                          <a:effectLst/>
                        </a:rPr>
                        <a:t>40</a:t>
                      </a:r>
                      <a:endParaRPr lang="en-US" sz="2800" b="1" i="0" u="none" strike="noStrike" dirty="0">
                        <a:solidFill>
                          <a:srgbClr val="000000"/>
                        </a:solidFill>
                        <a:effectLst/>
                        <a:latin typeface="Calibri"/>
                      </a:endParaRPr>
                    </a:p>
                  </a:txBody>
                  <a:tcPr marL="0" marR="0" marT="0" marB="0" anchor="b">
                    <a:solidFill>
                      <a:schemeClr val="accent5">
                        <a:lumMod val="40000"/>
                        <a:lumOff val="60000"/>
                      </a:schemeClr>
                    </a:solidFill>
                  </a:tcPr>
                </a:tc>
                <a:tc>
                  <a:txBody>
                    <a:bodyPr/>
                    <a:lstStyle/>
                    <a:p>
                      <a:pPr algn="r" rtl="0" fontAlgn="b"/>
                      <a:r>
                        <a:rPr lang="en-US" sz="2800" b="1" u="none" strike="noStrike">
                          <a:effectLst/>
                        </a:rPr>
                        <a:t>30</a:t>
                      </a:r>
                      <a:endParaRPr lang="en-US" sz="2800" b="1" i="0" u="none" strike="noStrike">
                        <a:solidFill>
                          <a:srgbClr val="000000"/>
                        </a:solidFill>
                        <a:effectLst/>
                        <a:latin typeface="Calibri"/>
                      </a:endParaRPr>
                    </a:p>
                  </a:txBody>
                  <a:tcPr marL="0" marR="0" marT="0" marB="0" anchor="b">
                    <a:solidFill>
                      <a:schemeClr val="accent5">
                        <a:lumMod val="40000"/>
                        <a:lumOff val="60000"/>
                      </a:schemeClr>
                    </a:solidFill>
                  </a:tcPr>
                </a:tc>
                <a:tc>
                  <a:txBody>
                    <a:bodyPr/>
                    <a:lstStyle/>
                    <a:p>
                      <a:pPr algn="r" rtl="0" fontAlgn="b"/>
                      <a:r>
                        <a:rPr lang="en-US" sz="2800" b="1" u="none" strike="noStrike">
                          <a:effectLst/>
                        </a:rPr>
                        <a:t>20</a:t>
                      </a:r>
                      <a:endParaRPr lang="en-US" sz="2800" b="1" i="0" u="none" strike="noStrike">
                        <a:solidFill>
                          <a:srgbClr val="000000"/>
                        </a:solidFill>
                        <a:effectLst/>
                        <a:latin typeface="Calibri"/>
                      </a:endParaRPr>
                    </a:p>
                  </a:txBody>
                  <a:tcPr marL="0" marR="0" marT="0" marB="0" anchor="b">
                    <a:solidFill>
                      <a:schemeClr val="accent5">
                        <a:lumMod val="40000"/>
                        <a:lumOff val="60000"/>
                      </a:schemeClr>
                    </a:solidFill>
                  </a:tcPr>
                </a:tc>
                <a:tc>
                  <a:txBody>
                    <a:bodyPr/>
                    <a:lstStyle/>
                    <a:p>
                      <a:pPr algn="r" rtl="0" fontAlgn="b"/>
                      <a:r>
                        <a:rPr lang="en-US" sz="2800" b="1" u="none" strike="noStrike">
                          <a:effectLst/>
                        </a:rPr>
                        <a:t>10</a:t>
                      </a:r>
                      <a:endParaRPr lang="en-US" sz="2800" b="1" i="0" u="none" strike="noStrike">
                        <a:solidFill>
                          <a:srgbClr val="000000"/>
                        </a:solidFill>
                        <a:effectLst/>
                        <a:latin typeface="Calibri"/>
                      </a:endParaRPr>
                    </a:p>
                  </a:txBody>
                  <a:tcPr marL="0" marR="0" marT="0" marB="0" anchor="b">
                    <a:solidFill>
                      <a:schemeClr val="accent5">
                        <a:lumMod val="40000"/>
                        <a:lumOff val="60000"/>
                      </a:schemeClr>
                    </a:solidFill>
                  </a:tcPr>
                </a:tc>
                <a:tc>
                  <a:txBody>
                    <a:bodyPr/>
                    <a:lstStyle/>
                    <a:p>
                      <a:pPr algn="r" rtl="0" fontAlgn="b"/>
                      <a:r>
                        <a:rPr lang="en-US" sz="2800" b="1" u="none" strike="noStrike" dirty="0">
                          <a:effectLst/>
                        </a:rPr>
                        <a:t> </a:t>
                      </a:r>
                      <a:endParaRPr lang="en-US" sz="2800" b="1" i="0" u="none" strike="noStrike" dirty="0">
                        <a:solidFill>
                          <a:srgbClr val="000000"/>
                        </a:solidFill>
                        <a:effectLst/>
                        <a:latin typeface="Calibri"/>
                      </a:endParaRPr>
                    </a:p>
                  </a:txBody>
                  <a:tcPr marL="0" marR="0" marT="0" marB="0" anchor="b">
                    <a:solidFill>
                      <a:schemeClr val="accent5">
                        <a:lumMod val="40000"/>
                        <a:lumOff val="60000"/>
                      </a:schemeClr>
                    </a:solidFill>
                  </a:tcPr>
                </a:tc>
              </a:tr>
            </a:tbl>
          </a:graphicData>
        </a:graphic>
      </p:graphicFrame>
      <p:graphicFrame>
        <p:nvGraphicFramePr>
          <p:cNvPr id="7" name="كائن 6"/>
          <p:cNvGraphicFramePr>
            <a:graphicFrameLocks noChangeAspect="1"/>
          </p:cNvGraphicFramePr>
          <p:nvPr/>
        </p:nvGraphicFramePr>
        <p:xfrm>
          <a:off x="7380288" y="-53975"/>
          <a:ext cx="2016125" cy="3582988"/>
        </p:xfrm>
        <a:graphic>
          <a:graphicData uri="http://schemas.openxmlformats.org/presentationml/2006/ole">
            <mc:AlternateContent xmlns:mc="http://schemas.openxmlformats.org/markup-compatibility/2006">
              <mc:Choice xmlns:v="urn:schemas-microsoft-com:vml" Requires="v">
                <p:oleObj spid="_x0000_s7238" name="Worksheet" r:id="rId5" imgW="1228771" imgH="1619332" progId="Excel.Sheet.12">
                  <p:embed/>
                </p:oleObj>
              </mc:Choice>
              <mc:Fallback>
                <p:oleObj name="Worksheet" r:id="rId5" imgW="1228771" imgH="1619332" progId="Excel.Sheet.12">
                  <p:embed/>
                  <p:pic>
                    <p:nvPicPr>
                      <p:cNvPr id="0" name="كائن 6"/>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380288" y="-53975"/>
                        <a:ext cx="2016125" cy="3582988"/>
                      </a:xfrm>
                      <a:prstGeom prst="rect">
                        <a:avLst/>
                      </a:prstGeom>
                      <a:solidFill>
                        <a:schemeClr val="tx1"/>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pic>
        <p:nvPicPr>
          <p:cNvPr id="14" name="Picture 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663825" y="4951413"/>
            <a:ext cx="503238" cy="504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5" name="Picture 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636963" y="4076700"/>
            <a:ext cx="504825" cy="5032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6" name="Picture 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749800" y="3190875"/>
            <a:ext cx="503238" cy="5032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7" name="Picture 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768975" y="2328863"/>
            <a:ext cx="504825" cy="504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8" name="Picture 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875463" y="1484313"/>
            <a:ext cx="504825" cy="504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xnSp>
        <p:nvCxnSpPr>
          <p:cNvPr id="19" name="رابط كسهم مستقيم 18"/>
          <p:cNvCxnSpPr/>
          <p:nvPr/>
        </p:nvCxnSpPr>
        <p:spPr>
          <a:xfrm flipV="1">
            <a:off x="2873375" y="1736725"/>
            <a:ext cx="4254500" cy="3467100"/>
          </a:xfrm>
          <a:prstGeom prst="straightConnector1">
            <a:avLst/>
          </a:prstGeom>
          <a:ln w="76200">
            <a:solidFill>
              <a:srgbClr val="FF0000"/>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1"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0-#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53" presetClass="entr" presetSubtype="16" fill="hold" nodeType="clickEffect">
                                  <p:stCondLst>
                                    <p:cond delay="0"/>
                                  </p:stCondLst>
                                  <p:childTnLst>
                                    <p:set>
                                      <p:cBhvr>
                                        <p:cTn id="12" dur="1" fill="hold">
                                          <p:stCondLst>
                                            <p:cond delay="0"/>
                                          </p:stCondLst>
                                        </p:cTn>
                                        <p:tgtEl>
                                          <p:spTgt spid="14"/>
                                        </p:tgtEl>
                                        <p:attrNameLst>
                                          <p:attrName>style.visibility</p:attrName>
                                        </p:attrNameLst>
                                      </p:cBhvr>
                                      <p:to>
                                        <p:strVal val="visible"/>
                                      </p:to>
                                    </p:set>
                                    <p:anim calcmode="lin" valueType="num">
                                      <p:cBhvr>
                                        <p:cTn id="13" dur="500" fill="hold"/>
                                        <p:tgtEl>
                                          <p:spTgt spid="14"/>
                                        </p:tgtEl>
                                        <p:attrNameLst>
                                          <p:attrName>ppt_w</p:attrName>
                                        </p:attrNameLst>
                                      </p:cBhvr>
                                      <p:tavLst>
                                        <p:tav tm="0">
                                          <p:val>
                                            <p:fltVal val="0"/>
                                          </p:val>
                                        </p:tav>
                                        <p:tav tm="100000">
                                          <p:val>
                                            <p:strVal val="#ppt_w"/>
                                          </p:val>
                                        </p:tav>
                                      </p:tavLst>
                                    </p:anim>
                                    <p:anim calcmode="lin" valueType="num">
                                      <p:cBhvr>
                                        <p:cTn id="14" dur="500" fill="hold"/>
                                        <p:tgtEl>
                                          <p:spTgt spid="14"/>
                                        </p:tgtEl>
                                        <p:attrNameLst>
                                          <p:attrName>ppt_h</p:attrName>
                                        </p:attrNameLst>
                                      </p:cBhvr>
                                      <p:tavLst>
                                        <p:tav tm="0">
                                          <p:val>
                                            <p:fltVal val="0"/>
                                          </p:val>
                                        </p:tav>
                                        <p:tav tm="100000">
                                          <p:val>
                                            <p:strVal val="#ppt_h"/>
                                          </p:val>
                                        </p:tav>
                                      </p:tavLst>
                                    </p:anim>
                                    <p:animEffect transition="in" filter="fade">
                                      <p:cBhvr>
                                        <p:cTn id="15" dur="500"/>
                                        <p:tgtEl>
                                          <p:spTgt spid="14"/>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53" presetClass="entr" presetSubtype="16" fill="hold" nodeType="clickEffect">
                                  <p:stCondLst>
                                    <p:cond delay="0"/>
                                  </p:stCondLst>
                                  <p:childTnLst>
                                    <p:set>
                                      <p:cBhvr>
                                        <p:cTn id="19" dur="1" fill="hold">
                                          <p:stCondLst>
                                            <p:cond delay="0"/>
                                          </p:stCondLst>
                                        </p:cTn>
                                        <p:tgtEl>
                                          <p:spTgt spid="15"/>
                                        </p:tgtEl>
                                        <p:attrNameLst>
                                          <p:attrName>style.visibility</p:attrName>
                                        </p:attrNameLst>
                                      </p:cBhvr>
                                      <p:to>
                                        <p:strVal val="visible"/>
                                      </p:to>
                                    </p:set>
                                    <p:anim calcmode="lin" valueType="num">
                                      <p:cBhvr>
                                        <p:cTn id="20" dur="500" fill="hold"/>
                                        <p:tgtEl>
                                          <p:spTgt spid="15"/>
                                        </p:tgtEl>
                                        <p:attrNameLst>
                                          <p:attrName>ppt_w</p:attrName>
                                        </p:attrNameLst>
                                      </p:cBhvr>
                                      <p:tavLst>
                                        <p:tav tm="0">
                                          <p:val>
                                            <p:fltVal val="0"/>
                                          </p:val>
                                        </p:tav>
                                        <p:tav tm="100000">
                                          <p:val>
                                            <p:strVal val="#ppt_w"/>
                                          </p:val>
                                        </p:tav>
                                      </p:tavLst>
                                    </p:anim>
                                    <p:anim calcmode="lin" valueType="num">
                                      <p:cBhvr>
                                        <p:cTn id="21" dur="500" fill="hold"/>
                                        <p:tgtEl>
                                          <p:spTgt spid="15"/>
                                        </p:tgtEl>
                                        <p:attrNameLst>
                                          <p:attrName>ppt_h</p:attrName>
                                        </p:attrNameLst>
                                      </p:cBhvr>
                                      <p:tavLst>
                                        <p:tav tm="0">
                                          <p:val>
                                            <p:fltVal val="0"/>
                                          </p:val>
                                        </p:tav>
                                        <p:tav tm="100000">
                                          <p:val>
                                            <p:strVal val="#ppt_h"/>
                                          </p:val>
                                        </p:tav>
                                      </p:tavLst>
                                    </p:anim>
                                    <p:animEffect transition="in" filter="fade">
                                      <p:cBhvr>
                                        <p:cTn id="22" dur="500"/>
                                        <p:tgtEl>
                                          <p:spTgt spid="15"/>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53" presetClass="entr" presetSubtype="16" fill="hold" nodeType="clickEffect">
                                  <p:stCondLst>
                                    <p:cond delay="0"/>
                                  </p:stCondLst>
                                  <p:childTnLst>
                                    <p:set>
                                      <p:cBhvr>
                                        <p:cTn id="26" dur="1" fill="hold">
                                          <p:stCondLst>
                                            <p:cond delay="0"/>
                                          </p:stCondLst>
                                        </p:cTn>
                                        <p:tgtEl>
                                          <p:spTgt spid="16"/>
                                        </p:tgtEl>
                                        <p:attrNameLst>
                                          <p:attrName>style.visibility</p:attrName>
                                        </p:attrNameLst>
                                      </p:cBhvr>
                                      <p:to>
                                        <p:strVal val="visible"/>
                                      </p:to>
                                    </p:set>
                                    <p:anim calcmode="lin" valueType="num">
                                      <p:cBhvr>
                                        <p:cTn id="27" dur="500" fill="hold"/>
                                        <p:tgtEl>
                                          <p:spTgt spid="16"/>
                                        </p:tgtEl>
                                        <p:attrNameLst>
                                          <p:attrName>ppt_w</p:attrName>
                                        </p:attrNameLst>
                                      </p:cBhvr>
                                      <p:tavLst>
                                        <p:tav tm="0">
                                          <p:val>
                                            <p:fltVal val="0"/>
                                          </p:val>
                                        </p:tav>
                                        <p:tav tm="100000">
                                          <p:val>
                                            <p:strVal val="#ppt_w"/>
                                          </p:val>
                                        </p:tav>
                                      </p:tavLst>
                                    </p:anim>
                                    <p:anim calcmode="lin" valueType="num">
                                      <p:cBhvr>
                                        <p:cTn id="28" dur="500" fill="hold"/>
                                        <p:tgtEl>
                                          <p:spTgt spid="16"/>
                                        </p:tgtEl>
                                        <p:attrNameLst>
                                          <p:attrName>ppt_h</p:attrName>
                                        </p:attrNameLst>
                                      </p:cBhvr>
                                      <p:tavLst>
                                        <p:tav tm="0">
                                          <p:val>
                                            <p:fltVal val="0"/>
                                          </p:val>
                                        </p:tav>
                                        <p:tav tm="100000">
                                          <p:val>
                                            <p:strVal val="#ppt_h"/>
                                          </p:val>
                                        </p:tav>
                                      </p:tavLst>
                                    </p:anim>
                                    <p:animEffect transition="in" filter="fade">
                                      <p:cBhvr>
                                        <p:cTn id="29" dur="500"/>
                                        <p:tgtEl>
                                          <p:spTgt spid="16"/>
                                        </p:tgtEl>
                                      </p:cBhvr>
                                    </p:animEffect>
                                  </p:childTnLst>
                                </p:cTn>
                              </p:par>
                            </p:childTnLst>
                          </p:cTn>
                        </p:par>
                      </p:childTnLst>
                    </p:cTn>
                  </p:par>
                  <p:par>
                    <p:cTn id="30" fill="hold" nodeType="clickPar">
                      <p:stCondLst>
                        <p:cond delay="indefinite"/>
                      </p:stCondLst>
                      <p:childTnLst>
                        <p:par>
                          <p:cTn id="31" fill="hold" nodeType="withGroup">
                            <p:stCondLst>
                              <p:cond delay="0"/>
                            </p:stCondLst>
                            <p:childTnLst>
                              <p:par>
                                <p:cTn id="32" presetID="53" presetClass="entr" presetSubtype="16" fill="hold" nodeType="clickEffect">
                                  <p:stCondLst>
                                    <p:cond delay="0"/>
                                  </p:stCondLst>
                                  <p:childTnLst>
                                    <p:set>
                                      <p:cBhvr>
                                        <p:cTn id="33" dur="1" fill="hold">
                                          <p:stCondLst>
                                            <p:cond delay="0"/>
                                          </p:stCondLst>
                                        </p:cTn>
                                        <p:tgtEl>
                                          <p:spTgt spid="17"/>
                                        </p:tgtEl>
                                        <p:attrNameLst>
                                          <p:attrName>style.visibility</p:attrName>
                                        </p:attrNameLst>
                                      </p:cBhvr>
                                      <p:to>
                                        <p:strVal val="visible"/>
                                      </p:to>
                                    </p:set>
                                    <p:anim calcmode="lin" valueType="num">
                                      <p:cBhvr>
                                        <p:cTn id="34" dur="500" fill="hold"/>
                                        <p:tgtEl>
                                          <p:spTgt spid="17"/>
                                        </p:tgtEl>
                                        <p:attrNameLst>
                                          <p:attrName>ppt_w</p:attrName>
                                        </p:attrNameLst>
                                      </p:cBhvr>
                                      <p:tavLst>
                                        <p:tav tm="0">
                                          <p:val>
                                            <p:fltVal val="0"/>
                                          </p:val>
                                        </p:tav>
                                        <p:tav tm="100000">
                                          <p:val>
                                            <p:strVal val="#ppt_w"/>
                                          </p:val>
                                        </p:tav>
                                      </p:tavLst>
                                    </p:anim>
                                    <p:anim calcmode="lin" valueType="num">
                                      <p:cBhvr>
                                        <p:cTn id="35" dur="500" fill="hold"/>
                                        <p:tgtEl>
                                          <p:spTgt spid="17"/>
                                        </p:tgtEl>
                                        <p:attrNameLst>
                                          <p:attrName>ppt_h</p:attrName>
                                        </p:attrNameLst>
                                      </p:cBhvr>
                                      <p:tavLst>
                                        <p:tav tm="0">
                                          <p:val>
                                            <p:fltVal val="0"/>
                                          </p:val>
                                        </p:tav>
                                        <p:tav tm="100000">
                                          <p:val>
                                            <p:strVal val="#ppt_h"/>
                                          </p:val>
                                        </p:tav>
                                      </p:tavLst>
                                    </p:anim>
                                    <p:animEffect transition="in" filter="fade">
                                      <p:cBhvr>
                                        <p:cTn id="36" dur="500"/>
                                        <p:tgtEl>
                                          <p:spTgt spid="17"/>
                                        </p:tgtEl>
                                      </p:cBhvr>
                                    </p:animEffect>
                                  </p:childTnLst>
                                </p:cTn>
                              </p:par>
                            </p:childTnLst>
                          </p:cTn>
                        </p:par>
                      </p:childTnLst>
                    </p:cTn>
                  </p:par>
                  <p:par>
                    <p:cTn id="37" fill="hold" nodeType="clickPar">
                      <p:stCondLst>
                        <p:cond delay="indefinite"/>
                      </p:stCondLst>
                      <p:childTnLst>
                        <p:par>
                          <p:cTn id="38" fill="hold" nodeType="withGroup">
                            <p:stCondLst>
                              <p:cond delay="0"/>
                            </p:stCondLst>
                            <p:childTnLst>
                              <p:par>
                                <p:cTn id="39" presetID="53" presetClass="entr" presetSubtype="16" fill="hold" nodeType="clickEffect">
                                  <p:stCondLst>
                                    <p:cond delay="0"/>
                                  </p:stCondLst>
                                  <p:childTnLst>
                                    <p:set>
                                      <p:cBhvr>
                                        <p:cTn id="40" dur="1" fill="hold">
                                          <p:stCondLst>
                                            <p:cond delay="0"/>
                                          </p:stCondLst>
                                        </p:cTn>
                                        <p:tgtEl>
                                          <p:spTgt spid="18"/>
                                        </p:tgtEl>
                                        <p:attrNameLst>
                                          <p:attrName>style.visibility</p:attrName>
                                        </p:attrNameLst>
                                      </p:cBhvr>
                                      <p:to>
                                        <p:strVal val="visible"/>
                                      </p:to>
                                    </p:set>
                                    <p:anim calcmode="lin" valueType="num">
                                      <p:cBhvr>
                                        <p:cTn id="41" dur="500" fill="hold"/>
                                        <p:tgtEl>
                                          <p:spTgt spid="18"/>
                                        </p:tgtEl>
                                        <p:attrNameLst>
                                          <p:attrName>ppt_w</p:attrName>
                                        </p:attrNameLst>
                                      </p:cBhvr>
                                      <p:tavLst>
                                        <p:tav tm="0">
                                          <p:val>
                                            <p:fltVal val="0"/>
                                          </p:val>
                                        </p:tav>
                                        <p:tav tm="100000">
                                          <p:val>
                                            <p:strVal val="#ppt_w"/>
                                          </p:val>
                                        </p:tav>
                                      </p:tavLst>
                                    </p:anim>
                                    <p:anim calcmode="lin" valueType="num">
                                      <p:cBhvr>
                                        <p:cTn id="42" dur="500" fill="hold"/>
                                        <p:tgtEl>
                                          <p:spTgt spid="18"/>
                                        </p:tgtEl>
                                        <p:attrNameLst>
                                          <p:attrName>ppt_h</p:attrName>
                                        </p:attrNameLst>
                                      </p:cBhvr>
                                      <p:tavLst>
                                        <p:tav tm="0">
                                          <p:val>
                                            <p:fltVal val="0"/>
                                          </p:val>
                                        </p:tav>
                                        <p:tav tm="100000">
                                          <p:val>
                                            <p:strVal val="#ppt_h"/>
                                          </p:val>
                                        </p:tav>
                                      </p:tavLst>
                                    </p:anim>
                                    <p:animEffect transition="in" filter="fade">
                                      <p:cBhvr>
                                        <p:cTn id="43" dur="500"/>
                                        <p:tgtEl>
                                          <p:spTgt spid="18"/>
                                        </p:tgtEl>
                                      </p:cBhvr>
                                    </p:animEffect>
                                  </p:childTnLst>
                                </p:cTn>
                              </p:par>
                            </p:childTnLst>
                          </p:cTn>
                        </p:par>
                      </p:childTnLst>
                    </p:cTn>
                  </p:par>
                  <p:par>
                    <p:cTn id="44" fill="hold" nodeType="clickPar">
                      <p:stCondLst>
                        <p:cond delay="indefinite"/>
                      </p:stCondLst>
                      <p:childTnLst>
                        <p:par>
                          <p:cTn id="45" fill="hold" nodeType="withGroup">
                            <p:stCondLst>
                              <p:cond delay="0"/>
                            </p:stCondLst>
                            <p:childTnLst>
                              <p:par>
                                <p:cTn id="46" presetID="22" presetClass="entr" presetSubtype="4" fill="hold" nodeType="clickEffect">
                                  <p:stCondLst>
                                    <p:cond delay="0"/>
                                  </p:stCondLst>
                                  <p:childTnLst>
                                    <p:set>
                                      <p:cBhvr>
                                        <p:cTn id="47" dur="1" fill="hold">
                                          <p:stCondLst>
                                            <p:cond delay="0"/>
                                          </p:stCondLst>
                                        </p:cTn>
                                        <p:tgtEl>
                                          <p:spTgt spid="19"/>
                                        </p:tgtEl>
                                        <p:attrNameLst>
                                          <p:attrName>style.visibility</p:attrName>
                                        </p:attrNameLst>
                                      </p:cBhvr>
                                      <p:to>
                                        <p:strVal val="visible"/>
                                      </p:to>
                                    </p:set>
                                    <p:animEffect transition="in" filter="wipe(down)">
                                      <p:cBhvr>
                                        <p:cTn id="48"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2267744" y="314178"/>
            <a:ext cx="4896544" cy="769441"/>
          </a:xfrm>
          <a:prstGeom prst="rect">
            <a:avLst/>
          </a:prstGeom>
        </p:spPr>
        <p:style>
          <a:lnRef idx="0">
            <a:schemeClr val="accent5"/>
          </a:lnRef>
          <a:fillRef idx="3">
            <a:schemeClr val="accent5"/>
          </a:fillRef>
          <a:effectRef idx="3">
            <a:schemeClr val="accent5"/>
          </a:effectRef>
          <a:fontRef idx="minor">
            <a:schemeClr val="lt1"/>
          </a:fontRef>
        </p:style>
        <p:txBody>
          <a:bodyPr>
            <a:spAutoFit/>
          </a:bodyPr>
          <a:lstStyle/>
          <a:p>
            <a:pPr algn="ctr" rtl="1" fontAlgn="auto">
              <a:spcBef>
                <a:spcPts val="0"/>
              </a:spcBef>
              <a:spcAft>
                <a:spcPts val="0"/>
              </a:spcAft>
              <a:defRPr/>
            </a:pPr>
            <a:r>
              <a:rPr lang="ar-IQ" sz="4400" b="1" dirty="0">
                <a:solidFill>
                  <a:prstClr val="white"/>
                </a:solidFill>
              </a:rPr>
              <a:t>علاقة خطية</a:t>
            </a:r>
            <a:endParaRPr lang="en-US" sz="4400" b="1" dirty="0">
              <a:solidFill>
                <a:prstClr val="white"/>
              </a:solidFill>
            </a:endParaRPr>
          </a:p>
        </p:txBody>
      </p:sp>
      <p:sp>
        <p:nvSpPr>
          <p:cNvPr id="3" name="مستطيل 2"/>
          <p:cNvSpPr/>
          <p:nvPr/>
        </p:nvSpPr>
        <p:spPr>
          <a:xfrm>
            <a:off x="2011363" y="1268413"/>
            <a:ext cx="5408612" cy="585787"/>
          </a:xfrm>
          <a:prstGeom prst="rect">
            <a:avLst/>
          </a:prstGeom>
        </p:spPr>
        <p:style>
          <a:lnRef idx="1">
            <a:schemeClr val="accent2"/>
          </a:lnRef>
          <a:fillRef idx="2">
            <a:schemeClr val="accent2"/>
          </a:fillRef>
          <a:effectRef idx="1">
            <a:schemeClr val="accent2"/>
          </a:effectRef>
          <a:fontRef idx="minor">
            <a:schemeClr val="dk1"/>
          </a:fontRef>
        </p:style>
        <p:txBody>
          <a:bodyPr wrap="none">
            <a:spAutoFit/>
          </a:bodyPr>
          <a:lstStyle/>
          <a:p>
            <a:pPr algn="r" rtl="1" fontAlgn="auto">
              <a:spcBef>
                <a:spcPts val="0"/>
              </a:spcBef>
              <a:spcAft>
                <a:spcPts val="0"/>
              </a:spcAft>
              <a:defRPr/>
            </a:pPr>
            <a:r>
              <a:rPr lang="ar-IQ" sz="3200" b="1" dirty="0">
                <a:solidFill>
                  <a:prstClr val="black"/>
                </a:solidFill>
              </a:rPr>
              <a:t>وذلك عندما تتغير المتغيرات بنسب ثابتة</a:t>
            </a:r>
            <a:endParaRPr lang="en-US" sz="3200" b="1" dirty="0">
              <a:solidFill>
                <a:prstClr val="black"/>
              </a:solidFill>
            </a:endParaRPr>
          </a:p>
        </p:txBody>
      </p:sp>
      <p:cxnSp>
        <p:nvCxnSpPr>
          <p:cNvPr id="4" name="رابط كسهم مستقيم 3"/>
          <p:cNvCxnSpPr/>
          <p:nvPr/>
        </p:nvCxnSpPr>
        <p:spPr>
          <a:xfrm>
            <a:off x="7164388" y="1854200"/>
            <a:ext cx="26987" cy="963613"/>
          </a:xfrm>
          <a:prstGeom prst="straightConnector1">
            <a:avLst/>
          </a:prstGeom>
          <a:ln w="571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6" name="مربع نص 5"/>
          <p:cNvSpPr txBox="1"/>
          <p:nvPr/>
        </p:nvSpPr>
        <p:spPr>
          <a:xfrm>
            <a:off x="6391762" y="2817400"/>
            <a:ext cx="1512168" cy="707886"/>
          </a:xfrm>
          <a:prstGeom prst="rect">
            <a:avLst/>
          </a:prstGeom>
        </p:spPr>
        <p:style>
          <a:lnRef idx="1">
            <a:schemeClr val="dk1"/>
          </a:lnRef>
          <a:fillRef idx="1003">
            <a:schemeClr val="lt1"/>
          </a:fillRef>
          <a:effectRef idx="1">
            <a:schemeClr val="dk1"/>
          </a:effectRef>
          <a:fontRef idx="minor">
            <a:schemeClr val="dk1"/>
          </a:fontRef>
        </p:style>
        <p:txBody>
          <a:bodyPr>
            <a:spAutoFit/>
          </a:bodyPr>
          <a:lstStyle/>
          <a:p>
            <a:pPr algn="r" rtl="1" fontAlgn="auto">
              <a:spcBef>
                <a:spcPts val="0"/>
              </a:spcBef>
              <a:spcAft>
                <a:spcPts val="0"/>
              </a:spcAft>
              <a:defRPr/>
            </a:pPr>
            <a:r>
              <a:rPr lang="ar-IQ" sz="4000" b="1" dirty="0">
                <a:solidFill>
                  <a:prstClr val="black"/>
                </a:solidFill>
              </a:rPr>
              <a:t>عكسية</a:t>
            </a:r>
            <a:endParaRPr lang="en-US" sz="4000" b="1" dirty="0">
              <a:solidFill>
                <a:prstClr val="black"/>
              </a:solidFill>
            </a:endParaRPr>
          </a:p>
        </p:txBody>
      </p:sp>
      <p:pic>
        <p:nvPicPr>
          <p:cNvPr id="8" name="Picture 4"/>
          <p:cNvPicPr>
            <a:picLocks noChangeAspect="1" noChangeArrowheads="1"/>
          </p:cNvPicPr>
          <p:nvPr/>
        </p:nvPicPr>
        <p:blipFill>
          <a:blip r:embed="rId2"/>
          <a:srcRect/>
          <a:stretch>
            <a:fillRect/>
          </a:stretch>
        </p:blipFill>
        <p:spPr bwMode="auto">
          <a:xfrm>
            <a:off x="4879975" y="3625850"/>
            <a:ext cx="4284663" cy="3232150"/>
          </a:xfrm>
          <a:prstGeom prst="rect">
            <a:avLst/>
          </a:prstGeom>
          <a:solidFill>
            <a:schemeClr val="tx1">
              <a:lumMod val="85000"/>
            </a:schemeClr>
          </a:solidFill>
          <a:ln>
            <a:noFill/>
          </a:ln>
          <a:effectLst/>
        </p:spPr>
      </p:pic>
      <p:cxnSp>
        <p:nvCxnSpPr>
          <p:cNvPr id="9" name="رابط كسهم مستقيم 8"/>
          <p:cNvCxnSpPr/>
          <p:nvPr/>
        </p:nvCxnSpPr>
        <p:spPr>
          <a:xfrm>
            <a:off x="6176963" y="4424363"/>
            <a:ext cx="1941512" cy="1584325"/>
          </a:xfrm>
          <a:prstGeom prst="straightConnector1">
            <a:avLst/>
          </a:prstGeom>
          <a:ln w="57150">
            <a:solidFill>
              <a:srgbClr val="FF000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1" name="رابط كسهم مستقيم 10"/>
          <p:cNvCxnSpPr/>
          <p:nvPr/>
        </p:nvCxnSpPr>
        <p:spPr>
          <a:xfrm>
            <a:off x="2268538" y="1874838"/>
            <a:ext cx="0" cy="1065212"/>
          </a:xfrm>
          <a:prstGeom prst="straightConnector1">
            <a:avLst/>
          </a:prstGeom>
          <a:ln w="571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6" name="مربع نص 15"/>
          <p:cNvSpPr txBox="1"/>
          <p:nvPr/>
        </p:nvSpPr>
        <p:spPr>
          <a:xfrm>
            <a:off x="1619672" y="2940570"/>
            <a:ext cx="1296144" cy="584775"/>
          </a:xfrm>
          <a:prstGeom prst="rect">
            <a:avLst/>
          </a:prstGeom>
        </p:spPr>
        <p:style>
          <a:lnRef idx="1">
            <a:schemeClr val="dk1"/>
          </a:lnRef>
          <a:fillRef idx="1003">
            <a:schemeClr val="lt1"/>
          </a:fillRef>
          <a:effectRef idx="1">
            <a:schemeClr val="dk1"/>
          </a:effectRef>
          <a:fontRef idx="minor">
            <a:schemeClr val="dk1"/>
          </a:fontRef>
        </p:style>
        <p:txBody>
          <a:bodyPr>
            <a:spAutoFit/>
          </a:bodyPr>
          <a:lstStyle/>
          <a:p>
            <a:pPr algn="ctr" rtl="1" fontAlgn="auto">
              <a:spcBef>
                <a:spcPts val="0"/>
              </a:spcBef>
              <a:spcAft>
                <a:spcPts val="0"/>
              </a:spcAft>
              <a:defRPr/>
            </a:pPr>
            <a:r>
              <a:rPr lang="ar-IQ" sz="3200" b="1" dirty="0">
                <a:solidFill>
                  <a:prstClr val="black"/>
                </a:solidFill>
              </a:rPr>
              <a:t>طردية</a:t>
            </a:r>
            <a:endParaRPr lang="en-US" sz="3200" b="1" dirty="0">
              <a:solidFill>
                <a:prstClr val="black"/>
              </a:solidFill>
            </a:endParaRPr>
          </a:p>
        </p:txBody>
      </p:sp>
      <p:pic>
        <p:nvPicPr>
          <p:cNvPr id="17" name="Picture 4"/>
          <p:cNvPicPr>
            <a:picLocks noChangeAspect="1" noChangeArrowheads="1"/>
          </p:cNvPicPr>
          <p:nvPr/>
        </p:nvPicPr>
        <p:blipFill>
          <a:blip r:embed="rId3"/>
          <a:srcRect/>
          <a:stretch>
            <a:fillRect/>
          </a:stretch>
        </p:blipFill>
        <p:spPr bwMode="auto">
          <a:xfrm>
            <a:off x="125413" y="3625850"/>
            <a:ext cx="4284662" cy="3232150"/>
          </a:xfrm>
          <a:prstGeom prst="rect">
            <a:avLst/>
          </a:prstGeom>
          <a:solidFill>
            <a:schemeClr val="tx1">
              <a:lumMod val="85000"/>
            </a:schemeClr>
          </a:solidFill>
          <a:ln>
            <a:noFill/>
          </a:ln>
          <a:effectLst/>
        </p:spPr>
      </p:pic>
      <p:cxnSp>
        <p:nvCxnSpPr>
          <p:cNvPr id="18" name="رابط كسهم مستقيم 17"/>
          <p:cNvCxnSpPr/>
          <p:nvPr/>
        </p:nvCxnSpPr>
        <p:spPr>
          <a:xfrm flipV="1">
            <a:off x="1282700" y="4149725"/>
            <a:ext cx="2209800" cy="1846263"/>
          </a:xfrm>
          <a:prstGeom prst="straightConnector1">
            <a:avLst/>
          </a:prstGeom>
          <a:ln w="57150">
            <a:solidFill>
              <a:srgbClr val="FF0000"/>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1"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up)">
                                      <p:cBhvr>
                                        <p:cTn id="7" dur="500"/>
                                        <p:tgtEl>
                                          <p:spTgt spid="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 presetClass="entr" presetSubtype="0" fill="hold" nodeType="clickEffect">
                                  <p:stCondLst>
                                    <p:cond delay="0"/>
                                  </p:stCondLst>
                                  <p:childTnLst>
                                    <p:set>
                                      <p:cBhvr>
                                        <p:cTn id="11" dur="1" fill="hold">
                                          <p:stCondLst>
                                            <p:cond delay="0"/>
                                          </p:stCondLst>
                                        </p:cTn>
                                        <p:tgtEl>
                                          <p:spTgt spid="6"/>
                                        </p:tgtEl>
                                        <p:attrNameLst>
                                          <p:attrName>style.visibility</p:attrName>
                                        </p:attrNameLst>
                                      </p:cBhvr>
                                      <p:to>
                                        <p:strVal val="visible"/>
                                      </p:to>
                                    </p:set>
                                  </p:childTnLst>
                                </p:cTn>
                              </p:par>
                            </p:childTnLst>
                          </p:cTn>
                        </p:par>
                      </p:childTnLst>
                    </p:cTn>
                  </p:par>
                  <p:par>
                    <p:cTn id="12" fill="hold" nodeType="clickPar">
                      <p:stCondLst>
                        <p:cond delay="indefinite"/>
                      </p:stCondLst>
                      <p:childTnLst>
                        <p:par>
                          <p:cTn id="13" fill="hold" nodeType="withGroup">
                            <p:stCondLst>
                              <p:cond delay="0"/>
                            </p:stCondLst>
                            <p:childTnLst>
                              <p:par>
                                <p:cTn id="14" presetID="1" presetClass="entr" presetSubtype="0" fill="hold" nodeType="clickEffect">
                                  <p:stCondLst>
                                    <p:cond delay="0"/>
                                  </p:stCondLst>
                                  <p:childTnLst>
                                    <p:set>
                                      <p:cBhvr>
                                        <p:cTn id="15" dur="1" fill="hold">
                                          <p:stCondLst>
                                            <p:cond delay="0"/>
                                          </p:stCondLst>
                                        </p:cTn>
                                        <p:tgtEl>
                                          <p:spTgt spid="8"/>
                                        </p:tgtEl>
                                        <p:attrNameLst>
                                          <p:attrName>style.visibility</p:attrName>
                                        </p:attrNameLst>
                                      </p:cBhvr>
                                      <p:to>
                                        <p:strVal val="visible"/>
                                      </p:to>
                                    </p:set>
                                  </p:childTnLst>
                                </p:cTn>
                              </p:par>
                            </p:childTnLst>
                          </p:cTn>
                        </p:par>
                      </p:childTnLst>
                    </p:cTn>
                  </p:par>
                  <p:par>
                    <p:cTn id="16" fill="hold" nodeType="clickPar">
                      <p:stCondLst>
                        <p:cond delay="indefinite"/>
                      </p:stCondLst>
                      <p:childTnLst>
                        <p:par>
                          <p:cTn id="17" fill="hold" nodeType="withGroup">
                            <p:stCondLst>
                              <p:cond delay="0"/>
                            </p:stCondLst>
                            <p:childTnLst>
                              <p:par>
                                <p:cTn id="18" presetID="22" presetClass="entr" presetSubtype="1" fill="hold" nodeType="clickEffect">
                                  <p:stCondLst>
                                    <p:cond delay="0"/>
                                  </p:stCondLst>
                                  <p:childTnLst>
                                    <p:set>
                                      <p:cBhvr>
                                        <p:cTn id="19" dur="1" fill="hold">
                                          <p:stCondLst>
                                            <p:cond delay="0"/>
                                          </p:stCondLst>
                                        </p:cTn>
                                        <p:tgtEl>
                                          <p:spTgt spid="9"/>
                                        </p:tgtEl>
                                        <p:attrNameLst>
                                          <p:attrName>style.visibility</p:attrName>
                                        </p:attrNameLst>
                                      </p:cBhvr>
                                      <p:to>
                                        <p:strVal val="visible"/>
                                      </p:to>
                                    </p:set>
                                    <p:animEffect transition="in" filter="wipe(up)">
                                      <p:cBhvr>
                                        <p:cTn id="20" dur="500"/>
                                        <p:tgtEl>
                                          <p:spTgt spid="9"/>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22" presetClass="entr" presetSubtype="1" fill="hold" nodeType="clickEffect">
                                  <p:stCondLst>
                                    <p:cond delay="0"/>
                                  </p:stCondLst>
                                  <p:childTnLst>
                                    <p:set>
                                      <p:cBhvr>
                                        <p:cTn id="24" dur="1" fill="hold">
                                          <p:stCondLst>
                                            <p:cond delay="0"/>
                                          </p:stCondLst>
                                        </p:cTn>
                                        <p:tgtEl>
                                          <p:spTgt spid="11"/>
                                        </p:tgtEl>
                                        <p:attrNameLst>
                                          <p:attrName>style.visibility</p:attrName>
                                        </p:attrNameLst>
                                      </p:cBhvr>
                                      <p:to>
                                        <p:strVal val="visible"/>
                                      </p:to>
                                    </p:set>
                                    <p:animEffect transition="in" filter="wipe(up)">
                                      <p:cBhvr>
                                        <p:cTn id="25" dur="500"/>
                                        <p:tgtEl>
                                          <p:spTgt spid="11"/>
                                        </p:tgtEl>
                                      </p:cBhvr>
                                    </p:animEffect>
                                  </p:childTnLst>
                                </p:cTn>
                              </p:par>
                            </p:childTnLst>
                          </p:cTn>
                        </p:par>
                      </p:childTnLst>
                    </p:cTn>
                  </p:par>
                  <p:par>
                    <p:cTn id="26" fill="hold" nodeType="clickPar">
                      <p:stCondLst>
                        <p:cond delay="indefinite"/>
                      </p:stCondLst>
                      <p:childTnLst>
                        <p:par>
                          <p:cTn id="27" fill="hold" nodeType="withGroup">
                            <p:stCondLst>
                              <p:cond delay="0"/>
                            </p:stCondLst>
                            <p:childTnLst>
                              <p:par>
                                <p:cTn id="28" presetID="53" presetClass="entr" presetSubtype="16" fill="hold" nodeType="clickEffect">
                                  <p:stCondLst>
                                    <p:cond delay="0"/>
                                  </p:stCondLst>
                                  <p:childTnLst>
                                    <p:set>
                                      <p:cBhvr>
                                        <p:cTn id="29" dur="1" fill="hold">
                                          <p:stCondLst>
                                            <p:cond delay="0"/>
                                          </p:stCondLst>
                                        </p:cTn>
                                        <p:tgtEl>
                                          <p:spTgt spid="16"/>
                                        </p:tgtEl>
                                        <p:attrNameLst>
                                          <p:attrName>style.visibility</p:attrName>
                                        </p:attrNameLst>
                                      </p:cBhvr>
                                      <p:to>
                                        <p:strVal val="visible"/>
                                      </p:to>
                                    </p:set>
                                    <p:anim calcmode="lin" valueType="num">
                                      <p:cBhvr>
                                        <p:cTn id="30" dur="500" fill="hold"/>
                                        <p:tgtEl>
                                          <p:spTgt spid="16"/>
                                        </p:tgtEl>
                                        <p:attrNameLst>
                                          <p:attrName>ppt_w</p:attrName>
                                        </p:attrNameLst>
                                      </p:cBhvr>
                                      <p:tavLst>
                                        <p:tav tm="0">
                                          <p:val>
                                            <p:fltVal val="0"/>
                                          </p:val>
                                        </p:tav>
                                        <p:tav tm="100000">
                                          <p:val>
                                            <p:strVal val="#ppt_w"/>
                                          </p:val>
                                        </p:tav>
                                      </p:tavLst>
                                    </p:anim>
                                    <p:anim calcmode="lin" valueType="num">
                                      <p:cBhvr>
                                        <p:cTn id="31" dur="500" fill="hold"/>
                                        <p:tgtEl>
                                          <p:spTgt spid="16"/>
                                        </p:tgtEl>
                                        <p:attrNameLst>
                                          <p:attrName>ppt_h</p:attrName>
                                        </p:attrNameLst>
                                      </p:cBhvr>
                                      <p:tavLst>
                                        <p:tav tm="0">
                                          <p:val>
                                            <p:fltVal val="0"/>
                                          </p:val>
                                        </p:tav>
                                        <p:tav tm="100000">
                                          <p:val>
                                            <p:strVal val="#ppt_h"/>
                                          </p:val>
                                        </p:tav>
                                      </p:tavLst>
                                    </p:anim>
                                    <p:animEffect transition="in" filter="fade">
                                      <p:cBhvr>
                                        <p:cTn id="32" dur="500"/>
                                        <p:tgtEl>
                                          <p:spTgt spid="16"/>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1" presetClass="entr" presetSubtype="0" fill="hold" nodeType="clickEffect">
                                  <p:stCondLst>
                                    <p:cond delay="0"/>
                                  </p:stCondLst>
                                  <p:childTnLst>
                                    <p:set>
                                      <p:cBhvr>
                                        <p:cTn id="36" dur="1" fill="hold">
                                          <p:stCondLst>
                                            <p:cond delay="0"/>
                                          </p:stCondLst>
                                        </p:cTn>
                                        <p:tgtEl>
                                          <p:spTgt spid="17"/>
                                        </p:tgtEl>
                                        <p:attrNameLst>
                                          <p:attrName>style.visibility</p:attrName>
                                        </p:attrNameLst>
                                      </p:cBhvr>
                                      <p:to>
                                        <p:strVal val="visible"/>
                                      </p:to>
                                    </p:set>
                                  </p:childTnLst>
                                </p:cTn>
                              </p:par>
                            </p:childTnLst>
                          </p:cTn>
                        </p:par>
                      </p:childTnLst>
                    </p:cTn>
                  </p:par>
                  <p:par>
                    <p:cTn id="37" fill="hold" nodeType="clickPar">
                      <p:stCondLst>
                        <p:cond delay="indefinite"/>
                      </p:stCondLst>
                      <p:childTnLst>
                        <p:par>
                          <p:cTn id="38" fill="hold" nodeType="withGroup">
                            <p:stCondLst>
                              <p:cond delay="0"/>
                            </p:stCondLst>
                            <p:childTnLst>
                              <p:par>
                                <p:cTn id="39" presetID="22" presetClass="entr" presetSubtype="4" fill="hold" nodeType="clickEffect">
                                  <p:stCondLst>
                                    <p:cond delay="0"/>
                                  </p:stCondLst>
                                  <p:childTnLst>
                                    <p:set>
                                      <p:cBhvr>
                                        <p:cTn id="40" dur="1" fill="hold">
                                          <p:stCondLst>
                                            <p:cond delay="0"/>
                                          </p:stCondLst>
                                        </p:cTn>
                                        <p:tgtEl>
                                          <p:spTgt spid="18"/>
                                        </p:tgtEl>
                                        <p:attrNameLst>
                                          <p:attrName>style.visibility</p:attrName>
                                        </p:attrNameLst>
                                      </p:cBhvr>
                                      <p:to>
                                        <p:strVal val="visible"/>
                                      </p:to>
                                    </p:set>
                                    <p:animEffect transition="in" filter="wipe(down)">
                                      <p:cBhvr>
                                        <p:cTn id="41"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3275856" y="476672"/>
            <a:ext cx="3240360" cy="707886"/>
          </a:xfrm>
          <a:prstGeom prst="rect">
            <a:avLst/>
          </a:prstGeom>
        </p:spPr>
        <p:style>
          <a:lnRef idx="0">
            <a:schemeClr val="accent2"/>
          </a:lnRef>
          <a:fillRef idx="3">
            <a:schemeClr val="accent2"/>
          </a:fillRef>
          <a:effectRef idx="3">
            <a:schemeClr val="accent2"/>
          </a:effectRef>
          <a:fontRef idx="minor">
            <a:schemeClr val="lt1"/>
          </a:fontRef>
        </p:style>
        <p:txBody>
          <a:bodyPr>
            <a:spAutoFit/>
          </a:bodyPr>
          <a:lstStyle/>
          <a:p>
            <a:pPr algn="ctr" rtl="1" fontAlgn="auto">
              <a:spcBef>
                <a:spcPts val="0"/>
              </a:spcBef>
              <a:spcAft>
                <a:spcPts val="0"/>
              </a:spcAft>
              <a:defRPr/>
            </a:pPr>
            <a:r>
              <a:rPr lang="ar-IQ" sz="4000" b="1" dirty="0">
                <a:solidFill>
                  <a:prstClr val="white"/>
                </a:solidFill>
              </a:rPr>
              <a:t>علاقة لا خطية</a:t>
            </a:r>
            <a:endParaRPr lang="en-US" sz="4000" b="1" dirty="0">
              <a:solidFill>
                <a:prstClr val="white"/>
              </a:solidFill>
            </a:endParaRPr>
          </a:p>
        </p:txBody>
      </p:sp>
      <p:sp>
        <p:nvSpPr>
          <p:cNvPr id="3" name="مربع نص 2"/>
          <p:cNvSpPr txBox="1"/>
          <p:nvPr/>
        </p:nvSpPr>
        <p:spPr>
          <a:xfrm>
            <a:off x="1266825" y="1276350"/>
            <a:ext cx="6697663" cy="584200"/>
          </a:xfrm>
          <a:prstGeom prst="rect">
            <a:avLst/>
          </a:prstGeom>
        </p:spPr>
        <p:style>
          <a:lnRef idx="1">
            <a:schemeClr val="accent3"/>
          </a:lnRef>
          <a:fillRef idx="2">
            <a:schemeClr val="accent3"/>
          </a:fillRef>
          <a:effectRef idx="1">
            <a:schemeClr val="accent3"/>
          </a:effectRef>
          <a:fontRef idx="minor">
            <a:schemeClr val="dk1"/>
          </a:fontRef>
        </p:style>
        <p:txBody>
          <a:bodyPr>
            <a:spAutoFit/>
          </a:bodyPr>
          <a:lstStyle/>
          <a:p>
            <a:pPr algn="r" rtl="1" fontAlgn="auto">
              <a:spcBef>
                <a:spcPts val="0"/>
              </a:spcBef>
              <a:spcAft>
                <a:spcPts val="0"/>
              </a:spcAft>
              <a:defRPr/>
            </a:pPr>
            <a:r>
              <a:rPr lang="ar-IQ" sz="3200" b="1" dirty="0">
                <a:solidFill>
                  <a:prstClr val="black"/>
                </a:solidFill>
              </a:rPr>
              <a:t>وذلك عندما تتغير المتغيرات بنسب مختلفة</a:t>
            </a:r>
            <a:endParaRPr lang="en-US" sz="3200" b="1" dirty="0">
              <a:solidFill>
                <a:prstClr val="black"/>
              </a:solidFill>
            </a:endParaRPr>
          </a:p>
        </p:txBody>
      </p:sp>
      <p:cxnSp>
        <p:nvCxnSpPr>
          <p:cNvPr id="4" name="رابط كسهم مستقيم 3"/>
          <p:cNvCxnSpPr/>
          <p:nvPr/>
        </p:nvCxnSpPr>
        <p:spPr>
          <a:xfrm>
            <a:off x="7667625" y="1860550"/>
            <a:ext cx="0" cy="920750"/>
          </a:xfrm>
          <a:prstGeom prst="straightConnector1">
            <a:avLst/>
          </a:prstGeom>
          <a:ln w="762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5" name="مربع نص 4"/>
          <p:cNvSpPr txBox="1"/>
          <p:nvPr/>
        </p:nvSpPr>
        <p:spPr>
          <a:xfrm>
            <a:off x="6988095" y="2814909"/>
            <a:ext cx="1360498" cy="646331"/>
          </a:xfrm>
          <a:prstGeom prst="rect">
            <a:avLst/>
          </a:prstGeom>
        </p:spPr>
        <p:style>
          <a:lnRef idx="1">
            <a:schemeClr val="dk1"/>
          </a:lnRef>
          <a:fillRef idx="1003">
            <a:schemeClr val="lt1"/>
          </a:fillRef>
          <a:effectRef idx="1">
            <a:schemeClr val="dk1"/>
          </a:effectRef>
          <a:fontRef idx="minor">
            <a:schemeClr val="dk1"/>
          </a:fontRef>
        </p:style>
        <p:txBody>
          <a:bodyPr>
            <a:spAutoFit/>
          </a:bodyPr>
          <a:lstStyle/>
          <a:p>
            <a:pPr algn="r" rtl="1" fontAlgn="auto">
              <a:spcBef>
                <a:spcPts val="0"/>
              </a:spcBef>
              <a:spcAft>
                <a:spcPts val="0"/>
              </a:spcAft>
              <a:defRPr/>
            </a:pPr>
            <a:r>
              <a:rPr lang="ar-IQ" sz="3600" b="1" dirty="0">
                <a:solidFill>
                  <a:prstClr val="black"/>
                </a:solidFill>
              </a:rPr>
              <a:t>عكسية</a:t>
            </a:r>
            <a:endParaRPr lang="en-US" sz="3600" b="1" dirty="0">
              <a:solidFill>
                <a:prstClr val="black"/>
              </a:solidFill>
            </a:endParaRPr>
          </a:p>
        </p:txBody>
      </p:sp>
      <p:pic>
        <p:nvPicPr>
          <p:cNvPr id="6" name="Picture 4"/>
          <p:cNvPicPr>
            <a:picLocks noChangeAspect="1" noChangeArrowheads="1"/>
          </p:cNvPicPr>
          <p:nvPr/>
        </p:nvPicPr>
        <p:blipFill>
          <a:blip r:embed="rId2"/>
          <a:srcRect/>
          <a:stretch>
            <a:fillRect/>
          </a:stretch>
        </p:blipFill>
        <p:spPr bwMode="auto">
          <a:xfrm>
            <a:off x="4895850" y="3619500"/>
            <a:ext cx="4284663" cy="3232150"/>
          </a:xfrm>
          <a:prstGeom prst="rect">
            <a:avLst/>
          </a:prstGeom>
          <a:solidFill>
            <a:schemeClr val="tx1">
              <a:lumMod val="85000"/>
            </a:schemeClr>
          </a:solidFill>
          <a:ln>
            <a:noFill/>
          </a:ln>
          <a:effectLst/>
        </p:spPr>
      </p:pic>
      <p:sp>
        <p:nvSpPr>
          <p:cNvPr id="7" name="شكل حر 6"/>
          <p:cNvSpPr/>
          <p:nvPr/>
        </p:nvSpPr>
        <p:spPr>
          <a:xfrm>
            <a:off x="5926138" y="4170363"/>
            <a:ext cx="1651000" cy="1846262"/>
          </a:xfrm>
          <a:custGeom>
            <a:avLst/>
            <a:gdLst>
              <a:gd name="connsiteX0" fmla="*/ 0 w 1651714"/>
              <a:gd name="connsiteY0" fmla="*/ 0 h 1846470"/>
              <a:gd name="connsiteX1" fmla="*/ 988540 w 1651714"/>
              <a:gd name="connsiteY1" fmla="*/ 518984 h 1846470"/>
              <a:gd name="connsiteX2" fmla="*/ 1606378 w 1651714"/>
              <a:gd name="connsiteY2" fmla="*/ 1729946 h 1846470"/>
              <a:gd name="connsiteX3" fmla="*/ 1556951 w 1651714"/>
              <a:gd name="connsiteY3" fmla="*/ 1729946 h 1846470"/>
            </a:gdLst>
            <a:ahLst/>
            <a:cxnLst>
              <a:cxn ang="0">
                <a:pos x="connsiteX0" y="connsiteY0"/>
              </a:cxn>
              <a:cxn ang="0">
                <a:pos x="connsiteX1" y="connsiteY1"/>
              </a:cxn>
              <a:cxn ang="0">
                <a:pos x="connsiteX2" y="connsiteY2"/>
              </a:cxn>
              <a:cxn ang="0">
                <a:pos x="connsiteX3" y="connsiteY3"/>
              </a:cxn>
            </a:cxnLst>
            <a:rect l="l" t="t" r="r" b="b"/>
            <a:pathLst>
              <a:path w="1651714" h="1846470">
                <a:moveTo>
                  <a:pt x="0" y="0"/>
                </a:moveTo>
                <a:cubicBezTo>
                  <a:pt x="360405" y="115330"/>
                  <a:pt x="720810" y="230660"/>
                  <a:pt x="988540" y="518984"/>
                </a:cubicBezTo>
                <a:cubicBezTo>
                  <a:pt x="1256270" y="807308"/>
                  <a:pt x="1511643" y="1528119"/>
                  <a:pt x="1606378" y="1729946"/>
                </a:cubicBezTo>
                <a:cubicBezTo>
                  <a:pt x="1701113" y="1931773"/>
                  <a:pt x="1629032" y="1830859"/>
                  <a:pt x="1556951" y="1729946"/>
                </a:cubicBezTo>
              </a:path>
            </a:pathLst>
          </a:custGeom>
          <a:noFill/>
          <a:ln w="762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rtl="1" fontAlgn="auto">
              <a:spcBef>
                <a:spcPts val="0"/>
              </a:spcBef>
              <a:spcAft>
                <a:spcPts val="0"/>
              </a:spcAft>
              <a:defRPr/>
            </a:pPr>
            <a:endParaRPr lang="en-US">
              <a:solidFill>
                <a:prstClr val="white"/>
              </a:solidFill>
            </a:endParaRPr>
          </a:p>
        </p:txBody>
      </p:sp>
      <p:cxnSp>
        <p:nvCxnSpPr>
          <p:cNvPr id="8" name="رابط كسهم مستقيم 7"/>
          <p:cNvCxnSpPr/>
          <p:nvPr/>
        </p:nvCxnSpPr>
        <p:spPr>
          <a:xfrm>
            <a:off x="1916113" y="1860550"/>
            <a:ext cx="0" cy="920750"/>
          </a:xfrm>
          <a:prstGeom prst="straightConnector1">
            <a:avLst/>
          </a:prstGeom>
          <a:ln w="762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9" name="مربع نص 8"/>
          <p:cNvSpPr txBox="1"/>
          <p:nvPr/>
        </p:nvSpPr>
        <p:spPr>
          <a:xfrm>
            <a:off x="1267285" y="2827923"/>
            <a:ext cx="1296144" cy="646331"/>
          </a:xfrm>
          <a:prstGeom prst="rect">
            <a:avLst/>
          </a:prstGeom>
        </p:spPr>
        <p:style>
          <a:lnRef idx="1">
            <a:schemeClr val="dk1"/>
          </a:lnRef>
          <a:fillRef idx="1003">
            <a:schemeClr val="lt1"/>
          </a:fillRef>
          <a:effectRef idx="1">
            <a:schemeClr val="dk1"/>
          </a:effectRef>
          <a:fontRef idx="minor">
            <a:schemeClr val="dk1"/>
          </a:fontRef>
        </p:style>
        <p:txBody>
          <a:bodyPr>
            <a:spAutoFit/>
          </a:bodyPr>
          <a:lstStyle/>
          <a:p>
            <a:pPr algn="r" rtl="1" fontAlgn="auto">
              <a:spcBef>
                <a:spcPts val="0"/>
              </a:spcBef>
              <a:spcAft>
                <a:spcPts val="0"/>
              </a:spcAft>
              <a:defRPr/>
            </a:pPr>
            <a:r>
              <a:rPr lang="ar-IQ" sz="3600" b="1" dirty="0">
                <a:solidFill>
                  <a:prstClr val="black"/>
                </a:solidFill>
              </a:rPr>
              <a:t>طردية</a:t>
            </a:r>
            <a:endParaRPr lang="en-US" sz="3600" b="1" dirty="0">
              <a:solidFill>
                <a:prstClr val="black"/>
              </a:solidFill>
            </a:endParaRPr>
          </a:p>
        </p:txBody>
      </p:sp>
      <p:pic>
        <p:nvPicPr>
          <p:cNvPr id="12" name="Picture 4"/>
          <p:cNvPicPr>
            <a:picLocks noChangeAspect="1" noChangeArrowheads="1"/>
          </p:cNvPicPr>
          <p:nvPr/>
        </p:nvPicPr>
        <p:blipFill>
          <a:blip r:embed="rId2"/>
          <a:srcRect/>
          <a:stretch>
            <a:fillRect/>
          </a:stretch>
        </p:blipFill>
        <p:spPr bwMode="auto">
          <a:xfrm>
            <a:off x="331788" y="3613150"/>
            <a:ext cx="4284662" cy="3232150"/>
          </a:xfrm>
          <a:prstGeom prst="rect">
            <a:avLst/>
          </a:prstGeom>
          <a:solidFill>
            <a:schemeClr val="tx1">
              <a:lumMod val="85000"/>
            </a:schemeClr>
          </a:solidFill>
          <a:ln>
            <a:noFill/>
          </a:ln>
          <a:effectLst/>
        </p:spPr>
      </p:pic>
      <p:sp>
        <p:nvSpPr>
          <p:cNvPr id="13" name="شكل حر 12"/>
          <p:cNvSpPr/>
          <p:nvPr/>
        </p:nvSpPr>
        <p:spPr>
          <a:xfrm>
            <a:off x="1160463" y="4164013"/>
            <a:ext cx="1655762" cy="1952625"/>
          </a:xfrm>
          <a:custGeom>
            <a:avLst/>
            <a:gdLst>
              <a:gd name="connsiteX0" fmla="*/ 0 w 1655806"/>
              <a:gd name="connsiteY0" fmla="*/ 1952367 h 1952367"/>
              <a:gd name="connsiteX1" fmla="*/ 420130 w 1655806"/>
              <a:gd name="connsiteY1" fmla="*/ 741405 h 1952367"/>
              <a:gd name="connsiteX2" fmla="*/ 1655806 w 1655806"/>
              <a:gd name="connsiteY2" fmla="*/ 0 h 1952367"/>
              <a:gd name="connsiteX3" fmla="*/ 1655806 w 1655806"/>
              <a:gd name="connsiteY3" fmla="*/ 0 h 1952367"/>
              <a:gd name="connsiteX4" fmla="*/ 1655806 w 1655806"/>
              <a:gd name="connsiteY4" fmla="*/ 0 h 195236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55806" h="1952367">
                <a:moveTo>
                  <a:pt x="0" y="1952367"/>
                </a:moveTo>
                <a:cubicBezTo>
                  <a:pt x="72081" y="1509583"/>
                  <a:pt x="144162" y="1066799"/>
                  <a:pt x="420130" y="741405"/>
                </a:cubicBezTo>
                <a:cubicBezTo>
                  <a:pt x="696098" y="416011"/>
                  <a:pt x="1655806" y="0"/>
                  <a:pt x="1655806" y="0"/>
                </a:cubicBezTo>
                <a:lnTo>
                  <a:pt x="1655806" y="0"/>
                </a:lnTo>
                <a:lnTo>
                  <a:pt x="1655806" y="0"/>
                </a:lnTo>
              </a:path>
            </a:pathLst>
          </a:custGeom>
          <a:noFill/>
          <a:ln w="762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rtl="1" fontAlgn="auto">
              <a:spcBef>
                <a:spcPts val="0"/>
              </a:spcBef>
              <a:spcAft>
                <a:spcPts val="0"/>
              </a:spcAft>
              <a:defRPr/>
            </a:pPr>
            <a:endParaRPr lang="en-US">
              <a:solidFill>
                <a:prstClr val="white"/>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1"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up)">
                                      <p:cBhvr>
                                        <p:cTn id="7" dur="500"/>
                                        <p:tgtEl>
                                          <p:spTgt spid="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 presetClass="entr" presetSubtype="0" fill="hold" nodeType="clickEffect">
                                  <p:stCondLst>
                                    <p:cond delay="0"/>
                                  </p:stCondLst>
                                  <p:childTnLst>
                                    <p:set>
                                      <p:cBhvr>
                                        <p:cTn id="11" dur="1" fill="hold">
                                          <p:stCondLst>
                                            <p:cond delay="0"/>
                                          </p:stCondLst>
                                        </p:cTn>
                                        <p:tgtEl>
                                          <p:spTgt spid="5"/>
                                        </p:tgtEl>
                                        <p:attrNameLst>
                                          <p:attrName>style.visibility</p:attrName>
                                        </p:attrNameLst>
                                      </p:cBhvr>
                                      <p:to>
                                        <p:strVal val="visible"/>
                                      </p:to>
                                    </p:set>
                                  </p:childTnLst>
                                </p:cTn>
                              </p:par>
                            </p:childTnLst>
                          </p:cTn>
                        </p:par>
                      </p:childTnLst>
                    </p:cTn>
                  </p:par>
                  <p:par>
                    <p:cTn id="12" fill="hold" nodeType="clickPar">
                      <p:stCondLst>
                        <p:cond delay="indefinite"/>
                      </p:stCondLst>
                      <p:childTnLst>
                        <p:par>
                          <p:cTn id="13" fill="hold" nodeType="withGroup">
                            <p:stCondLst>
                              <p:cond delay="0"/>
                            </p:stCondLst>
                            <p:childTnLst>
                              <p:par>
                                <p:cTn id="14" presetID="1" presetClass="entr" presetSubtype="0" fill="hold" nodeType="clickEffect">
                                  <p:stCondLst>
                                    <p:cond delay="0"/>
                                  </p:stCondLst>
                                  <p:childTnLst>
                                    <p:set>
                                      <p:cBhvr>
                                        <p:cTn id="15" dur="1" fill="hold">
                                          <p:stCondLst>
                                            <p:cond delay="0"/>
                                          </p:stCondLst>
                                        </p:cTn>
                                        <p:tgtEl>
                                          <p:spTgt spid="6"/>
                                        </p:tgtEl>
                                        <p:attrNameLst>
                                          <p:attrName>style.visibility</p:attrName>
                                        </p:attrNameLst>
                                      </p:cBhvr>
                                      <p:to>
                                        <p:strVal val="visible"/>
                                      </p:to>
                                    </p:set>
                                  </p:childTnLst>
                                </p:cTn>
                              </p:par>
                            </p:childTnLst>
                          </p:cTn>
                        </p:par>
                      </p:childTnLst>
                    </p:cTn>
                  </p:par>
                  <p:par>
                    <p:cTn id="16" fill="hold" nodeType="clickPar">
                      <p:stCondLst>
                        <p:cond delay="indefinite"/>
                      </p:stCondLst>
                      <p:childTnLst>
                        <p:par>
                          <p:cTn id="17" fill="hold" nodeType="withGroup">
                            <p:stCondLst>
                              <p:cond delay="0"/>
                            </p:stCondLst>
                            <p:childTnLst>
                              <p:par>
                                <p:cTn id="18" presetID="22" presetClass="entr" presetSubtype="1" fill="hold" nodeType="clickEffect">
                                  <p:stCondLst>
                                    <p:cond delay="0"/>
                                  </p:stCondLst>
                                  <p:childTnLst>
                                    <p:set>
                                      <p:cBhvr>
                                        <p:cTn id="19" dur="1" fill="hold">
                                          <p:stCondLst>
                                            <p:cond delay="0"/>
                                          </p:stCondLst>
                                        </p:cTn>
                                        <p:tgtEl>
                                          <p:spTgt spid="7"/>
                                        </p:tgtEl>
                                        <p:attrNameLst>
                                          <p:attrName>style.visibility</p:attrName>
                                        </p:attrNameLst>
                                      </p:cBhvr>
                                      <p:to>
                                        <p:strVal val="visible"/>
                                      </p:to>
                                    </p:set>
                                    <p:animEffect transition="in" filter="wipe(up)">
                                      <p:cBhvr>
                                        <p:cTn id="20" dur="500"/>
                                        <p:tgtEl>
                                          <p:spTgt spid="7"/>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22" presetClass="entr" presetSubtype="1" fill="hold" nodeType="clickEffect">
                                  <p:stCondLst>
                                    <p:cond delay="0"/>
                                  </p:stCondLst>
                                  <p:childTnLst>
                                    <p:set>
                                      <p:cBhvr>
                                        <p:cTn id="24" dur="1" fill="hold">
                                          <p:stCondLst>
                                            <p:cond delay="0"/>
                                          </p:stCondLst>
                                        </p:cTn>
                                        <p:tgtEl>
                                          <p:spTgt spid="8"/>
                                        </p:tgtEl>
                                        <p:attrNameLst>
                                          <p:attrName>style.visibility</p:attrName>
                                        </p:attrNameLst>
                                      </p:cBhvr>
                                      <p:to>
                                        <p:strVal val="visible"/>
                                      </p:to>
                                    </p:set>
                                    <p:animEffect transition="in" filter="wipe(up)">
                                      <p:cBhvr>
                                        <p:cTn id="25" dur="500"/>
                                        <p:tgtEl>
                                          <p:spTgt spid="8"/>
                                        </p:tgtEl>
                                      </p:cBhvr>
                                    </p:animEffect>
                                  </p:childTnLst>
                                </p:cTn>
                              </p:par>
                            </p:childTnLst>
                          </p:cTn>
                        </p:par>
                      </p:childTnLst>
                    </p:cTn>
                  </p:par>
                  <p:par>
                    <p:cTn id="26" fill="hold" nodeType="clickPar">
                      <p:stCondLst>
                        <p:cond delay="indefinite"/>
                      </p:stCondLst>
                      <p:childTnLst>
                        <p:par>
                          <p:cTn id="27" fill="hold" nodeType="withGroup">
                            <p:stCondLst>
                              <p:cond delay="0"/>
                            </p:stCondLst>
                            <p:childTnLst>
                              <p:par>
                                <p:cTn id="28" presetID="1" presetClass="entr" presetSubtype="0" fill="hold" nodeType="clickEffect">
                                  <p:stCondLst>
                                    <p:cond delay="0"/>
                                  </p:stCondLst>
                                  <p:childTnLst>
                                    <p:set>
                                      <p:cBhvr>
                                        <p:cTn id="29" dur="1" fill="hold">
                                          <p:stCondLst>
                                            <p:cond delay="0"/>
                                          </p:stCondLst>
                                        </p:cTn>
                                        <p:tgtEl>
                                          <p:spTgt spid="9"/>
                                        </p:tgtEl>
                                        <p:attrNameLst>
                                          <p:attrName>style.visibility</p:attrName>
                                        </p:attrNameLst>
                                      </p:cBhvr>
                                      <p:to>
                                        <p:strVal val="visible"/>
                                      </p:to>
                                    </p:set>
                                  </p:childTnLst>
                                </p:cTn>
                              </p:par>
                            </p:childTnLst>
                          </p:cTn>
                        </p:par>
                      </p:childTnLst>
                    </p:cTn>
                  </p:par>
                  <p:par>
                    <p:cTn id="30" fill="hold" nodeType="clickPar">
                      <p:stCondLst>
                        <p:cond delay="indefinite"/>
                      </p:stCondLst>
                      <p:childTnLst>
                        <p:par>
                          <p:cTn id="31" fill="hold" nodeType="withGroup">
                            <p:stCondLst>
                              <p:cond delay="0"/>
                            </p:stCondLst>
                            <p:childTnLst>
                              <p:par>
                                <p:cTn id="32" presetID="1" presetClass="entr" presetSubtype="0" fill="hold" nodeType="clickEffect">
                                  <p:stCondLst>
                                    <p:cond delay="0"/>
                                  </p:stCondLst>
                                  <p:childTnLst>
                                    <p:set>
                                      <p:cBhvr>
                                        <p:cTn id="33" dur="1" fill="hold">
                                          <p:stCondLst>
                                            <p:cond delay="0"/>
                                          </p:stCondLst>
                                        </p:cTn>
                                        <p:tgtEl>
                                          <p:spTgt spid="12"/>
                                        </p:tgtEl>
                                        <p:attrNameLst>
                                          <p:attrName>style.visibility</p:attrName>
                                        </p:attrNameLst>
                                      </p:cBhvr>
                                      <p:to>
                                        <p:strVal val="visible"/>
                                      </p:to>
                                    </p:set>
                                  </p:childTnLst>
                                </p:cTn>
                              </p:par>
                            </p:childTnLst>
                          </p:cTn>
                        </p:par>
                      </p:childTnLst>
                    </p:cTn>
                  </p:par>
                  <p:par>
                    <p:cTn id="34" fill="hold" nodeType="clickPar">
                      <p:stCondLst>
                        <p:cond delay="indefinite"/>
                      </p:stCondLst>
                      <p:childTnLst>
                        <p:par>
                          <p:cTn id="35" fill="hold" nodeType="withGroup">
                            <p:stCondLst>
                              <p:cond delay="0"/>
                            </p:stCondLst>
                            <p:childTnLst>
                              <p:par>
                                <p:cTn id="36" presetID="22" presetClass="entr" presetSubtype="4" fill="hold" nodeType="clickEffect">
                                  <p:stCondLst>
                                    <p:cond delay="0"/>
                                  </p:stCondLst>
                                  <p:childTnLst>
                                    <p:set>
                                      <p:cBhvr>
                                        <p:cTn id="37" dur="1" fill="hold">
                                          <p:stCondLst>
                                            <p:cond delay="0"/>
                                          </p:stCondLst>
                                        </p:cTn>
                                        <p:tgtEl>
                                          <p:spTgt spid="13"/>
                                        </p:tgtEl>
                                        <p:attrNameLst>
                                          <p:attrName>style.visibility</p:attrName>
                                        </p:attrNameLst>
                                      </p:cBhvr>
                                      <p:to>
                                        <p:strVal val="visible"/>
                                      </p:to>
                                    </p:set>
                                    <p:animEffect transition="in" filter="wipe(down)">
                                      <p:cBhvr>
                                        <p:cTn id="38"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1266825" y="1044575"/>
            <a:ext cx="6697663" cy="584200"/>
          </a:xfrm>
          <a:prstGeom prst="rect">
            <a:avLst/>
          </a:prstGeom>
        </p:spPr>
        <p:style>
          <a:lnRef idx="1">
            <a:schemeClr val="accent2"/>
          </a:lnRef>
          <a:fillRef idx="2">
            <a:schemeClr val="accent2"/>
          </a:fillRef>
          <a:effectRef idx="1">
            <a:schemeClr val="accent2"/>
          </a:effectRef>
          <a:fontRef idx="minor">
            <a:schemeClr val="dk1"/>
          </a:fontRef>
        </p:style>
        <p:txBody>
          <a:bodyPr>
            <a:spAutoFit/>
          </a:bodyPr>
          <a:lstStyle/>
          <a:p>
            <a:pPr algn="r" rtl="1" fontAlgn="auto">
              <a:spcBef>
                <a:spcPts val="0"/>
              </a:spcBef>
              <a:spcAft>
                <a:spcPts val="0"/>
              </a:spcAft>
              <a:defRPr/>
            </a:pPr>
            <a:r>
              <a:rPr lang="ar-IQ" sz="3200" b="1" dirty="0">
                <a:solidFill>
                  <a:prstClr val="black"/>
                </a:solidFill>
              </a:rPr>
              <a:t>وذلك عندما تتغير المتغيرات بنسب مختلفة</a:t>
            </a:r>
            <a:endParaRPr lang="en-US" sz="3200" b="1" dirty="0">
              <a:solidFill>
                <a:prstClr val="black"/>
              </a:solidFill>
            </a:endParaRPr>
          </a:p>
        </p:txBody>
      </p:sp>
      <p:cxnSp>
        <p:nvCxnSpPr>
          <p:cNvPr id="3" name="رابط كسهم مستقيم 2"/>
          <p:cNvCxnSpPr/>
          <p:nvPr/>
        </p:nvCxnSpPr>
        <p:spPr>
          <a:xfrm>
            <a:off x="6662738" y="1628775"/>
            <a:ext cx="595312" cy="565150"/>
          </a:xfrm>
          <a:prstGeom prst="straightConnector1">
            <a:avLst/>
          </a:prstGeom>
          <a:ln w="762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2" name="مربع نص 11"/>
          <p:cNvSpPr txBox="1"/>
          <p:nvPr/>
        </p:nvSpPr>
        <p:spPr>
          <a:xfrm>
            <a:off x="5913438" y="2193925"/>
            <a:ext cx="2690812" cy="1200150"/>
          </a:xfrm>
          <a:prstGeom prst="rect">
            <a:avLst/>
          </a:prstGeom>
        </p:spPr>
        <p:style>
          <a:lnRef idx="1">
            <a:schemeClr val="dk1"/>
          </a:lnRef>
          <a:fillRef idx="2">
            <a:schemeClr val="dk1"/>
          </a:fillRef>
          <a:effectRef idx="1">
            <a:schemeClr val="dk1"/>
          </a:effectRef>
          <a:fontRef idx="minor">
            <a:schemeClr val="dk1"/>
          </a:fontRef>
        </p:style>
        <p:txBody>
          <a:bodyPr>
            <a:spAutoFit/>
          </a:bodyPr>
          <a:lstStyle/>
          <a:p>
            <a:pPr algn="ctr" rtl="1" fontAlgn="auto">
              <a:spcBef>
                <a:spcPts val="0"/>
              </a:spcBef>
              <a:spcAft>
                <a:spcPts val="0"/>
              </a:spcAft>
              <a:defRPr/>
            </a:pPr>
            <a:r>
              <a:rPr lang="ar-IQ" sz="3600" b="1" dirty="0">
                <a:solidFill>
                  <a:prstClr val="black"/>
                </a:solidFill>
              </a:rPr>
              <a:t>عكسية متزايدة ومتناقصة</a:t>
            </a:r>
            <a:endParaRPr lang="en-US" sz="3600" b="1" dirty="0">
              <a:solidFill>
                <a:prstClr val="black"/>
              </a:solidFill>
            </a:endParaRPr>
          </a:p>
        </p:txBody>
      </p:sp>
      <p:pic>
        <p:nvPicPr>
          <p:cNvPr id="13" name="Picture 4"/>
          <p:cNvPicPr>
            <a:picLocks noChangeAspect="1" noChangeArrowheads="1"/>
          </p:cNvPicPr>
          <p:nvPr/>
        </p:nvPicPr>
        <p:blipFill>
          <a:blip r:embed="rId3"/>
          <a:srcRect/>
          <a:stretch>
            <a:fillRect/>
          </a:stretch>
        </p:blipFill>
        <p:spPr bwMode="auto">
          <a:xfrm>
            <a:off x="4781550" y="3521075"/>
            <a:ext cx="4283075" cy="3232150"/>
          </a:xfrm>
          <a:prstGeom prst="rect">
            <a:avLst/>
          </a:prstGeom>
          <a:solidFill>
            <a:schemeClr val="tx1">
              <a:lumMod val="85000"/>
            </a:schemeClr>
          </a:solidFill>
          <a:ln>
            <a:noFill/>
          </a:ln>
          <a:effectLst/>
        </p:spPr>
      </p:pic>
      <p:cxnSp>
        <p:nvCxnSpPr>
          <p:cNvPr id="14" name="رابط مستقيم 13"/>
          <p:cNvCxnSpPr/>
          <p:nvPr/>
        </p:nvCxnSpPr>
        <p:spPr>
          <a:xfrm flipH="1" flipV="1">
            <a:off x="5510213" y="3873500"/>
            <a:ext cx="2239962" cy="2398713"/>
          </a:xfrm>
          <a:prstGeom prst="line">
            <a:avLst/>
          </a:prstGeom>
        </p:spPr>
        <p:style>
          <a:lnRef idx="1">
            <a:schemeClr val="accent1"/>
          </a:lnRef>
          <a:fillRef idx="0">
            <a:schemeClr val="accent1"/>
          </a:fillRef>
          <a:effectRef idx="0">
            <a:schemeClr val="accent1"/>
          </a:effectRef>
          <a:fontRef idx="minor">
            <a:schemeClr val="tx1"/>
          </a:fontRef>
        </p:style>
      </p:cxnSp>
      <p:sp>
        <p:nvSpPr>
          <p:cNvPr id="15" name="شكل حر 14"/>
          <p:cNvSpPr/>
          <p:nvPr/>
        </p:nvSpPr>
        <p:spPr>
          <a:xfrm>
            <a:off x="6216650" y="3844925"/>
            <a:ext cx="1966913" cy="1876425"/>
          </a:xfrm>
          <a:custGeom>
            <a:avLst/>
            <a:gdLst>
              <a:gd name="connsiteX0" fmla="*/ 0 w 3237470"/>
              <a:gd name="connsiteY0" fmla="*/ 0 h 2075936"/>
              <a:gd name="connsiteX1" fmla="*/ 1013254 w 3237470"/>
              <a:gd name="connsiteY1" fmla="*/ 1482811 h 2075936"/>
              <a:gd name="connsiteX2" fmla="*/ 3237470 w 3237470"/>
              <a:gd name="connsiteY2" fmla="*/ 2075936 h 2075936"/>
              <a:gd name="connsiteX3" fmla="*/ 3237470 w 3237470"/>
              <a:gd name="connsiteY3" fmla="*/ 2075936 h 2075936"/>
            </a:gdLst>
            <a:ahLst/>
            <a:cxnLst>
              <a:cxn ang="0">
                <a:pos x="connsiteX0" y="connsiteY0"/>
              </a:cxn>
              <a:cxn ang="0">
                <a:pos x="connsiteX1" y="connsiteY1"/>
              </a:cxn>
              <a:cxn ang="0">
                <a:pos x="connsiteX2" y="connsiteY2"/>
              </a:cxn>
              <a:cxn ang="0">
                <a:pos x="connsiteX3" y="connsiteY3"/>
              </a:cxn>
            </a:cxnLst>
            <a:rect l="l" t="t" r="r" b="b"/>
            <a:pathLst>
              <a:path w="3237470" h="2075936">
                <a:moveTo>
                  <a:pt x="0" y="0"/>
                </a:moveTo>
                <a:cubicBezTo>
                  <a:pt x="236838" y="568411"/>
                  <a:pt x="473676" y="1136822"/>
                  <a:pt x="1013254" y="1482811"/>
                </a:cubicBezTo>
                <a:cubicBezTo>
                  <a:pt x="1552832" y="1828800"/>
                  <a:pt x="3237470" y="2075936"/>
                  <a:pt x="3237470" y="2075936"/>
                </a:cubicBezTo>
                <a:lnTo>
                  <a:pt x="3237470" y="2075936"/>
                </a:lnTo>
              </a:path>
            </a:pathLst>
          </a:custGeom>
          <a:noFill/>
          <a:ln w="762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rtl="1" fontAlgn="auto">
              <a:spcBef>
                <a:spcPts val="0"/>
              </a:spcBef>
              <a:spcAft>
                <a:spcPts val="0"/>
              </a:spcAft>
              <a:defRPr/>
            </a:pPr>
            <a:endParaRPr lang="en-US" dirty="0">
              <a:solidFill>
                <a:prstClr val="white"/>
              </a:solidFill>
            </a:endParaRPr>
          </a:p>
        </p:txBody>
      </p:sp>
      <p:sp>
        <p:nvSpPr>
          <p:cNvPr id="16" name="مستطيل 15"/>
          <p:cNvSpPr/>
          <p:nvPr/>
        </p:nvSpPr>
        <p:spPr>
          <a:xfrm>
            <a:off x="6902450" y="4295775"/>
            <a:ext cx="2124075" cy="523875"/>
          </a:xfrm>
          <a:prstGeom prst="rect">
            <a:avLst/>
          </a:prstGeom>
        </p:spPr>
        <p:style>
          <a:lnRef idx="1">
            <a:schemeClr val="accent6"/>
          </a:lnRef>
          <a:fillRef idx="2">
            <a:schemeClr val="accent6"/>
          </a:fillRef>
          <a:effectRef idx="1">
            <a:schemeClr val="accent6"/>
          </a:effectRef>
          <a:fontRef idx="minor">
            <a:schemeClr val="dk1"/>
          </a:fontRef>
        </p:style>
        <p:txBody>
          <a:bodyPr>
            <a:spAutoFit/>
          </a:bodyPr>
          <a:lstStyle/>
          <a:p>
            <a:pPr algn="r" rtl="1" fontAlgn="auto">
              <a:spcBef>
                <a:spcPts val="0"/>
              </a:spcBef>
              <a:spcAft>
                <a:spcPts val="0"/>
              </a:spcAft>
              <a:defRPr/>
            </a:pPr>
            <a:r>
              <a:rPr lang="ar-IQ" sz="2800" b="1" dirty="0">
                <a:solidFill>
                  <a:prstClr val="black"/>
                </a:solidFill>
              </a:rPr>
              <a:t>عكسية متزايدة </a:t>
            </a:r>
            <a:endParaRPr lang="en-US" sz="2800" dirty="0">
              <a:solidFill>
                <a:prstClr val="black"/>
              </a:solidFill>
            </a:endParaRPr>
          </a:p>
        </p:txBody>
      </p:sp>
      <p:sp>
        <p:nvSpPr>
          <p:cNvPr id="17" name="شكل حر 16"/>
          <p:cNvSpPr/>
          <p:nvPr/>
        </p:nvSpPr>
        <p:spPr>
          <a:xfrm>
            <a:off x="5510213" y="4224338"/>
            <a:ext cx="1412875" cy="2047875"/>
          </a:xfrm>
          <a:custGeom>
            <a:avLst/>
            <a:gdLst>
              <a:gd name="connsiteX0" fmla="*/ 0 w 2545492"/>
              <a:gd name="connsiteY0" fmla="*/ 20178 h 3158794"/>
              <a:gd name="connsiteX1" fmla="*/ 494270 w 2545492"/>
              <a:gd name="connsiteY1" fmla="*/ 94319 h 3158794"/>
              <a:gd name="connsiteX2" fmla="*/ 1383957 w 2545492"/>
              <a:gd name="connsiteY2" fmla="*/ 761583 h 3158794"/>
              <a:gd name="connsiteX3" fmla="*/ 1383957 w 2545492"/>
              <a:gd name="connsiteY3" fmla="*/ 761583 h 3158794"/>
              <a:gd name="connsiteX4" fmla="*/ 2001795 w 2545492"/>
              <a:gd name="connsiteY4" fmla="*/ 1552416 h 3158794"/>
              <a:gd name="connsiteX5" fmla="*/ 2545492 w 2545492"/>
              <a:gd name="connsiteY5" fmla="*/ 3158794 h 3158794"/>
              <a:gd name="connsiteX6" fmla="*/ 2545492 w 2545492"/>
              <a:gd name="connsiteY6" fmla="*/ 3158794 h 31587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545492" h="3158794">
                <a:moveTo>
                  <a:pt x="0" y="20178"/>
                </a:moveTo>
                <a:cubicBezTo>
                  <a:pt x="131805" y="-4536"/>
                  <a:pt x="263610" y="-29249"/>
                  <a:pt x="494270" y="94319"/>
                </a:cubicBezTo>
                <a:cubicBezTo>
                  <a:pt x="724930" y="217887"/>
                  <a:pt x="1383957" y="761583"/>
                  <a:pt x="1383957" y="761583"/>
                </a:cubicBezTo>
                <a:lnTo>
                  <a:pt x="1383957" y="761583"/>
                </a:lnTo>
                <a:cubicBezTo>
                  <a:pt x="1486930" y="893388"/>
                  <a:pt x="1808206" y="1152881"/>
                  <a:pt x="2001795" y="1552416"/>
                </a:cubicBezTo>
                <a:cubicBezTo>
                  <a:pt x="2195384" y="1951951"/>
                  <a:pt x="2545492" y="3158794"/>
                  <a:pt x="2545492" y="3158794"/>
                </a:cubicBezTo>
                <a:lnTo>
                  <a:pt x="2545492" y="3158794"/>
                </a:lnTo>
              </a:path>
            </a:pathLst>
          </a:custGeom>
          <a:noFill/>
          <a:ln w="762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rtl="1" fontAlgn="auto">
              <a:spcBef>
                <a:spcPts val="0"/>
              </a:spcBef>
              <a:spcAft>
                <a:spcPts val="0"/>
              </a:spcAft>
              <a:defRPr/>
            </a:pPr>
            <a:endParaRPr lang="en-US">
              <a:solidFill>
                <a:prstClr val="white"/>
              </a:solidFill>
            </a:endParaRPr>
          </a:p>
        </p:txBody>
      </p:sp>
      <p:sp>
        <p:nvSpPr>
          <p:cNvPr id="18" name="مستطيل 17"/>
          <p:cNvSpPr/>
          <p:nvPr/>
        </p:nvSpPr>
        <p:spPr>
          <a:xfrm>
            <a:off x="5084763" y="5721350"/>
            <a:ext cx="1323975" cy="954088"/>
          </a:xfrm>
          <a:prstGeom prst="rect">
            <a:avLst/>
          </a:prstGeom>
        </p:spPr>
        <p:style>
          <a:lnRef idx="1">
            <a:schemeClr val="accent6"/>
          </a:lnRef>
          <a:fillRef idx="2">
            <a:schemeClr val="accent6"/>
          </a:fillRef>
          <a:effectRef idx="1">
            <a:schemeClr val="accent6"/>
          </a:effectRef>
          <a:fontRef idx="minor">
            <a:schemeClr val="dk1"/>
          </a:fontRef>
        </p:style>
        <p:txBody>
          <a:bodyPr>
            <a:spAutoFit/>
          </a:bodyPr>
          <a:lstStyle/>
          <a:p>
            <a:pPr algn="ctr" rtl="1" fontAlgn="auto">
              <a:spcBef>
                <a:spcPts val="0"/>
              </a:spcBef>
              <a:spcAft>
                <a:spcPts val="0"/>
              </a:spcAft>
              <a:defRPr/>
            </a:pPr>
            <a:r>
              <a:rPr lang="ar-IQ" sz="2800" b="1" dirty="0">
                <a:solidFill>
                  <a:prstClr val="black"/>
                </a:solidFill>
              </a:rPr>
              <a:t>عكسية </a:t>
            </a:r>
          </a:p>
          <a:p>
            <a:pPr algn="ctr" rtl="1" fontAlgn="auto">
              <a:spcBef>
                <a:spcPts val="0"/>
              </a:spcBef>
              <a:spcAft>
                <a:spcPts val="0"/>
              </a:spcAft>
              <a:defRPr/>
            </a:pPr>
            <a:r>
              <a:rPr lang="ar-IQ" sz="2800" b="1" dirty="0">
                <a:solidFill>
                  <a:prstClr val="black"/>
                </a:solidFill>
              </a:rPr>
              <a:t>متناقصة</a:t>
            </a:r>
            <a:endParaRPr lang="en-US" sz="2800" b="1" dirty="0">
              <a:solidFill>
                <a:prstClr val="black"/>
              </a:solidFill>
            </a:endParaRPr>
          </a:p>
        </p:txBody>
      </p:sp>
      <p:sp>
        <p:nvSpPr>
          <p:cNvPr id="19" name="مربع نص 18"/>
          <p:cNvSpPr txBox="1"/>
          <p:nvPr/>
        </p:nvSpPr>
        <p:spPr>
          <a:xfrm>
            <a:off x="2948271" y="374"/>
            <a:ext cx="2983444" cy="707886"/>
          </a:xfrm>
          <a:prstGeom prst="rect">
            <a:avLst/>
          </a:prstGeom>
        </p:spPr>
        <p:style>
          <a:lnRef idx="0">
            <a:schemeClr val="accent2"/>
          </a:lnRef>
          <a:fillRef idx="3">
            <a:schemeClr val="accent2"/>
          </a:fillRef>
          <a:effectRef idx="3">
            <a:schemeClr val="accent2"/>
          </a:effectRef>
          <a:fontRef idx="minor">
            <a:schemeClr val="lt1"/>
          </a:fontRef>
        </p:style>
        <p:txBody>
          <a:bodyPr>
            <a:spAutoFit/>
          </a:bodyPr>
          <a:lstStyle/>
          <a:p>
            <a:pPr algn="r" rtl="1" fontAlgn="auto">
              <a:spcBef>
                <a:spcPts val="0"/>
              </a:spcBef>
              <a:spcAft>
                <a:spcPts val="0"/>
              </a:spcAft>
              <a:defRPr/>
            </a:pPr>
            <a:r>
              <a:rPr lang="ar-IQ" sz="4000" b="1" dirty="0">
                <a:solidFill>
                  <a:prstClr val="white"/>
                </a:solidFill>
              </a:rPr>
              <a:t>علاقات لا خطية</a:t>
            </a:r>
            <a:endParaRPr lang="en-US" sz="4000" b="1" dirty="0">
              <a:solidFill>
                <a:prstClr val="white"/>
              </a:solidFill>
            </a:endParaRPr>
          </a:p>
        </p:txBody>
      </p:sp>
      <p:cxnSp>
        <p:nvCxnSpPr>
          <p:cNvPr id="20" name="رابط كسهم مستقيم 19"/>
          <p:cNvCxnSpPr/>
          <p:nvPr/>
        </p:nvCxnSpPr>
        <p:spPr>
          <a:xfrm flipH="1">
            <a:off x="1571625" y="1628775"/>
            <a:ext cx="584200" cy="576263"/>
          </a:xfrm>
          <a:prstGeom prst="straightConnector1">
            <a:avLst/>
          </a:prstGeom>
          <a:ln w="762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1" name="مربع نص 20"/>
          <p:cNvSpPr txBox="1"/>
          <p:nvPr/>
        </p:nvSpPr>
        <p:spPr>
          <a:xfrm>
            <a:off x="401638" y="2263775"/>
            <a:ext cx="2339975" cy="1200150"/>
          </a:xfrm>
          <a:prstGeom prst="rect">
            <a:avLst/>
          </a:prstGeom>
        </p:spPr>
        <p:style>
          <a:lnRef idx="1">
            <a:schemeClr val="dk1"/>
          </a:lnRef>
          <a:fillRef idx="2">
            <a:schemeClr val="dk1"/>
          </a:fillRef>
          <a:effectRef idx="1">
            <a:schemeClr val="dk1"/>
          </a:effectRef>
          <a:fontRef idx="minor">
            <a:schemeClr val="dk1"/>
          </a:fontRef>
        </p:style>
        <p:txBody>
          <a:bodyPr>
            <a:spAutoFit/>
          </a:bodyPr>
          <a:lstStyle/>
          <a:p>
            <a:pPr algn="ctr" rtl="1" fontAlgn="auto">
              <a:spcBef>
                <a:spcPts val="0"/>
              </a:spcBef>
              <a:spcAft>
                <a:spcPts val="0"/>
              </a:spcAft>
              <a:defRPr/>
            </a:pPr>
            <a:r>
              <a:rPr lang="ar-IQ" sz="3600" b="1" dirty="0">
                <a:solidFill>
                  <a:prstClr val="black"/>
                </a:solidFill>
              </a:rPr>
              <a:t>طردية متزايدة ومتناقصة</a:t>
            </a:r>
            <a:endParaRPr lang="en-US" sz="3600" b="1" dirty="0">
              <a:solidFill>
                <a:prstClr val="black"/>
              </a:solidFill>
            </a:endParaRPr>
          </a:p>
        </p:txBody>
      </p:sp>
      <p:pic>
        <p:nvPicPr>
          <p:cNvPr id="23" name="Picture 4"/>
          <p:cNvPicPr>
            <a:picLocks noChangeAspect="1" noChangeArrowheads="1"/>
          </p:cNvPicPr>
          <p:nvPr/>
        </p:nvPicPr>
        <p:blipFill>
          <a:blip r:embed="rId3"/>
          <a:srcRect/>
          <a:stretch>
            <a:fillRect/>
          </a:stretch>
        </p:blipFill>
        <p:spPr bwMode="auto">
          <a:xfrm>
            <a:off x="0" y="3525838"/>
            <a:ext cx="4440238" cy="3232150"/>
          </a:xfrm>
          <a:prstGeom prst="rect">
            <a:avLst/>
          </a:prstGeom>
          <a:solidFill>
            <a:schemeClr val="tx1">
              <a:lumMod val="85000"/>
            </a:schemeClr>
          </a:solidFill>
          <a:ln>
            <a:noFill/>
          </a:ln>
          <a:effectLst/>
        </p:spPr>
      </p:pic>
      <p:cxnSp>
        <p:nvCxnSpPr>
          <p:cNvPr id="24" name="رابط مستقيم 23"/>
          <p:cNvCxnSpPr/>
          <p:nvPr/>
        </p:nvCxnSpPr>
        <p:spPr>
          <a:xfrm flipV="1">
            <a:off x="528638" y="4094163"/>
            <a:ext cx="2520950" cy="2376487"/>
          </a:xfrm>
          <a:prstGeom prst="line">
            <a:avLst/>
          </a:prstGeom>
        </p:spPr>
        <p:style>
          <a:lnRef idx="1">
            <a:schemeClr val="accent1"/>
          </a:lnRef>
          <a:fillRef idx="0">
            <a:schemeClr val="accent1"/>
          </a:fillRef>
          <a:effectRef idx="0">
            <a:schemeClr val="accent1"/>
          </a:effectRef>
          <a:fontRef idx="minor">
            <a:schemeClr val="tx1"/>
          </a:fontRef>
        </p:style>
      </p:cxnSp>
      <p:sp>
        <p:nvSpPr>
          <p:cNvPr id="25" name="شكل حر 24"/>
          <p:cNvSpPr/>
          <p:nvPr/>
        </p:nvSpPr>
        <p:spPr>
          <a:xfrm>
            <a:off x="719138" y="3844925"/>
            <a:ext cx="1704975" cy="2022475"/>
          </a:xfrm>
          <a:custGeom>
            <a:avLst/>
            <a:gdLst>
              <a:gd name="connsiteX0" fmla="*/ 0 w 1705232"/>
              <a:gd name="connsiteY0" fmla="*/ 2446638 h 2446638"/>
              <a:gd name="connsiteX1" fmla="*/ 741405 w 1705232"/>
              <a:gd name="connsiteY1" fmla="*/ 2001795 h 2446638"/>
              <a:gd name="connsiteX2" fmla="*/ 1235676 w 1705232"/>
              <a:gd name="connsiteY2" fmla="*/ 1186249 h 2446638"/>
              <a:gd name="connsiteX3" fmla="*/ 1705232 w 1705232"/>
              <a:gd name="connsiteY3" fmla="*/ 0 h 2446638"/>
              <a:gd name="connsiteX4" fmla="*/ 1705232 w 1705232"/>
              <a:gd name="connsiteY4" fmla="*/ 0 h 2446638"/>
              <a:gd name="connsiteX5" fmla="*/ 1705232 w 1705232"/>
              <a:gd name="connsiteY5" fmla="*/ 0 h 24466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705232" h="2446638">
                <a:moveTo>
                  <a:pt x="0" y="2446638"/>
                </a:moveTo>
                <a:cubicBezTo>
                  <a:pt x="267729" y="2329249"/>
                  <a:pt x="535459" y="2211860"/>
                  <a:pt x="741405" y="2001795"/>
                </a:cubicBezTo>
                <a:cubicBezTo>
                  <a:pt x="947351" y="1791730"/>
                  <a:pt x="1075038" y="1519881"/>
                  <a:pt x="1235676" y="1186249"/>
                </a:cubicBezTo>
                <a:cubicBezTo>
                  <a:pt x="1396314" y="852616"/>
                  <a:pt x="1705232" y="0"/>
                  <a:pt x="1705232" y="0"/>
                </a:cubicBezTo>
                <a:lnTo>
                  <a:pt x="1705232" y="0"/>
                </a:lnTo>
                <a:lnTo>
                  <a:pt x="1705232" y="0"/>
                </a:lnTo>
              </a:path>
            </a:pathLst>
          </a:custGeom>
          <a:noFill/>
          <a:ln w="762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rtl="1" fontAlgn="auto">
              <a:spcBef>
                <a:spcPts val="0"/>
              </a:spcBef>
              <a:spcAft>
                <a:spcPts val="0"/>
              </a:spcAft>
              <a:defRPr/>
            </a:pPr>
            <a:endParaRPr lang="en-US">
              <a:solidFill>
                <a:prstClr val="white"/>
              </a:solidFill>
            </a:endParaRPr>
          </a:p>
        </p:txBody>
      </p:sp>
      <p:sp>
        <p:nvSpPr>
          <p:cNvPr id="26" name="مستطيل 25"/>
          <p:cNvSpPr/>
          <p:nvPr/>
        </p:nvSpPr>
        <p:spPr>
          <a:xfrm>
            <a:off x="369888" y="3433763"/>
            <a:ext cx="2305050" cy="585787"/>
          </a:xfrm>
          <a:prstGeom prst="rect">
            <a:avLst/>
          </a:prstGeom>
        </p:spPr>
        <p:style>
          <a:lnRef idx="1">
            <a:schemeClr val="accent5"/>
          </a:lnRef>
          <a:fillRef idx="2">
            <a:schemeClr val="accent5"/>
          </a:fillRef>
          <a:effectRef idx="1">
            <a:schemeClr val="accent5"/>
          </a:effectRef>
          <a:fontRef idx="minor">
            <a:schemeClr val="dk1"/>
          </a:fontRef>
        </p:style>
        <p:txBody>
          <a:bodyPr>
            <a:spAutoFit/>
          </a:bodyPr>
          <a:lstStyle/>
          <a:p>
            <a:pPr algn="ctr" rtl="1" fontAlgn="auto">
              <a:spcBef>
                <a:spcPts val="0"/>
              </a:spcBef>
              <a:spcAft>
                <a:spcPts val="0"/>
              </a:spcAft>
              <a:defRPr/>
            </a:pPr>
            <a:r>
              <a:rPr lang="ar-IQ" sz="3200" b="1" dirty="0">
                <a:solidFill>
                  <a:prstClr val="black"/>
                </a:solidFill>
              </a:rPr>
              <a:t>طردية متناقصة</a:t>
            </a:r>
            <a:endParaRPr lang="en-US" sz="3200" b="1" dirty="0">
              <a:solidFill>
                <a:prstClr val="black"/>
              </a:solidFill>
            </a:endParaRPr>
          </a:p>
        </p:txBody>
      </p:sp>
      <p:pic>
        <p:nvPicPr>
          <p:cNvPr id="27" name="Picture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203325" y="4995863"/>
            <a:ext cx="2405063" cy="1169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8" name="مستطيل 27"/>
          <p:cNvSpPr/>
          <p:nvPr/>
        </p:nvSpPr>
        <p:spPr>
          <a:xfrm>
            <a:off x="1482725" y="5894388"/>
            <a:ext cx="2125663" cy="523875"/>
          </a:xfrm>
          <a:prstGeom prst="rect">
            <a:avLst/>
          </a:prstGeom>
        </p:spPr>
        <p:style>
          <a:lnRef idx="1">
            <a:schemeClr val="accent5"/>
          </a:lnRef>
          <a:fillRef idx="2">
            <a:schemeClr val="accent5"/>
          </a:fillRef>
          <a:effectRef idx="1">
            <a:schemeClr val="accent5"/>
          </a:effectRef>
          <a:fontRef idx="minor">
            <a:schemeClr val="dk1"/>
          </a:fontRef>
        </p:style>
        <p:txBody>
          <a:bodyPr>
            <a:spAutoFit/>
          </a:bodyPr>
          <a:lstStyle/>
          <a:p>
            <a:pPr algn="r" rtl="1" fontAlgn="auto">
              <a:spcBef>
                <a:spcPts val="0"/>
              </a:spcBef>
              <a:spcAft>
                <a:spcPts val="0"/>
              </a:spcAft>
              <a:defRPr/>
            </a:pPr>
            <a:r>
              <a:rPr lang="ar-IQ" sz="2800" b="1" dirty="0">
                <a:solidFill>
                  <a:prstClr val="black"/>
                </a:solidFill>
              </a:rPr>
              <a:t>طردية متزايدة </a:t>
            </a:r>
            <a:endParaRPr lang="en-US" sz="2800" dirty="0">
              <a:solidFill>
                <a:prstClr val="black"/>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1"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up)">
                                      <p:cBhvr>
                                        <p:cTn id="7" dur="500"/>
                                        <p:tgtEl>
                                          <p:spTgt spid="3"/>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12"/>
                                        </p:tgtEl>
                                        <p:attrNameLst>
                                          <p:attrName>style.visibility</p:attrName>
                                        </p:attrNameLst>
                                      </p:cBhvr>
                                      <p:to>
                                        <p:strVal val="visible"/>
                                      </p:to>
                                    </p:set>
                                  </p:childTnLst>
                                </p:cTn>
                              </p:par>
                            </p:childTnLst>
                          </p:cTn>
                        </p:par>
                      </p:childTnLst>
                    </p:cTn>
                  </p:par>
                  <p:par>
                    <p:cTn id="12" fill="hold" nodeType="clickPar">
                      <p:stCondLst>
                        <p:cond delay="indefinite"/>
                      </p:stCondLst>
                      <p:childTnLst>
                        <p:par>
                          <p:cTn id="13" fill="hold" nodeType="withGroup">
                            <p:stCondLst>
                              <p:cond delay="0"/>
                            </p:stCondLst>
                            <p:childTnLst>
                              <p:par>
                                <p:cTn id="14" presetID="1" presetClass="entr" presetSubtype="0" fill="hold" nodeType="clickEffect">
                                  <p:stCondLst>
                                    <p:cond delay="0"/>
                                  </p:stCondLst>
                                  <p:childTnLst>
                                    <p:set>
                                      <p:cBhvr>
                                        <p:cTn id="15" dur="1" fill="hold">
                                          <p:stCondLst>
                                            <p:cond delay="0"/>
                                          </p:stCondLst>
                                        </p:cTn>
                                        <p:tgtEl>
                                          <p:spTgt spid="14"/>
                                        </p:tgtEl>
                                        <p:attrNameLst>
                                          <p:attrName>style.visibility</p:attrName>
                                        </p:attrNameLst>
                                      </p:cBhvr>
                                      <p:to>
                                        <p:strVal val="visible"/>
                                      </p:to>
                                    </p:set>
                                  </p:childTnLst>
                                </p:cTn>
                              </p:par>
                              <p:par>
                                <p:cTn id="16" presetID="1" presetClass="entr" presetSubtype="0" fill="hold" nodeType="withEffect">
                                  <p:stCondLst>
                                    <p:cond delay="0"/>
                                  </p:stCondLst>
                                  <p:childTnLst>
                                    <p:set>
                                      <p:cBhvr>
                                        <p:cTn id="17" dur="1" fill="hold">
                                          <p:stCondLst>
                                            <p:cond delay="0"/>
                                          </p:stCondLst>
                                        </p:cTn>
                                        <p:tgtEl>
                                          <p:spTgt spid="13"/>
                                        </p:tgtEl>
                                        <p:attrNameLst>
                                          <p:attrName>style.visibility</p:attrName>
                                        </p:attrNameLst>
                                      </p:cBhvr>
                                      <p:to>
                                        <p:strVal val="visible"/>
                                      </p:to>
                                    </p:se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1" fill="hold" nodeType="clickEffect">
                                  <p:stCondLst>
                                    <p:cond delay="0"/>
                                  </p:stCondLst>
                                  <p:childTnLst>
                                    <p:set>
                                      <p:cBhvr>
                                        <p:cTn id="21" dur="1" fill="hold">
                                          <p:stCondLst>
                                            <p:cond delay="0"/>
                                          </p:stCondLst>
                                        </p:cTn>
                                        <p:tgtEl>
                                          <p:spTgt spid="15"/>
                                        </p:tgtEl>
                                        <p:attrNameLst>
                                          <p:attrName>style.visibility</p:attrName>
                                        </p:attrNameLst>
                                      </p:cBhvr>
                                      <p:to>
                                        <p:strVal val="visible"/>
                                      </p:to>
                                    </p:set>
                                    <p:animEffect transition="in" filter="wipe(up)">
                                      <p:cBhvr>
                                        <p:cTn id="22" dur="500"/>
                                        <p:tgtEl>
                                          <p:spTgt spid="15"/>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 presetClass="entr" presetSubtype="4" fill="hold" grpId="0" nodeType="clickEffect">
                                  <p:stCondLst>
                                    <p:cond delay="0"/>
                                  </p:stCondLst>
                                  <p:childTnLst>
                                    <p:set>
                                      <p:cBhvr>
                                        <p:cTn id="26" dur="1" fill="hold">
                                          <p:stCondLst>
                                            <p:cond delay="0"/>
                                          </p:stCondLst>
                                        </p:cTn>
                                        <p:tgtEl>
                                          <p:spTgt spid="16"/>
                                        </p:tgtEl>
                                        <p:attrNameLst>
                                          <p:attrName>style.visibility</p:attrName>
                                        </p:attrNameLst>
                                      </p:cBhvr>
                                      <p:to>
                                        <p:strVal val="visible"/>
                                      </p:to>
                                    </p:set>
                                    <p:anim calcmode="lin" valueType="num">
                                      <p:cBhvr additive="base">
                                        <p:cTn id="27" dur="500" fill="hold"/>
                                        <p:tgtEl>
                                          <p:spTgt spid="16"/>
                                        </p:tgtEl>
                                        <p:attrNameLst>
                                          <p:attrName>ppt_x</p:attrName>
                                        </p:attrNameLst>
                                      </p:cBhvr>
                                      <p:tavLst>
                                        <p:tav tm="0">
                                          <p:val>
                                            <p:strVal val="#ppt_x"/>
                                          </p:val>
                                        </p:tav>
                                        <p:tav tm="100000">
                                          <p:val>
                                            <p:strVal val="#ppt_x"/>
                                          </p:val>
                                        </p:tav>
                                      </p:tavLst>
                                    </p:anim>
                                    <p:anim calcmode="lin" valueType="num">
                                      <p:cBhvr additive="base">
                                        <p:cTn id="28"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par>
                    <p:cTn id="29" fill="hold" nodeType="clickPar">
                      <p:stCondLst>
                        <p:cond delay="indefinite"/>
                      </p:stCondLst>
                      <p:childTnLst>
                        <p:par>
                          <p:cTn id="30" fill="hold" nodeType="withGroup">
                            <p:stCondLst>
                              <p:cond delay="0"/>
                            </p:stCondLst>
                            <p:childTnLst>
                              <p:par>
                                <p:cTn id="31" presetID="22" presetClass="entr" presetSubtype="1" fill="hold" nodeType="clickEffect">
                                  <p:stCondLst>
                                    <p:cond delay="0"/>
                                  </p:stCondLst>
                                  <p:childTnLst>
                                    <p:set>
                                      <p:cBhvr>
                                        <p:cTn id="32" dur="1" fill="hold">
                                          <p:stCondLst>
                                            <p:cond delay="0"/>
                                          </p:stCondLst>
                                        </p:cTn>
                                        <p:tgtEl>
                                          <p:spTgt spid="17"/>
                                        </p:tgtEl>
                                        <p:attrNameLst>
                                          <p:attrName>style.visibility</p:attrName>
                                        </p:attrNameLst>
                                      </p:cBhvr>
                                      <p:to>
                                        <p:strVal val="visible"/>
                                      </p:to>
                                    </p:set>
                                    <p:animEffect transition="in" filter="wipe(up)">
                                      <p:cBhvr>
                                        <p:cTn id="33" dur="500"/>
                                        <p:tgtEl>
                                          <p:spTgt spid="17"/>
                                        </p:tgtEl>
                                      </p:cBhvr>
                                    </p:animEffect>
                                  </p:childTnLst>
                                </p:cTn>
                              </p:par>
                            </p:childTnLst>
                          </p:cTn>
                        </p:par>
                      </p:childTnLst>
                    </p:cTn>
                  </p:par>
                  <p:par>
                    <p:cTn id="34" fill="hold" nodeType="clickPar">
                      <p:stCondLst>
                        <p:cond delay="indefinite"/>
                      </p:stCondLst>
                      <p:childTnLst>
                        <p:par>
                          <p:cTn id="35" fill="hold" nodeType="withGroup">
                            <p:stCondLst>
                              <p:cond delay="0"/>
                            </p:stCondLst>
                            <p:childTnLst>
                              <p:par>
                                <p:cTn id="36" presetID="2" presetClass="entr" presetSubtype="4" fill="hold" grpId="0" nodeType="clickEffect">
                                  <p:stCondLst>
                                    <p:cond delay="0"/>
                                  </p:stCondLst>
                                  <p:childTnLst>
                                    <p:set>
                                      <p:cBhvr>
                                        <p:cTn id="37" dur="1" fill="hold">
                                          <p:stCondLst>
                                            <p:cond delay="0"/>
                                          </p:stCondLst>
                                        </p:cTn>
                                        <p:tgtEl>
                                          <p:spTgt spid="18"/>
                                        </p:tgtEl>
                                        <p:attrNameLst>
                                          <p:attrName>style.visibility</p:attrName>
                                        </p:attrNameLst>
                                      </p:cBhvr>
                                      <p:to>
                                        <p:strVal val="visible"/>
                                      </p:to>
                                    </p:set>
                                    <p:anim calcmode="lin" valueType="num">
                                      <p:cBhvr additive="base">
                                        <p:cTn id="38" dur="500" fill="hold"/>
                                        <p:tgtEl>
                                          <p:spTgt spid="18"/>
                                        </p:tgtEl>
                                        <p:attrNameLst>
                                          <p:attrName>ppt_x</p:attrName>
                                        </p:attrNameLst>
                                      </p:cBhvr>
                                      <p:tavLst>
                                        <p:tav tm="0">
                                          <p:val>
                                            <p:strVal val="#ppt_x"/>
                                          </p:val>
                                        </p:tav>
                                        <p:tav tm="100000">
                                          <p:val>
                                            <p:strVal val="#ppt_x"/>
                                          </p:val>
                                        </p:tav>
                                      </p:tavLst>
                                    </p:anim>
                                    <p:anim calcmode="lin" valueType="num">
                                      <p:cBhvr additive="base">
                                        <p:cTn id="39"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par>
                    <p:cTn id="40" fill="hold" nodeType="clickPar">
                      <p:stCondLst>
                        <p:cond delay="indefinite"/>
                      </p:stCondLst>
                      <p:childTnLst>
                        <p:par>
                          <p:cTn id="41" fill="hold" nodeType="withGroup">
                            <p:stCondLst>
                              <p:cond delay="0"/>
                            </p:stCondLst>
                            <p:childTnLst>
                              <p:par>
                                <p:cTn id="42" presetID="22" presetClass="entr" presetSubtype="1" fill="hold" nodeType="clickEffect">
                                  <p:stCondLst>
                                    <p:cond delay="0"/>
                                  </p:stCondLst>
                                  <p:childTnLst>
                                    <p:set>
                                      <p:cBhvr>
                                        <p:cTn id="43" dur="1" fill="hold">
                                          <p:stCondLst>
                                            <p:cond delay="0"/>
                                          </p:stCondLst>
                                        </p:cTn>
                                        <p:tgtEl>
                                          <p:spTgt spid="20"/>
                                        </p:tgtEl>
                                        <p:attrNameLst>
                                          <p:attrName>style.visibility</p:attrName>
                                        </p:attrNameLst>
                                      </p:cBhvr>
                                      <p:to>
                                        <p:strVal val="visible"/>
                                      </p:to>
                                    </p:set>
                                    <p:animEffect transition="in" filter="wipe(up)">
                                      <p:cBhvr>
                                        <p:cTn id="44" dur="500"/>
                                        <p:tgtEl>
                                          <p:spTgt spid="20"/>
                                        </p:tgtEl>
                                      </p:cBhvr>
                                    </p:animEffect>
                                  </p:childTnLst>
                                </p:cTn>
                              </p:par>
                            </p:childTnLst>
                          </p:cTn>
                        </p:par>
                      </p:childTnLst>
                    </p:cTn>
                  </p:par>
                  <p:par>
                    <p:cTn id="45" fill="hold" nodeType="clickPar">
                      <p:stCondLst>
                        <p:cond delay="indefinite"/>
                      </p:stCondLst>
                      <p:childTnLst>
                        <p:par>
                          <p:cTn id="46" fill="hold" nodeType="withGroup">
                            <p:stCondLst>
                              <p:cond delay="0"/>
                            </p:stCondLst>
                            <p:childTnLst>
                              <p:par>
                                <p:cTn id="47" presetID="1" presetClass="entr" presetSubtype="0" fill="hold" grpId="0" nodeType="clickEffect">
                                  <p:stCondLst>
                                    <p:cond delay="0"/>
                                  </p:stCondLst>
                                  <p:childTnLst>
                                    <p:set>
                                      <p:cBhvr>
                                        <p:cTn id="48" dur="1" fill="hold">
                                          <p:stCondLst>
                                            <p:cond delay="0"/>
                                          </p:stCondLst>
                                        </p:cTn>
                                        <p:tgtEl>
                                          <p:spTgt spid="21"/>
                                        </p:tgtEl>
                                        <p:attrNameLst>
                                          <p:attrName>style.visibility</p:attrName>
                                        </p:attrNameLst>
                                      </p:cBhvr>
                                      <p:to>
                                        <p:strVal val="visible"/>
                                      </p:to>
                                    </p:set>
                                  </p:childTnLst>
                                </p:cTn>
                              </p:par>
                            </p:childTnLst>
                          </p:cTn>
                        </p:par>
                      </p:childTnLst>
                    </p:cTn>
                  </p:par>
                  <p:par>
                    <p:cTn id="49" fill="hold" nodeType="clickPar">
                      <p:stCondLst>
                        <p:cond delay="indefinite"/>
                      </p:stCondLst>
                      <p:childTnLst>
                        <p:par>
                          <p:cTn id="50" fill="hold" nodeType="withGroup">
                            <p:stCondLst>
                              <p:cond delay="0"/>
                            </p:stCondLst>
                            <p:childTnLst>
                              <p:par>
                                <p:cTn id="51" presetID="1" presetClass="entr" presetSubtype="0" fill="hold" nodeType="clickEffect">
                                  <p:stCondLst>
                                    <p:cond delay="0"/>
                                  </p:stCondLst>
                                  <p:childTnLst>
                                    <p:set>
                                      <p:cBhvr>
                                        <p:cTn id="52" dur="1" fill="hold">
                                          <p:stCondLst>
                                            <p:cond delay="0"/>
                                          </p:stCondLst>
                                        </p:cTn>
                                        <p:tgtEl>
                                          <p:spTgt spid="23"/>
                                        </p:tgtEl>
                                        <p:attrNameLst>
                                          <p:attrName>style.visibility</p:attrName>
                                        </p:attrNameLst>
                                      </p:cBhvr>
                                      <p:to>
                                        <p:strVal val="visible"/>
                                      </p:to>
                                    </p:set>
                                  </p:childTnLst>
                                </p:cTn>
                              </p:par>
                              <p:par>
                                <p:cTn id="53" presetID="1" presetClass="entr" presetSubtype="0" fill="hold" nodeType="withEffect">
                                  <p:stCondLst>
                                    <p:cond delay="0"/>
                                  </p:stCondLst>
                                  <p:childTnLst>
                                    <p:set>
                                      <p:cBhvr>
                                        <p:cTn id="54" dur="1" fill="hold">
                                          <p:stCondLst>
                                            <p:cond delay="0"/>
                                          </p:stCondLst>
                                        </p:cTn>
                                        <p:tgtEl>
                                          <p:spTgt spid="24"/>
                                        </p:tgtEl>
                                        <p:attrNameLst>
                                          <p:attrName>style.visibility</p:attrName>
                                        </p:attrNameLst>
                                      </p:cBhvr>
                                      <p:to>
                                        <p:strVal val="visible"/>
                                      </p:to>
                                    </p:set>
                                  </p:childTnLst>
                                </p:cTn>
                              </p:par>
                            </p:childTnLst>
                          </p:cTn>
                        </p:par>
                      </p:childTnLst>
                    </p:cTn>
                  </p:par>
                  <p:par>
                    <p:cTn id="55" fill="hold" nodeType="clickPar">
                      <p:stCondLst>
                        <p:cond delay="indefinite"/>
                      </p:stCondLst>
                      <p:childTnLst>
                        <p:par>
                          <p:cTn id="56" fill="hold" nodeType="withGroup">
                            <p:stCondLst>
                              <p:cond delay="0"/>
                            </p:stCondLst>
                            <p:childTnLst>
                              <p:par>
                                <p:cTn id="57" presetID="22" presetClass="entr" presetSubtype="4" fill="hold" nodeType="clickEffect">
                                  <p:stCondLst>
                                    <p:cond delay="0"/>
                                  </p:stCondLst>
                                  <p:childTnLst>
                                    <p:set>
                                      <p:cBhvr>
                                        <p:cTn id="58" dur="1" fill="hold">
                                          <p:stCondLst>
                                            <p:cond delay="0"/>
                                          </p:stCondLst>
                                        </p:cTn>
                                        <p:tgtEl>
                                          <p:spTgt spid="25"/>
                                        </p:tgtEl>
                                        <p:attrNameLst>
                                          <p:attrName>style.visibility</p:attrName>
                                        </p:attrNameLst>
                                      </p:cBhvr>
                                      <p:to>
                                        <p:strVal val="visible"/>
                                      </p:to>
                                    </p:set>
                                    <p:animEffect transition="in" filter="wipe(down)">
                                      <p:cBhvr>
                                        <p:cTn id="59" dur="500"/>
                                        <p:tgtEl>
                                          <p:spTgt spid="25"/>
                                        </p:tgtEl>
                                      </p:cBhvr>
                                    </p:animEffect>
                                  </p:childTnLst>
                                </p:cTn>
                              </p:par>
                            </p:childTnLst>
                          </p:cTn>
                        </p:par>
                      </p:childTnLst>
                    </p:cTn>
                  </p:par>
                  <p:par>
                    <p:cTn id="60" fill="hold" nodeType="clickPar">
                      <p:stCondLst>
                        <p:cond delay="indefinite"/>
                      </p:stCondLst>
                      <p:childTnLst>
                        <p:par>
                          <p:cTn id="61" fill="hold" nodeType="withGroup">
                            <p:stCondLst>
                              <p:cond delay="0"/>
                            </p:stCondLst>
                            <p:childTnLst>
                              <p:par>
                                <p:cTn id="62" presetID="2" presetClass="entr" presetSubtype="4" fill="hold" grpId="0" nodeType="clickEffect">
                                  <p:stCondLst>
                                    <p:cond delay="0"/>
                                  </p:stCondLst>
                                  <p:childTnLst>
                                    <p:set>
                                      <p:cBhvr>
                                        <p:cTn id="63" dur="1" fill="hold">
                                          <p:stCondLst>
                                            <p:cond delay="0"/>
                                          </p:stCondLst>
                                        </p:cTn>
                                        <p:tgtEl>
                                          <p:spTgt spid="26"/>
                                        </p:tgtEl>
                                        <p:attrNameLst>
                                          <p:attrName>style.visibility</p:attrName>
                                        </p:attrNameLst>
                                      </p:cBhvr>
                                      <p:to>
                                        <p:strVal val="visible"/>
                                      </p:to>
                                    </p:set>
                                    <p:anim calcmode="lin" valueType="num">
                                      <p:cBhvr additive="base">
                                        <p:cTn id="64" dur="500" fill="hold"/>
                                        <p:tgtEl>
                                          <p:spTgt spid="26"/>
                                        </p:tgtEl>
                                        <p:attrNameLst>
                                          <p:attrName>ppt_x</p:attrName>
                                        </p:attrNameLst>
                                      </p:cBhvr>
                                      <p:tavLst>
                                        <p:tav tm="0">
                                          <p:val>
                                            <p:strVal val="#ppt_x"/>
                                          </p:val>
                                        </p:tav>
                                        <p:tav tm="100000">
                                          <p:val>
                                            <p:strVal val="#ppt_x"/>
                                          </p:val>
                                        </p:tav>
                                      </p:tavLst>
                                    </p:anim>
                                    <p:anim calcmode="lin" valueType="num">
                                      <p:cBhvr additive="base">
                                        <p:cTn id="65" dur="500" fill="hold"/>
                                        <p:tgtEl>
                                          <p:spTgt spid="26"/>
                                        </p:tgtEl>
                                        <p:attrNameLst>
                                          <p:attrName>ppt_y</p:attrName>
                                        </p:attrNameLst>
                                      </p:cBhvr>
                                      <p:tavLst>
                                        <p:tav tm="0">
                                          <p:val>
                                            <p:strVal val="1+#ppt_h/2"/>
                                          </p:val>
                                        </p:tav>
                                        <p:tav tm="100000">
                                          <p:val>
                                            <p:strVal val="#ppt_y"/>
                                          </p:val>
                                        </p:tav>
                                      </p:tavLst>
                                    </p:anim>
                                  </p:childTnLst>
                                </p:cTn>
                              </p:par>
                            </p:childTnLst>
                          </p:cTn>
                        </p:par>
                      </p:childTnLst>
                    </p:cTn>
                  </p:par>
                  <p:par>
                    <p:cTn id="66" fill="hold" nodeType="clickPar">
                      <p:stCondLst>
                        <p:cond delay="indefinite"/>
                      </p:stCondLst>
                      <p:childTnLst>
                        <p:par>
                          <p:cTn id="67" fill="hold" nodeType="withGroup">
                            <p:stCondLst>
                              <p:cond delay="0"/>
                            </p:stCondLst>
                            <p:childTnLst>
                              <p:par>
                                <p:cTn id="68" presetID="22" presetClass="entr" presetSubtype="4" fill="hold" nodeType="clickEffect">
                                  <p:stCondLst>
                                    <p:cond delay="0"/>
                                  </p:stCondLst>
                                  <p:childTnLst>
                                    <p:set>
                                      <p:cBhvr>
                                        <p:cTn id="69" dur="1" fill="hold">
                                          <p:stCondLst>
                                            <p:cond delay="0"/>
                                          </p:stCondLst>
                                        </p:cTn>
                                        <p:tgtEl>
                                          <p:spTgt spid="27"/>
                                        </p:tgtEl>
                                        <p:attrNameLst>
                                          <p:attrName>style.visibility</p:attrName>
                                        </p:attrNameLst>
                                      </p:cBhvr>
                                      <p:to>
                                        <p:strVal val="visible"/>
                                      </p:to>
                                    </p:set>
                                    <p:animEffect transition="in" filter="wipe(down)">
                                      <p:cBhvr>
                                        <p:cTn id="70" dur="500"/>
                                        <p:tgtEl>
                                          <p:spTgt spid="27"/>
                                        </p:tgtEl>
                                      </p:cBhvr>
                                    </p:animEffect>
                                  </p:childTnLst>
                                </p:cTn>
                              </p:par>
                            </p:childTnLst>
                          </p:cTn>
                        </p:par>
                      </p:childTnLst>
                    </p:cTn>
                  </p:par>
                  <p:par>
                    <p:cTn id="71" fill="hold" nodeType="clickPar">
                      <p:stCondLst>
                        <p:cond delay="indefinite"/>
                      </p:stCondLst>
                      <p:childTnLst>
                        <p:par>
                          <p:cTn id="72" fill="hold" nodeType="withGroup">
                            <p:stCondLst>
                              <p:cond delay="0"/>
                            </p:stCondLst>
                            <p:childTnLst>
                              <p:par>
                                <p:cTn id="73" presetID="2" presetClass="entr" presetSubtype="4" fill="hold" grpId="0" nodeType="clickEffect">
                                  <p:stCondLst>
                                    <p:cond delay="0"/>
                                  </p:stCondLst>
                                  <p:childTnLst>
                                    <p:set>
                                      <p:cBhvr>
                                        <p:cTn id="74" dur="1" fill="hold">
                                          <p:stCondLst>
                                            <p:cond delay="0"/>
                                          </p:stCondLst>
                                        </p:cTn>
                                        <p:tgtEl>
                                          <p:spTgt spid="28"/>
                                        </p:tgtEl>
                                        <p:attrNameLst>
                                          <p:attrName>style.visibility</p:attrName>
                                        </p:attrNameLst>
                                      </p:cBhvr>
                                      <p:to>
                                        <p:strVal val="visible"/>
                                      </p:to>
                                    </p:set>
                                    <p:anim calcmode="lin" valueType="num">
                                      <p:cBhvr additive="base">
                                        <p:cTn id="75" dur="500" fill="hold"/>
                                        <p:tgtEl>
                                          <p:spTgt spid="28"/>
                                        </p:tgtEl>
                                        <p:attrNameLst>
                                          <p:attrName>ppt_x</p:attrName>
                                        </p:attrNameLst>
                                      </p:cBhvr>
                                      <p:tavLst>
                                        <p:tav tm="0">
                                          <p:val>
                                            <p:strVal val="#ppt_x"/>
                                          </p:val>
                                        </p:tav>
                                        <p:tav tm="100000">
                                          <p:val>
                                            <p:strVal val="#ppt_x"/>
                                          </p:val>
                                        </p:tav>
                                      </p:tavLst>
                                    </p:anim>
                                    <p:anim calcmode="lin" valueType="num">
                                      <p:cBhvr additive="base">
                                        <p:cTn id="76" dur="500" fill="hold"/>
                                        <p:tgtEl>
                                          <p:spTgt spid="2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6" grpId="0" animBg="1"/>
      <p:bldP spid="18" grpId="0" animBg="1"/>
      <p:bldP spid="21" grpId="0" animBg="1"/>
      <p:bldP spid="26" grpId="0" animBg="1"/>
      <p:bldP spid="28" grpId="0"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a:spLocks noChangeArrowheads="1"/>
          </p:cNvSpPr>
          <p:nvPr/>
        </p:nvSpPr>
        <p:spPr bwMode="auto">
          <a:xfrm>
            <a:off x="1828800" y="2667000"/>
            <a:ext cx="6553200" cy="2308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ar-IQ" sz="7200" b="1">
                <a:solidFill>
                  <a:schemeClr val="bg1"/>
                </a:solidFill>
                <a:cs typeface="Tahoma" pitchFamily="34" charset="0"/>
              </a:rPr>
              <a:t>شكرا لاصغائكم</a:t>
            </a:r>
            <a:endParaRPr lang="en-US" sz="7200" b="1">
              <a:solidFill>
                <a:schemeClr val="bg1"/>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a:solidFill>
            <a:srgbClr val="FFFF00"/>
          </a:solidFill>
        </p:spPr>
        <p:txBody>
          <a:bodyPr/>
          <a:lstStyle/>
          <a:p>
            <a:pPr eaLnBrk="1" hangingPunct="1"/>
            <a:r>
              <a:rPr lang="ar-IQ" b="1" smtClean="0">
                <a:solidFill>
                  <a:srgbClr val="FF0000"/>
                </a:solidFill>
              </a:rPr>
              <a:t>انواع التمييز السعري</a:t>
            </a:r>
            <a:endParaRPr lang="en-US" smtClean="0">
              <a:solidFill>
                <a:srgbClr val="FF0000"/>
              </a:solidFill>
            </a:endParaRPr>
          </a:p>
        </p:txBody>
      </p:sp>
      <p:sp>
        <p:nvSpPr>
          <p:cNvPr id="3" name="Rectangle 2"/>
          <p:cNvSpPr>
            <a:spLocks noChangeArrowheads="1"/>
          </p:cNvSpPr>
          <p:nvPr/>
        </p:nvSpPr>
        <p:spPr bwMode="auto">
          <a:xfrm>
            <a:off x="457200" y="1997075"/>
            <a:ext cx="83058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r" rtl="1"/>
            <a:r>
              <a:rPr lang="ar-IQ" sz="2400" b="1"/>
              <a:t>يمكن ملاحظة </a:t>
            </a:r>
            <a:r>
              <a:rPr lang="ar-IQ" sz="2400" b="1">
                <a:solidFill>
                  <a:srgbClr val="FF0000"/>
                </a:solidFill>
              </a:rPr>
              <a:t>ثلاثة انواع </a:t>
            </a:r>
            <a:r>
              <a:rPr lang="ar-IQ" sz="2400" b="1"/>
              <a:t>من التمييز السعري:-</a:t>
            </a:r>
            <a:endParaRPr lang="en-US" sz="2400" b="1"/>
          </a:p>
        </p:txBody>
      </p:sp>
      <p:sp>
        <p:nvSpPr>
          <p:cNvPr id="4" name="Rectangle 3"/>
          <p:cNvSpPr>
            <a:spLocks noChangeArrowheads="1"/>
          </p:cNvSpPr>
          <p:nvPr/>
        </p:nvSpPr>
        <p:spPr bwMode="auto">
          <a:xfrm>
            <a:off x="2206625" y="2840038"/>
            <a:ext cx="6477000" cy="831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r" rtl="1"/>
            <a:r>
              <a:rPr lang="ar-IQ" sz="2400" b="1"/>
              <a:t>1</a:t>
            </a:r>
            <a:r>
              <a:rPr lang="ar-IQ" sz="2400" b="1">
                <a:solidFill>
                  <a:srgbClr val="FF0000"/>
                </a:solidFill>
              </a:rPr>
              <a:t>.</a:t>
            </a:r>
            <a:r>
              <a:rPr lang="ar-IQ" sz="2400" b="1" u="sng">
                <a:solidFill>
                  <a:srgbClr val="FF0000"/>
                </a:solidFill>
              </a:rPr>
              <a:t>شخصية</a:t>
            </a:r>
            <a:r>
              <a:rPr lang="ar-IQ" sz="2400" b="1"/>
              <a:t> بيع سلعة من نوع واحد لأشخاص مختلفين</a:t>
            </a:r>
            <a:endParaRPr lang="ar-IQ" sz="2400" b="1">
              <a:solidFill>
                <a:srgbClr val="FF0000"/>
              </a:solidFill>
            </a:endParaRPr>
          </a:p>
          <a:p>
            <a:pPr algn="r" rtl="1"/>
            <a:r>
              <a:rPr lang="ar-IQ" sz="2400" b="1">
                <a:solidFill>
                  <a:srgbClr val="FF0000"/>
                </a:solidFill>
              </a:rPr>
              <a:t> </a:t>
            </a:r>
            <a:endParaRPr lang="en-US" sz="2400" b="1"/>
          </a:p>
        </p:txBody>
      </p:sp>
      <p:sp>
        <p:nvSpPr>
          <p:cNvPr id="5" name="Rectangle 4"/>
          <p:cNvSpPr>
            <a:spLocks noChangeArrowheads="1"/>
          </p:cNvSpPr>
          <p:nvPr/>
        </p:nvSpPr>
        <p:spPr bwMode="auto">
          <a:xfrm>
            <a:off x="193675" y="3671888"/>
            <a:ext cx="8496300"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r" rtl="1"/>
            <a:r>
              <a:rPr lang="ar-IQ" sz="2400" b="1"/>
              <a:t>2</a:t>
            </a:r>
            <a:r>
              <a:rPr lang="ar-IQ" sz="2400" b="1">
                <a:solidFill>
                  <a:srgbClr val="FF0000"/>
                </a:solidFill>
              </a:rPr>
              <a:t>.</a:t>
            </a:r>
            <a:r>
              <a:rPr lang="ar-IQ" sz="2400" b="1" u="sng">
                <a:solidFill>
                  <a:srgbClr val="FF0000"/>
                </a:solidFill>
              </a:rPr>
              <a:t>محلية</a:t>
            </a:r>
            <a:r>
              <a:rPr lang="ar-IQ" sz="2400" b="1">
                <a:solidFill>
                  <a:srgbClr val="FF0000"/>
                </a:solidFill>
              </a:rPr>
              <a:t> </a:t>
            </a:r>
            <a:r>
              <a:rPr lang="ar-IQ" sz="2400" b="1"/>
              <a:t>بيع سلعة ذات مواصفات وشروط متشابهة باسعار مختلفة في مناطق مختلفة بينما تكون اسعار السلع ذات المواصفات والشروط المتشابهة مختلفة في البلد المصنع وبأسعار اخرى في بلد اخر </a:t>
            </a:r>
            <a:endParaRPr lang="ar-IQ" sz="2400" b="1">
              <a:solidFill>
                <a:srgbClr val="FF0000"/>
              </a:solidFill>
            </a:endParaRPr>
          </a:p>
        </p:txBody>
      </p:sp>
      <p:sp>
        <p:nvSpPr>
          <p:cNvPr id="6" name="Rectangle 5"/>
          <p:cNvSpPr>
            <a:spLocks noChangeArrowheads="1"/>
          </p:cNvSpPr>
          <p:nvPr/>
        </p:nvSpPr>
        <p:spPr bwMode="auto">
          <a:xfrm>
            <a:off x="1371600" y="5326063"/>
            <a:ext cx="7391400" cy="831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r" rtl="1"/>
            <a:r>
              <a:rPr lang="ar-IQ" sz="2400" b="1"/>
              <a:t>3</a:t>
            </a:r>
            <a:r>
              <a:rPr lang="ar-IQ" sz="2400" b="1">
                <a:solidFill>
                  <a:srgbClr val="FF0000"/>
                </a:solidFill>
              </a:rPr>
              <a:t>.</a:t>
            </a:r>
            <a:r>
              <a:rPr lang="ar-IQ" sz="2400" b="1" u="sng">
                <a:solidFill>
                  <a:srgbClr val="FF0000"/>
                </a:solidFill>
              </a:rPr>
              <a:t>نسبة للاستخدام والمتاجرة </a:t>
            </a:r>
            <a:r>
              <a:rPr lang="ar-IQ" sz="2400" b="1"/>
              <a:t>حسب نوع الاستخدام فمثلا يتم تمييز الاستخدام الصناعي لها عن الاستخدام المنزلي...الخ </a:t>
            </a:r>
            <a:endParaRPr lang="en-US" sz="2400" b="1"/>
          </a:p>
        </p:txBody>
      </p:sp>
    </p:spTree>
    <p:extLst>
      <p:ext uri="{BB962C8B-B14F-4D97-AF65-F5344CB8AC3E}">
        <p14:creationId xmlns:p14="http://schemas.microsoft.com/office/powerpoint/2010/main" val="219601709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2"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1+#ppt_w/2"/>
                                          </p:val>
                                        </p:tav>
                                        <p:tav tm="100000">
                                          <p:val>
                                            <p:strVal val="#ppt_x"/>
                                          </p:val>
                                        </p:tav>
                                      </p:tavLst>
                                    </p:anim>
                                    <p:anim calcmode="lin" valueType="num">
                                      <p:cBhvr additive="base">
                                        <p:cTn id="8" dur="500" fill="hold"/>
                                        <p:tgtEl>
                                          <p:spTgt spid="3"/>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fill="hold"/>
                                        <p:tgtEl>
                                          <p:spTgt spid="4"/>
                                        </p:tgtEl>
                                        <p:attrNameLst>
                                          <p:attrName>ppt_x</p:attrName>
                                        </p:attrNameLst>
                                      </p:cBhvr>
                                      <p:tavLst>
                                        <p:tav tm="0">
                                          <p:val>
                                            <p:strVal val="1+#ppt_w/2"/>
                                          </p:val>
                                        </p:tav>
                                        <p:tav tm="100000">
                                          <p:val>
                                            <p:strVal val="#ppt_x"/>
                                          </p:val>
                                        </p:tav>
                                      </p:tavLst>
                                    </p:anim>
                                    <p:anim calcmode="lin" valueType="num">
                                      <p:cBhvr additive="base">
                                        <p:cTn id="14" dur="500" fill="hold"/>
                                        <p:tgtEl>
                                          <p:spTgt spid="4"/>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anim calcmode="lin" valueType="num">
                                      <p:cBhvr additive="base">
                                        <p:cTn id="19" dur="500" fill="hold"/>
                                        <p:tgtEl>
                                          <p:spTgt spid="5"/>
                                        </p:tgtEl>
                                        <p:attrNameLst>
                                          <p:attrName>ppt_x</p:attrName>
                                        </p:attrNameLst>
                                      </p:cBhvr>
                                      <p:tavLst>
                                        <p:tav tm="0">
                                          <p:val>
                                            <p:strVal val="1+#ppt_w/2"/>
                                          </p:val>
                                        </p:tav>
                                        <p:tav tm="100000">
                                          <p:val>
                                            <p:strVal val="#ppt_x"/>
                                          </p:val>
                                        </p:tav>
                                      </p:tavLst>
                                    </p:anim>
                                    <p:anim calcmode="lin" valueType="num">
                                      <p:cBhvr additive="base">
                                        <p:cTn id="20" dur="500" fill="hold"/>
                                        <p:tgtEl>
                                          <p:spTgt spid="5"/>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2" fill="hold" grpId="0" nodeType="clickEffect">
                                  <p:stCondLst>
                                    <p:cond delay="0"/>
                                  </p:stCondLst>
                                  <p:childTnLst>
                                    <p:set>
                                      <p:cBhvr>
                                        <p:cTn id="24" dur="1" fill="hold">
                                          <p:stCondLst>
                                            <p:cond delay="0"/>
                                          </p:stCondLst>
                                        </p:cTn>
                                        <p:tgtEl>
                                          <p:spTgt spid="6"/>
                                        </p:tgtEl>
                                        <p:attrNameLst>
                                          <p:attrName>style.visibility</p:attrName>
                                        </p:attrNameLst>
                                      </p:cBhvr>
                                      <p:to>
                                        <p:strVal val="visible"/>
                                      </p:to>
                                    </p:set>
                                    <p:anim calcmode="lin" valueType="num">
                                      <p:cBhvr additive="base">
                                        <p:cTn id="25" dur="500" fill="hold"/>
                                        <p:tgtEl>
                                          <p:spTgt spid="6"/>
                                        </p:tgtEl>
                                        <p:attrNameLst>
                                          <p:attrName>ppt_x</p:attrName>
                                        </p:attrNameLst>
                                      </p:cBhvr>
                                      <p:tavLst>
                                        <p:tav tm="0">
                                          <p:val>
                                            <p:strVal val="1+#ppt_w/2"/>
                                          </p:val>
                                        </p:tav>
                                        <p:tav tm="100000">
                                          <p:val>
                                            <p:strVal val="#ppt_x"/>
                                          </p:val>
                                        </p:tav>
                                      </p:tavLst>
                                    </p:anim>
                                    <p:anim calcmode="lin" valueType="num">
                                      <p:cBhvr additive="base">
                                        <p:cTn id="26" dur="500" fill="hold"/>
                                        <p:tgtEl>
                                          <p:spTgt spid="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P spid="6"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txBox="1">
            <a:spLocks/>
          </p:cNvSpPr>
          <p:nvPr/>
        </p:nvSpPr>
        <p:spPr bwMode="auto">
          <a:xfrm>
            <a:off x="457200" y="274638"/>
            <a:ext cx="8229600" cy="114300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ctr" eaLnBrk="1" hangingPunct="1"/>
            <a:r>
              <a:rPr lang="ar-IQ" sz="4400" b="1">
                <a:solidFill>
                  <a:srgbClr val="FF0000"/>
                </a:solidFill>
                <a:cs typeface="Times New Roman" pitchFamily="18" charset="0"/>
              </a:rPr>
              <a:t>انواع التمييز السعري</a:t>
            </a:r>
            <a:endParaRPr lang="en-US" sz="4400">
              <a:solidFill>
                <a:srgbClr val="FF0000"/>
              </a:solidFill>
            </a:endParaRPr>
          </a:p>
        </p:txBody>
      </p:sp>
      <p:sp>
        <p:nvSpPr>
          <p:cNvPr id="3" name="Rectangle 2"/>
          <p:cNvSpPr>
            <a:spLocks noChangeArrowheads="1"/>
          </p:cNvSpPr>
          <p:nvPr/>
        </p:nvSpPr>
        <p:spPr bwMode="auto">
          <a:xfrm>
            <a:off x="1219200" y="955675"/>
            <a:ext cx="6784975"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rtl="1"/>
            <a:r>
              <a:rPr lang="ar-IQ" sz="2400" b="1"/>
              <a:t>صنف الاقتصادي </a:t>
            </a:r>
            <a:r>
              <a:rPr lang="en-US" sz="2400" b="1"/>
              <a:t>Pigou</a:t>
            </a:r>
            <a:r>
              <a:rPr lang="ar-IQ" sz="2400" b="1"/>
              <a:t>.C.A التمييز السعري بتصنيف اخر وهو:-</a:t>
            </a:r>
            <a:endParaRPr lang="en-US" sz="2400" b="1"/>
          </a:p>
        </p:txBody>
      </p:sp>
      <p:sp>
        <p:nvSpPr>
          <p:cNvPr id="4" name="Rectangle 3"/>
          <p:cNvSpPr>
            <a:spLocks noChangeArrowheads="1"/>
          </p:cNvSpPr>
          <p:nvPr/>
        </p:nvSpPr>
        <p:spPr bwMode="auto">
          <a:xfrm>
            <a:off x="382588" y="2362200"/>
            <a:ext cx="8458200" cy="3416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justLow" rtl="1"/>
            <a:r>
              <a:rPr lang="ar-IQ" sz="2400" b="1">
                <a:solidFill>
                  <a:srgbClr val="FF0000"/>
                </a:solidFill>
              </a:rPr>
              <a:t>1.</a:t>
            </a:r>
            <a:r>
              <a:rPr lang="ar-IQ" sz="2400" b="1" u="sng">
                <a:solidFill>
                  <a:srgbClr val="FF0000"/>
                </a:solidFill>
              </a:rPr>
              <a:t>التمييز السعري من الدرجة الاولى</a:t>
            </a:r>
            <a:r>
              <a:rPr lang="ar-IQ" sz="2400" b="1"/>
              <a:t>:- عندما يبيع المحتكر سلعته </a:t>
            </a:r>
            <a:r>
              <a:rPr lang="ar-IQ" sz="2400" b="1">
                <a:solidFill>
                  <a:srgbClr val="FF0000"/>
                </a:solidFill>
              </a:rPr>
              <a:t>وفق جدول الطلب </a:t>
            </a:r>
            <a:r>
              <a:rPr lang="ar-IQ" sz="2400" b="1"/>
              <a:t>فكل وحدة منتجة تباع بسعر خاص اي بتعبير اخر بيع كل وحدة من السلعة بالسعر الذي يمكن ان يدفعة الفرد المستهلك لها،وبذلك فان المحتكر سوف يحصل على كل من فائض المنتج وكذلك فائض المستهلك ، وهذا النوع من التمييز السعري </a:t>
            </a:r>
            <a:r>
              <a:rPr lang="ar-IQ" sz="2400" b="1">
                <a:solidFill>
                  <a:srgbClr val="FF0000"/>
                </a:solidFill>
              </a:rPr>
              <a:t>نادر</a:t>
            </a:r>
            <a:r>
              <a:rPr lang="ar-IQ" sz="2400" b="1"/>
              <a:t> الوجود في الواقع العملي ويتطلب تطبيقه معرفة المحتكر لمنحنى الطلب الذي يواجهه،ومثال ذلك </a:t>
            </a:r>
            <a:r>
              <a:rPr lang="ar-IQ" sz="2400" b="1">
                <a:solidFill>
                  <a:srgbClr val="FF0000"/>
                </a:solidFill>
              </a:rPr>
              <a:t>سياسة شركات الطيران</a:t>
            </a:r>
            <a:r>
              <a:rPr lang="ar-IQ" sz="2400" b="1"/>
              <a:t> في التمييز بين اسعار تذاكرها على نفس الرحلة حيث تكون اسعار الدرجة الاولى اعلى اذ يتمكن رجال الاعمال دفعها حيث لايرغبون باسعار الدرجة الاقتصادية اذ تتضمن الحجز قبل مدة معينه في الوقت والذي لايرغب بذلك رجال الاعمال.</a:t>
            </a:r>
            <a:endParaRPr lang="en-US" sz="2400" b="1"/>
          </a:p>
        </p:txBody>
      </p:sp>
    </p:spTree>
    <p:extLst>
      <p:ext uri="{BB962C8B-B14F-4D97-AF65-F5344CB8AC3E}">
        <p14:creationId xmlns:p14="http://schemas.microsoft.com/office/powerpoint/2010/main" val="180093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2"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1+#ppt_w/2"/>
                                          </p:val>
                                        </p:tav>
                                        <p:tav tm="100000">
                                          <p:val>
                                            <p:strVal val="#ppt_x"/>
                                          </p:val>
                                        </p:tav>
                                      </p:tavLst>
                                    </p:anim>
                                    <p:anim calcmode="lin" valueType="num">
                                      <p:cBhvr additive="base">
                                        <p:cTn id="8" dur="500" fill="hold"/>
                                        <p:tgtEl>
                                          <p:spTgt spid="3"/>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fill="hold"/>
                                        <p:tgtEl>
                                          <p:spTgt spid="4"/>
                                        </p:tgtEl>
                                        <p:attrNameLst>
                                          <p:attrName>ppt_x</p:attrName>
                                        </p:attrNameLst>
                                      </p:cBhvr>
                                      <p:tavLst>
                                        <p:tav tm="0">
                                          <p:val>
                                            <p:strVal val="#ppt_x"/>
                                          </p:val>
                                        </p:tav>
                                        <p:tav tm="100000">
                                          <p:val>
                                            <p:strVal val="#ppt_x"/>
                                          </p:val>
                                        </p:tav>
                                      </p:tavLst>
                                    </p:anim>
                                    <p:anim calcmode="lin" valueType="num">
                                      <p:cBhvr additive="base">
                                        <p:cTn id="14"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47800" y="457200"/>
            <a:ext cx="5922963" cy="5105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27709316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
          <p:cNvSpPr>
            <a:spLocks noChangeArrowheads="1"/>
          </p:cNvSpPr>
          <p:nvPr/>
        </p:nvSpPr>
        <p:spPr bwMode="auto">
          <a:xfrm>
            <a:off x="838200" y="533400"/>
            <a:ext cx="7848600" cy="4154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justLow" rtl="1"/>
            <a:r>
              <a:rPr lang="ar-IQ" sz="2400" b="1"/>
              <a:t>2.</a:t>
            </a:r>
            <a:r>
              <a:rPr lang="ar-IQ" sz="2400" b="1" u="sng"/>
              <a:t>التمييز السعري من الدرجة الثانية</a:t>
            </a:r>
            <a:r>
              <a:rPr lang="ar-IQ" sz="2400" b="1"/>
              <a:t>:- في هذة الحالة فان المحتكر يقوم ببيع نفس الوحدات ولكن بأسعار مختلفة اذ يتم تقسيم الوحدات حسب مجموعات ويتم التسعير بالسعر الادنى للمجموعة، وعلى وفق ما موضح في ادناه يتم تقسيم الوحدات المتاحة مثلا الى ثلاثة مجاميع وتكون اسعار بيع المجموعة الاولى بسعر</a:t>
            </a:r>
            <a:r>
              <a:rPr lang="en-US" sz="2400" b="1"/>
              <a:t>110</a:t>
            </a:r>
            <a:r>
              <a:rPr lang="ar-IQ" sz="2400" b="1"/>
              <a:t> ،المجموعة الثانية بسعر</a:t>
            </a:r>
            <a:r>
              <a:rPr lang="en-US" sz="2400" b="1"/>
              <a:t>90</a:t>
            </a:r>
            <a:r>
              <a:rPr lang="ar-IQ" sz="2400" b="1"/>
              <a:t>، المجموعة الثالثة بسعر</a:t>
            </a:r>
            <a:r>
              <a:rPr lang="en-US" sz="2400" b="1"/>
              <a:t>70 </a:t>
            </a:r>
            <a:r>
              <a:rPr lang="ar-IQ" sz="2400" b="1"/>
              <a:t>ومثال هذا النوع اسعار الجملة والمفرد،وعلى وفق هذا التمييزيتم تقسيم الوحدات المباعة من السلعة الى مجاميع ،سعر كل مجموعة منه هو سعر ادنى وحدة حدية يرغب المستهلك بدفعها عند جدول الطلب، وكذلك من امثلة هذا النوع من التمييز السعري ماتقدمه شركات الهاتف في تسعير المكالمات الى مجاميع تتناقص اسعارها مع زيادة العدد فيكون سعر ادنى للمكالمات العشرة الثانية وسعر ادنى للمكالمات العشرة الثالثة وهكذا.</a:t>
            </a:r>
            <a:endParaRPr lang="en-US" sz="2400" b="1"/>
          </a:p>
        </p:txBody>
      </p:sp>
    </p:spTree>
    <p:extLst>
      <p:ext uri="{BB962C8B-B14F-4D97-AF65-F5344CB8AC3E}">
        <p14:creationId xmlns:p14="http://schemas.microsoft.com/office/powerpoint/2010/main" val="116618467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5800" y="333375"/>
            <a:ext cx="7772400" cy="6191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97974684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1"/>
          <p:cNvSpPr>
            <a:spLocks noChangeArrowheads="1"/>
          </p:cNvSpPr>
          <p:nvPr/>
        </p:nvSpPr>
        <p:spPr bwMode="auto">
          <a:xfrm>
            <a:off x="609600" y="533400"/>
            <a:ext cx="7772400" cy="304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justLow" rtl="1"/>
            <a:r>
              <a:rPr lang="ar-IQ" sz="2400" b="1"/>
              <a:t>3.</a:t>
            </a:r>
            <a:r>
              <a:rPr lang="ar-IQ" sz="2400" b="1" u="sng">
                <a:solidFill>
                  <a:srgbClr val="FF0000"/>
                </a:solidFill>
              </a:rPr>
              <a:t>التمييز السعري من الدرجة الثالثة</a:t>
            </a:r>
            <a:r>
              <a:rPr lang="ar-IQ" sz="2400" b="1"/>
              <a:t>:- يتم على وفق هذا التمييز قيام المحتكر بتمييز اسعار سلعته الى سوقين او اكثر ولايحتاج فيه الى تطبيق التسعيير الى سعر ادنى وحدة حدية يرغب المستهلك بدفعها في جدول الطلب.</a:t>
            </a:r>
            <a:endParaRPr lang="en-US" sz="2400" b="1"/>
          </a:p>
          <a:p>
            <a:pPr algn="justLow" rtl="1"/>
            <a:r>
              <a:rPr lang="ar-IQ" sz="2400" b="1"/>
              <a:t>ويعتمد السعر في كل سوق على الكمية المباعة وحالة الطلب في ذلك السوق ، ان حالة التمييز السوقي من الدرجة الثالثة </a:t>
            </a:r>
            <a:r>
              <a:rPr lang="ar-IQ" sz="2400" b="1">
                <a:solidFill>
                  <a:srgbClr val="FF0000"/>
                </a:solidFill>
              </a:rPr>
              <a:t>هي الشائعة غالبا</a:t>
            </a:r>
            <a:r>
              <a:rPr lang="ar-IQ" sz="2400" b="1"/>
              <a:t>،فمثلا يتم عرض اسعارا مخفضة للكتب الى الطلبة او الاساتذة،وكذلك على الصعيد الدولي قيام دولة ببيع سلعة الى دولة اخرى بسعر ادنى من سعرها في داخل الدولة المنتجة للسلعة .</a:t>
            </a:r>
            <a:endParaRPr lang="en-US" sz="2400" b="1"/>
          </a:p>
        </p:txBody>
      </p:sp>
    </p:spTree>
    <p:extLst>
      <p:ext uri="{BB962C8B-B14F-4D97-AF65-F5344CB8AC3E}">
        <p14:creationId xmlns:p14="http://schemas.microsoft.com/office/powerpoint/2010/main" val="261701917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
          <p:cNvSpPr>
            <a:spLocks noChangeArrowheads="1"/>
          </p:cNvSpPr>
          <p:nvPr/>
        </p:nvSpPr>
        <p:spPr bwMode="auto">
          <a:xfrm>
            <a:off x="2514600" y="304800"/>
            <a:ext cx="4530725" cy="646113"/>
          </a:xfrm>
          <a:prstGeom prst="rect">
            <a:avLst/>
          </a:prstGeom>
          <a:solidFill>
            <a:srgbClr val="FFFF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ar-IQ" sz="3600" b="1"/>
              <a:t>شروط تطبيق التمييز السعري</a:t>
            </a:r>
            <a:endParaRPr lang="en-US" sz="3600"/>
          </a:p>
        </p:txBody>
      </p:sp>
      <p:sp>
        <p:nvSpPr>
          <p:cNvPr id="3" name="Rectangle 2"/>
          <p:cNvSpPr>
            <a:spLocks noChangeArrowheads="1"/>
          </p:cNvSpPr>
          <p:nvPr/>
        </p:nvSpPr>
        <p:spPr bwMode="auto">
          <a:xfrm>
            <a:off x="222250" y="1489075"/>
            <a:ext cx="8915400"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justLow" rtl="1"/>
            <a:r>
              <a:rPr lang="ar-IQ" sz="2400" b="1">
                <a:solidFill>
                  <a:srgbClr val="FF0000"/>
                </a:solidFill>
              </a:rPr>
              <a:t>1.</a:t>
            </a:r>
            <a:r>
              <a:rPr lang="ar-IQ" sz="2400" b="1" u="sng">
                <a:solidFill>
                  <a:srgbClr val="FF0000"/>
                </a:solidFill>
              </a:rPr>
              <a:t>عدم امكانية نقل اي وحدة من وحدات السلعة من سوق ذات سعر منفصل الى</a:t>
            </a:r>
            <a:r>
              <a:rPr lang="ar-IQ" sz="2400" b="1">
                <a:solidFill>
                  <a:srgbClr val="FF0000"/>
                </a:solidFill>
              </a:rPr>
              <a:t> اخر</a:t>
            </a:r>
            <a:r>
              <a:rPr lang="ar-IQ" sz="2400" b="1"/>
              <a:t>، فمثلا قيام الطبيب أو المحامي  بتمييز الاجور التي يحصل عليها من الافراد ، فهذة السلعة تقدم الى اشخاص ينتفعون منها بشكل شخصي وبالتالي لايمكنهم نقلها الى الاخرين.</a:t>
            </a:r>
            <a:endParaRPr lang="en-US" sz="2400" b="1"/>
          </a:p>
        </p:txBody>
      </p:sp>
      <p:sp>
        <p:nvSpPr>
          <p:cNvPr id="4" name="Rectangle 3"/>
          <p:cNvSpPr>
            <a:spLocks noChangeArrowheads="1"/>
          </p:cNvSpPr>
          <p:nvPr/>
        </p:nvSpPr>
        <p:spPr bwMode="auto">
          <a:xfrm>
            <a:off x="293688" y="3048000"/>
            <a:ext cx="8770937" cy="1938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justLow" rtl="1"/>
            <a:r>
              <a:rPr lang="ar-IQ" sz="2400" b="1"/>
              <a:t>2.</a:t>
            </a:r>
            <a:r>
              <a:rPr lang="ar-IQ" sz="2400" b="1" u="sng">
                <a:solidFill>
                  <a:srgbClr val="FF0000"/>
                </a:solidFill>
              </a:rPr>
              <a:t>المسافة الجغرافية وموانع الضرائب</a:t>
            </a:r>
            <a:r>
              <a:rPr lang="ar-IQ" sz="2400" b="1"/>
              <a:t>:- فالمسافة البعيدة التي تؤدي الى تحميل سعر السلعة تكاليف اضافية عالية تحول دون نقل السلع من سوق الى اخر ذات سعر اعلى، وكذلك الحال عند عرضها في سوق محلية بسعر مخفض عند وجود ضرائب  وخارج البلد لعدم وجود ضرائب تصدير.</a:t>
            </a:r>
            <a:endParaRPr lang="en-US" sz="2400" b="1"/>
          </a:p>
          <a:p>
            <a:pPr algn="justLow" rtl="1"/>
            <a:r>
              <a:rPr lang="ar-IQ" sz="2400" b="1"/>
              <a:t> </a:t>
            </a:r>
            <a:endParaRPr lang="en-US" sz="2400" b="1"/>
          </a:p>
        </p:txBody>
      </p:sp>
      <p:sp>
        <p:nvSpPr>
          <p:cNvPr id="5" name="Rectangle 4"/>
          <p:cNvSpPr>
            <a:spLocks noChangeArrowheads="1"/>
          </p:cNvSpPr>
          <p:nvPr/>
        </p:nvSpPr>
        <p:spPr bwMode="auto">
          <a:xfrm>
            <a:off x="457200" y="5181600"/>
            <a:ext cx="8153400"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justLow" rtl="1"/>
            <a:r>
              <a:rPr lang="ar-IQ" sz="2400" b="1"/>
              <a:t>3.</a:t>
            </a:r>
            <a:r>
              <a:rPr lang="ar-IQ" sz="2400" b="1" u="sng"/>
              <a:t>ا</a:t>
            </a:r>
            <a:r>
              <a:rPr lang="ar-IQ" sz="2400" b="1" u="sng">
                <a:solidFill>
                  <a:srgbClr val="FF0000"/>
                </a:solidFill>
              </a:rPr>
              <a:t>لموانع القانونية</a:t>
            </a:r>
            <a:r>
              <a:rPr lang="ar-IQ" sz="2400" b="1"/>
              <a:t>:-التي تحدد نوع التمييز درجة اولى أوثانية كما في النقل وكذلك اسعار مختلفة لأستهلاك الطاقة الكهربائية...الخ.</a:t>
            </a:r>
            <a:endParaRPr lang="en-US" sz="2400" b="1"/>
          </a:p>
        </p:txBody>
      </p:sp>
    </p:spTree>
    <p:extLst>
      <p:ext uri="{BB962C8B-B14F-4D97-AF65-F5344CB8AC3E}">
        <p14:creationId xmlns:p14="http://schemas.microsoft.com/office/powerpoint/2010/main" val="374759967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2"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1+#ppt_w/2"/>
                                          </p:val>
                                        </p:tav>
                                        <p:tav tm="100000">
                                          <p:val>
                                            <p:strVal val="#ppt_x"/>
                                          </p:val>
                                        </p:tav>
                                      </p:tavLst>
                                    </p:anim>
                                    <p:anim calcmode="lin" valueType="num">
                                      <p:cBhvr additive="base">
                                        <p:cTn id="8" dur="500" fill="hold"/>
                                        <p:tgtEl>
                                          <p:spTgt spid="3"/>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fill="hold"/>
                                        <p:tgtEl>
                                          <p:spTgt spid="4"/>
                                        </p:tgtEl>
                                        <p:attrNameLst>
                                          <p:attrName>ppt_x</p:attrName>
                                        </p:attrNameLst>
                                      </p:cBhvr>
                                      <p:tavLst>
                                        <p:tav tm="0">
                                          <p:val>
                                            <p:strVal val="1+#ppt_w/2"/>
                                          </p:val>
                                        </p:tav>
                                        <p:tav tm="100000">
                                          <p:val>
                                            <p:strVal val="#ppt_x"/>
                                          </p:val>
                                        </p:tav>
                                      </p:tavLst>
                                    </p:anim>
                                    <p:anim calcmode="lin" valueType="num">
                                      <p:cBhvr additive="base">
                                        <p:cTn id="14" dur="500" fill="hold"/>
                                        <p:tgtEl>
                                          <p:spTgt spid="4"/>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anim calcmode="lin" valueType="num">
                                      <p:cBhvr additive="base">
                                        <p:cTn id="19" dur="500" fill="hold"/>
                                        <p:tgtEl>
                                          <p:spTgt spid="5"/>
                                        </p:tgtEl>
                                        <p:attrNameLst>
                                          <p:attrName>ppt_x</p:attrName>
                                        </p:attrNameLst>
                                      </p:cBhvr>
                                      <p:tavLst>
                                        <p:tav tm="0">
                                          <p:val>
                                            <p:strVal val="1+#ppt_w/2"/>
                                          </p:val>
                                        </p:tav>
                                        <p:tav tm="100000">
                                          <p:val>
                                            <p:strVal val="#ppt_x"/>
                                          </p:val>
                                        </p:tav>
                                      </p:tavLst>
                                    </p:anim>
                                    <p:anim calcmode="lin" valueType="num">
                                      <p:cBhvr additive="base">
                                        <p:cTn id="20" dur="500" fill="hold"/>
                                        <p:tgtEl>
                                          <p:spTgt spid="5"/>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Lst>
  </p:timing>
</p:sld>
</file>

<file path=ppt/theme/theme1.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73</TotalTime>
  <Words>1459</Words>
  <Application>Microsoft Office PowerPoint</Application>
  <PresentationFormat>On-screen Show (4:3)</PresentationFormat>
  <Paragraphs>163</Paragraphs>
  <Slides>28</Slides>
  <Notes>3</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28</vt:i4>
      </vt:variant>
    </vt:vector>
  </HeadingPairs>
  <TitlesOfParts>
    <vt:vector size="34" baseType="lpstr">
      <vt:lpstr>Arial</vt:lpstr>
      <vt:lpstr>Calibri</vt:lpstr>
      <vt:lpstr>Times New Roman</vt:lpstr>
      <vt:lpstr>Tahoma</vt:lpstr>
      <vt:lpstr>سمة Office</vt:lpstr>
      <vt:lpstr>Worksheet</vt:lpstr>
      <vt:lpstr>PowerPoint Presentation</vt:lpstr>
      <vt:lpstr>التمييز السعريPrice Discrimination</vt:lpstr>
      <vt:lpstr>انواع التمييز السعري</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draamusa</dc:creator>
  <cp:lastModifiedBy>win8</cp:lastModifiedBy>
  <cp:revision>7</cp:revision>
  <dcterms:created xsi:type="dcterms:W3CDTF">2006-08-16T00:00:00Z</dcterms:created>
  <dcterms:modified xsi:type="dcterms:W3CDTF">2017-12-16T21:31:18Z</dcterms:modified>
</cp:coreProperties>
</file>