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3"/>
  </p:notesMasterIdLst>
  <p:sldIdLst>
    <p:sldId id="25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7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8627192-ACA6-4CD9-B899-6DE4EDA4A4F4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B4C2A1F-85BE-49D6-AFE5-388DA015C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95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7B974-C75D-45EB-B8E0-4A611BAFB7BB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22AB6-E606-4E8F-B83B-ED240F2B08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6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411ED-5589-4178-A9A2-1173434E4A60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65370-F2EC-4357-A575-09E34A2A6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9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17DAB-7655-493F-888B-78ADDFD889D0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F0A57-84A3-46E9-95CE-02D3E2DDE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19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5F2F86F-2D34-45D1-932E-43E58480243B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2DA2BF">
                    <a:tint val="20000"/>
                  </a:srgb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F412661-D524-4414-A9C8-F2A3B6C09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76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76213-2642-4AEA-BCD5-B170819291D0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04161-D44C-45FF-B1CA-5E69F3DAA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24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9F0B2593-B6F8-4094-A831-4011AD6F94F6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6ACF992F-9AE4-41C8-BA75-96334EB6F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91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660BFF81-CDBB-474D-84F3-95FBFA8EE095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059C4EB6-2677-41E2-85D2-77118DAF5A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51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40D2B4-BCFC-4CC9-AA66-54926E1B8279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F72385-2CC4-45AB-9D72-4E53679F2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41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C39E2A0B-8D73-4EA4-BF0D-63D4FFF8F976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2A14ECD7-71C4-46D8-8150-8CC4EE00D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702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88572-6558-4739-AB0E-2D9432F99A83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4BB59-7847-4846-A597-7D69F48BB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584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A427443-5859-4530-982F-2C03A7129B5E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1C98EE-ED1A-4A17-87DB-B7561341C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9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E998B-D8DB-43E3-B916-E66B8A08E32A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399DF-963A-4037-9329-26374BDE0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532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+mn-lt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1688D462-2AF0-49CC-A3A9-F9C14479ED64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6C6AEDDB-734B-48D0-9F5D-6CC1218A7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650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B401F-1675-4FC2-821E-FDA8911E52F7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335C7-CE4C-46A3-A85A-81177E620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425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3D39-6506-4C58-8309-2ADD0CB7A4E1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C33CC-E755-47E9-931D-06F6E93D7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16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EE8AA-BD5D-42E0-A889-09AD90B49C92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A3391-70DA-4CD0-BA91-F5ED3739E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9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DD32B-59DB-4744-A5D5-D7B459778861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97217-817D-455F-8E77-92A184C07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8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C4B66-BD06-4F2E-BC01-4652821EE6B1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B9D89-CE64-4CDA-8DD6-05300FC68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98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4D000-BD2D-4ED7-B5CF-B08A1F39B947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5E56-2230-4939-BC8D-6C940E4AA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1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C0522-F180-4A30-8C5C-0744E5C4FECD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86FA1-B461-4B66-A05F-D4D72E1A2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0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16F4C-D72A-42F7-8724-F9BA204D80BA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B88E9-7FCD-41C7-90FA-EE71C39B2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19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0342E-78BF-4AD5-B2AC-46E084B34E32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DDE19-242A-4543-99FD-8C7304B85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1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EB7D7E-1E6B-455A-9558-BB87D44A6ADC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7CD5B7-4278-4FF8-BC7A-051A2C9DC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2051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7AEEAFC-13C8-400B-B03E-7C8FBC59483B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3EC2191-744F-4314-862F-46F26DB4D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4" r:id="rId2"/>
    <p:sldLayoutId id="2147483719" r:id="rId3"/>
    <p:sldLayoutId id="2147483720" r:id="rId4"/>
    <p:sldLayoutId id="2147483721" r:id="rId5"/>
    <p:sldLayoutId id="2147483722" r:id="rId6"/>
    <p:sldLayoutId id="2147483715" r:id="rId7"/>
    <p:sldLayoutId id="2147483723" r:id="rId8"/>
    <p:sldLayoutId id="2147483724" r:id="rId9"/>
    <p:sldLayoutId id="2147483716" r:id="rId10"/>
    <p:sldLayoutId id="21474837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b="1" smtClean="0">
                <a:solidFill>
                  <a:schemeClr val="tx1"/>
                </a:solidFill>
              </a:rPr>
              <a:t>أ. د.عبد الستار عبد الجبار موسى</a:t>
            </a:r>
          </a:p>
          <a:p>
            <a:r>
              <a:rPr lang="ar-IQ" b="1" smtClean="0">
                <a:solidFill>
                  <a:schemeClr val="tx1"/>
                </a:solidFill>
              </a:rPr>
              <a:t>استاذ النظرية الاقتصادية الجزئية </a:t>
            </a:r>
          </a:p>
          <a:p>
            <a:r>
              <a:rPr lang="ar-IQ" b="1" smtClean="0">
                <a:solidFill>
                  <a:schemeClr val="tx1"/>
                </a:solidFill>
              </a:rPr>
              <a:t>في الجامعة المستنصرية - العراق</a:t>
            </a:r>
            <a:endParaRPr lang="en-US" b="1" smtClean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90600" y="762000"/>
            <a:ext cx="7772400" cy="1470025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ar-IQ" b="1" dirty="0">
                <a:latin typeface="Arial" charset="0"/>
              </a:rPr>
              <a:t>سوق الاحتكارالتام</a:t>
            </a:r>
            <a:endParaRPr lang="en-US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77888" y="1608138"/>
            <a:ext cx="8229600" cy="1143000"/>
          </a:xfrm>
        </p:spPr>
        <p:txBody>
          <a:bodyPr/>
          <a:lstStyle/>
          <a:p>
            <a:r>
              <a:rPr lang="ar-IQ" b="1" smtClean="0">
                <a:solidFill>
                  <a:srgbClr val="FF0066"/>
                </a:solidFill>
              </a:rPr>
              <a:t>شكرا لاصغائكم</a:t>
            </a:r>
            <a:endParaRPr lang="en-US" b="1" smtClean="0">
              <a:solidFill>
                <a:srgbClr val="FF0066"/>
              </a:solidFill>
            </a:endParaRPr>
          </a:p>
        </p:txBody>
      </p:sp>
      <p:sp>
        <p:nvSpPr>
          <p:cNvPr id="19459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26E26AC-1397-4FEF-9D85-58CBA2CF8975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460" name="AutoShape 7" descr="%0a12939155061415"/>
          <p:cNvSpPr>
            <a:spLocks noChangeAspect="1" noChangeArrowheads="1"/>
          </p:cNvSpPr>
          <p:nvPr/>
        </p:nvSpPr>
        <p:spPr bwMode="auto">
          <a:xfrm>
            <a:off x="14922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SA">
              <a:solidFill>
                <a:srgbClr val="000000"/>
              </a:solidFill>
            </a:endParaRP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2133600" y="2743200"/>
            <a:ext cx="4953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>
                <a:solidFill>
                  <a:srgbClr val="FF0066"/>
                </a:solidFill>
                <a:latin typeface="Gloucester MT Extra Condensed" pitchFamily="18" charset="0"/>
              </a:rPr>
              <a:t>Thanks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2743200" y="304800"/>
            <a:ext cx="37480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ar-IQ" sz="48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سوق الاحتكارالتام</a:t>
            </a:r>
            <a:endParaRPr lang="en-US" sz="480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524000"/>
            <a:ext cx="9144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ar-IQ" sz="3200" b="1">
                <a:solidFill>
                  <a:srgbClr val="000000"/>
                </a:solidFill>
                <a:latin typeface="Lucida Sans Unicode" pitchFamily="34" charset="0"/>
              </a:rPr>
              <a:t>هو احداشكال السوق،اذ تتواجد فيه(منشأه) واحدة،ومنتج واحد ينتج سلعة ليس لها بدائل قريبة.</a:t>
            </a:r>
            <a:endParaRPr lang="en-US" sz="3200">
              <a:solidFill>
                <a:srgbClr val="000000"/>
              </a:solidFill>
              <a:latin typeface="Lucida Sans Unicode" pitchFamily="34" charset="0"/>
            </a:endParaRPr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895600"/>
            <a:ext cx="8677275" cy="355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143000"/>
            <a:ext cx="8382000" cy="2514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3429000" y="152400"/>
            <a:ext cx="2514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ar-SA" sz="4400" b="1">
                <a:solidFill>
                  <a:srgbClr val="FF0000"/>
                </a:solidFill>
                <a:latin typeface="Lucida Sans Unicode" pitchFamily="34" charset="0"/>
              </a:rPr>
              <a:t>مثال كمي</a:t>
            </a:r>
            <a:endParaRPr lang="en-US" sz="4400" b="1">
              <a:solidFill>
                <a:srgbClr val="FF0000"/>
              </a:solidFill>
              <a:latin typeface="Lucida Sans Unicode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76400" y="2286000"/>
          <a:ext cx="6888163" cy="1892301"/>
        </p:xfrm>
        <a:graphic>
          <a:graphicData uri="http://schemas.openxmlformats.org/drawingml/2006/table">
            <a:tbl>
              <a:tblPr/>
              <a:tblGrid>
                <a:gridCol w="731838"/>
                <a:gridCol w="731837"/>
                <a:gridCol w="731838"/>
                <a:gridCol w="733425"/>
                <a:gridCol w="731837"/>
                <a:gridCol w="3227388"/>
              </a:tblGrid>
              <a:tr h="630767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الكمية  Q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30767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السعر P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30767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التكاليف الكلية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ar-IQ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9144000" cy="6705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76200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733800"/>
            <a:ext cx="8610600" cy="2590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867400"/>
            <a:ext cx="51339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1828800" y="304800"/>
            <a:ext cx="54959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IQ" sz="4000" b="1">
                <a:solidFill>
                  <a:srgbClr val="FF0000"/>
                </a:solidFill>
                <a:latin typeface="Lucida Sans Unicode" pitchFamily="34" charset="0"/>
              </a:rPr>
              <a:t>توازن المحتكر على المدى البعيد</a:t>
            </a:r>
            <a:endParaRPr lang="en-US" sz="4000">
              <a:solidFill>
                <a:srgbClr val="FF0000"/>
              </a:solidFill>
              <a:latin typeface="Lucida Sans Unicode" pitchFamily="34" charset="0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9144000" cy="3200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3476625" y="249238"/>
            <a:ext cx="2232025" cy="3698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b="1" u="sng">
                <a:solidFill>
                  <a:srgbClr val="000000"/>
                </a:solidFill>
                <a:latin typeface="Lucida Sans Unicode" pitchFamily="34" charset="0"/>
              </a:rPr>
              <a:t>الانتقادات الموجهة للاحتكار</a:t>
            </a:r>
            <a:endParaRPr lang="en-US">
              <a:solidFill>
                <a:srgbClr val="000000"/>
              </a:solidFill>
              <a:latin typeface="Lucida Sans Unicode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11150" y="762000"/>
            <a:ext cx="853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ar-SA" b="1">
                <a:solidFill>
                  <a:srgbClr val="000000"/>
                </a:solidFill>
                <a:latin typeface="Lucida Sans Unicode" pitchFamily="34" charset="0"/>
              </a:rPr>
              <a:t>1. </a:t>
            </a:r>
            <a:r>
              <a:rPr lang="ar-IQ" b="1">
                <a:solidFill>
                  <a:srgbClr val="000000"/>
                </a:solidFill>
                <a:latin typeface="Lucida Sans Unicode" pitchFamily="34" charset="0"/>
              </a:rPr>
              <a:t>في المدى القصير </a:t>
            </a:r>
            <a:r>
              <a:rPr lang="ar-SA" b="1">
                <a:solidFill>
                  <a:srgbClr val="000000"/>
                </a:solidFill>
                <a:latin typeface="Lucida Sans Unicode" pitchFamily="34" charset="0"/>
              </a:rPr>
              <a:t>حجم الانتاج الذي يحقق التوازن للمحتكر هو أقل من حجم الانتاج الذي يحقق التوازن للمنشأة في سوق المنافسة الكاملة</a:t>
            </a:r>
            <a:endParaRPr lang="en-US" b="1">
              <a:solidFill>
                <a:srgbClr val="000000"/>
              </a:solidFill>
              <a:latin typeface="Lucida Sans Unicode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638" y="1366838"/>
            <a:ext cx="3713162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22275" y="4678363"/>
            <a:ext cx="8382000" cy="646112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ar-IQ" b="1">
                <a:solidFill>
                  <a:srgbClr val="000000"/>
                </a:solidFill>
                <a:latin typeface="Lucida Sans Unicode" pitchFamily="34" charset="0"/>
              </a:rPr>
              <a:t>2</a:t>
            </a:r>
            <a:r>
              <a:rPr lang="ar-SA" b="1">
                <a:solidFill>
                  <a:srgbClr val="000000"/>
                </a:solidFill>
                <a:latin typeface="Lucida Sans Unicode" pitchFamily="34" charset="0"/>
              </a:rPr>
              <a:t>. حجم الإنتاج التوازني للمحتكر وبصورة  خاصة في المدى البعيد، هو في الغالب أقل من الحجم الأمثل للإنتاج</a:t>
            </a:r>
            <a:endParaRPr lang="ar-IQ" b="1">
              <a:solidFill>
                <a:srgbClr val="000000"/>
              </a:solidFill>
              <a:latin typeface="Lucida Sans Unicode" pitchFamily="34" charset="0"/>
            </a:endParaRPr>
          </a:p>
          <a:p>
            <a:pPr algn="r"/>
            <a:r>
              <a:rPr lang="ar-SA" b="1">
                <a:solidFill>
                  <a:srgbClr val="000000"/>
                </a:solidFill>
                <a:latin typeface="Lucida Sans Unicode" pitchFamily="34" charset="0"/>
              </a:rPr>
              <a:t>يعني أن المحتكر لن ينتج السلعة بأدنى تكلفة ممكنة</a:t>
            </a:r>
            <a:r>
              <a:rPr lang="ar-IQ" b="1">
                <a:solidFill>
                  <a:srgbClr val="000000"/>
                </a:solidFill>
                <a:latin typeface="Lucida Sans Unicode" pitchFamily="34" charset="0"/>
              </a:rPr>
              <a:t>....</a:t>
            </a:r>
            <a:r>
              <a:rPr lang="ar-SA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ar-SA" b="1">
                <a:solidFill>
                  <a:srgbClr val="000000"/>
                </a:solidFill>
                <a:latin typeface="Lucida Sans Unicode" pitchFamily="34" charset="0"/>
              </a:rPr>
              <a:t>عدم وجود كفاءة إنتاجية أو فنية </a:t>
            </a:r>
            <a:endParaRPr lang="en-US" b="1">
              <a:solidFill>
                <a:srgbClr val="000000"/>
              </a:solidFill>
              <a:latin typeface="Lucida Sans Unicode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1988" y="5943600"/>
            <a:ext cx="8121650" cy="369888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1"/>
            <a:r>
              <a:rPr lang="ar-SA">
                <a:solidFill>
                  <a:srgbClr val="000000"/>
                </a:solidFill>
                <a:latin typeface="Lucida Sans Unicode" pitchFamily="34" charset="0"/>
              </a:rPr>
              <a:t>4</a:t>
            </a:r>
            <a:r>
              <a:rPr lang="ar-SA" b="1">
                <a:solidFill>
                  <a:srgbClr val="000000"/>
                </a:solidFill>
                <a:latin typeface="Lucida Sans Unicode" pitchFamily="34" charset="0"/>
              </a:rPr>
              <a:t>.وضع التوازن للمحتكر في المدى البعيد لا يستبعد تحقيق أرباح احتكارية له</a:t>
            </a:r>
            <a:r>
              <a:rPr lang="en-US" b="1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ar-SA" b="1">
                <a:solidFill>
                  <a:srgbClr val="000000"/>
                </a:solidFill>
                <a:latin typeface="Lucida Sans Unicode" pitchFamily="34" charset="0"/>
              </a:rPr>
              <a:t>على حساب مستهلكي السلعة</a:t>
            </a:r>
            <a:endParaRPr lang="en-US" b="1">
              <a:solidFill>
                <a:srgbClr val="000000"/>
              </a:solidFill>
              <a:latin typeface="Lucida Sans Unicode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8" y="5324475"/>
            <a:ext cx="75628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8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151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Calibri</vt:lpstr>
      <vt:lpstr>Arial</vt:lpstr>
      <vt:lpstr>Lucida Sans Unicode</vt:lpstr>
      <vt:lpstr>Wingdings 3</vt:lpstr>
      <vt:lpstr>Verdana</vt:lpstr>
      <vt:lpstr>Wingdings 2</vt:lpstr>
      <vt:lpstr>Times New Roman</vt:lpstr>
      <vt:lpstr>Gloucester MT Extra Condensed</vt:lpstr>
      <vt:lpstr>Office Theme</vt:lpstr>
      <vt:lpstr>Concourse</vt:lpstr>
      <vt:lpstr>سوق الاحتكارالتام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شكرا لاصغائكم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فائض المستهلك والمنتج Consumer and producer surplus</dc:title>
  <dc:creator>draamusa</dc:creator>
  <cp:lastModifiedBy>win8</cp:lastModifiedBy>
  <cp:revision>4</cp:revision>
  <dcterms:created xsi:type="dcterms:W3CDTF">2006-08-16T00:00:00Z</dcterms:created>
  <dcterms:modified xsi:type="dcterms:W3CDTF">2017-12-16T21:26:15Z</dcterms:modified>
</cp:coreProperties>
</file>