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DA21FE6-F616-4567-A946-995EE1E623B7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FC263ED-DDAD-4245-8394-9A18C3A86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01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203ADE1-9B0F-441F-83A1-3FD374834D29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DA2BF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629CFFA-5B16-4F82-B117-F8E924347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2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8CBDE-4E51-4ED2-8BD3-812D1D73C8F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24BB3-3009-408A-891F-F33952309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0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2BE4A-712A-4749-9ED3-FD50B44D116E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21F58-5725-457B-ACB0-A0513C0FC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22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C93A0-C7CB-4039-85DB-CF7E33628A5E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8083-96BB-4A27-9179-AC773A372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296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06297-0FCB-41F3-A299-A0980C67106F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20FA0-9485-40F1-9031-867DF8981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3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AC520-F606-4F03-B286-1209A7DF941F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C2D1B-D689-4E4F-93A7-54C692A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8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BF524-592D-4921-BE8B-433291890442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D746B-7963-495F-85D9-AEF4AB64A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68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C911-B5B6-4CD9-AAE1-93F1B890B43F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0590C-6223-40F9-B8BE-D0B8FA6E2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12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90C7-B3EC-453E-84B5-C2B1B45933E6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0A77B-A989-4E30-BDCC-AECA6CBE2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4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66AAF-50BE-4B0D-9BFC-1A93C26433D3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C264F-0223-4302-9552-E7D1A05D4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14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C2851-27A1-4369-A70A-968746445A5C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9D1C6-99DF-470E-8BE2-D6F6C37CF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5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C8228-3F15-4288-B18D-0BD491744A33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A1902-FDB1-4D94-8FA2-E2EFF0022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957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DE8DE-E555-4C15-8DE4-473237449175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F74EE-598F-4D15-BC8B-AE698BF9B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21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4DC41-AEE2-442C-876E-0FA20F21251E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6AC32-809C-47BC-8DC8-AFAA59570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91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48062-4A1A-40B8-8CC2-901FC9E8D874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25100-ED93-421C-AA80-34FDE385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18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CD0F1672-E99A-489C-A1AA-C60005B87C14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5081E1FE-74F5-43AD-82B8-271B8082E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32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9D7EB14F-4C62-4220-A339-C46C39142A1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A28C1896-242D-4C6E-AF78-1EAACFD13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7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C73C9B-5AC0-4487-AF45-C1008B058598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7E203F-DDB2-49B8-B418-382C9DA33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63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0B86F665-D958-4676-AC19-63E7B28FCDC3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C7202780-82EF-43A9-874C-BBC06F297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5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4CF09-1BA4-442D-85CD-ED6359EDAF93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224C6-8DDA-48A6-BE82-43B14B3C0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8D4C0F-5C13-4550-BE35-DECA1AD44D43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560B-73A2-44AF-9B29-A307BF534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073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78AA7B25-0607-4B25-81D9-3002E0FE11D6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0C78126D-99B2-44A7-A68A-5B88B45F6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46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715CEE5-6828-4621-8648-C4788FEA4A6B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F854703-784B-4D15-A99E-AA426C223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1" r:id="rId2"/>
    <p:sldLayoutId id="2147483707" r:id="rId3"/>
    <p:sldLayoutId id="2147483708" r:id="rId4"/>
    <p:sldLayoutId id="2147483709" r:id="rId5"/>
    <p:sldLayoutId id="2147483710" r:id="rId6"/>
    <p:sldLayoutId id="2147483692" r:id="rId7"/>
    <p:sldLayoutId id="2147483711" r:id="rId8"/>
    <p:sldLayoutId id="214748371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054A85-A1A5-4905-BDB6-C02FBFE8CB37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82C65-61CF-4552-A3C7-BB3816AD8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smtClean="0">
                <a:solidFill>
                  <a:schemeClr val="tx1"/>
                </a:solidFill>
              </a:rPr>
              <a:t>أ. د.عبد الستار عبد الجبار موسى</a:t>
            </a:r>
          </a:p>
          <a:p>
            <a:r>
              <a:rPr lang="ar-IQ" b="1" smtClean="0">
                <a:solidFill>
                  <a:schemeClr val="tx1"/>
                </a:solidFill>
              </a:rPr>
              <a:t>استاذ النظرية الاقتصادية الجزئية </a:t>
            </a:r>
          </a:p>
          <a:p>
            <a:r>
              <a:rPr lang="ar-IQ" b="1" smtClean="0">
                <a:solidFill>
                  <a:schemeClr val="tx1"/>
                </a:solidFill>
              </a:rPr>
              <a:t>في الجامعة المستنصرية - العراق</a:t>
            </a:r>
            <a:endParaRPr lang="en-US" b="1" smtClean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90600" y="762000"/>
            <a:ext cx="7772400" cy="147002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IQ" b="1" dirty="0" smtClean="0"/>
              <a:t>سوق المنافسة التامة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0" y="22860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ar-IQ" sz="2800" b="1">
                <a:solidFill>
                  <a:srgbClr val="FF0000"/>
                </a:solidFill>
              </a:rPr>
              <a:t>حالة التوازن،وحالة الانتاج الامثل في سوق المنافسة التامة على المدى القصير</a:t>
            </a:r>
            <a:endParaRPr lang="en-US" sz="2800">
              <a:solidFill>
                <a:srgbClr val="FF0000"/>
              </a:solidFill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81088"/>
            <a:ext cx="8353425" cy="46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304800"/>
            <a:ext cx="759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IQ" sz="3200" b="1">
                <a:solidFill>
                  <a:srgbClr val="FF0000"/>
                </a:solidFill>
              </a:rPr>
              <a:t>توازن المنتج في سوق المنافسة التامة على المدى البعيد</a:t>
            </a:r>
            <a:endParaRPr lang="en-US" sz="3200">
              <a:solidFill>
                <a:srgbClr val="FF0000"/>
              </a:solidFill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990600"/>
            <a:ext cx="8264525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228600" y="304800"/>
            <a:ext cx="8915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ar-IQ" sz="3200" b="1">
                <a:solidFill>
                  <a:srgbClr val="FF0000"/>
                </a:solidFill>
              </a:rPr>
              <a:t>حالات الربح والخسارة التي يمكن ان يتعرض لهاالمشروع في السوق المنافسة التامة على المدى القصير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270000" y="1295400"/>
            <a:ext cx="7615238" cy="1384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r">
              <a:defRPr/>
            </a:pPr>
            <a:r>
              <a:rPr lang="ar-IQ" sz="2800" b="1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. يحقق المشروع ربحا اقتصاديا بسبب تطويره للاساليب الفنية</a:t>
            </a:r>
            <a:r>
              <a:rPr lang="en-US" sz="2800" b="1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ar-SA" sz="2800" b="1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1</a:t>
            </a:r>
            <a:endParaRPr lang="en-US" sz="28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r" eaLnBrk="0" hangingPunct="0">
              <a:defRPr/>
            </a:pPr>
            <a:r>
              <a:rPr lang="ar-IQ" sz="2800" b="1">
                <a:solidFill>
                  <a:prstClr val="black"/>
                </a:solidFill>
                <a:latin typeface="Arial" charset="0"/>
                <a:cs typeface="Times New Roman" pitchFamily="18" charset="0"/>
              </a:rPr>
              <a:t>2. يحقق المشروع ربحا اعتياديا فقط</a:t>
            </a:r>
            <a:endParaRPr lang="en-US" sz="28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r" eaLnBrk="0" hangingPunct="0">
              <a:defRPr/>
            </a:pPr>
            <a:endParaRPr lang="en-US" sz="2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819400"/>
            <a:ext cx="8991600" cy="3810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0"/>
            <a:ext cx="8305800" cy="2667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67000"/>
            <a:ext cx="6629400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77888" y="1608138"/>
            <a:ext cx="8229600" cy="1143000"/>
          </a:xfrm>
        </p:spPr>
        <p:txBody>
          <a:bodyPr/>
          <a:lstStyle/>
          <a:p>
            <a:r>
              <a:rPr lang="ar-IQ" b="1" smtClean="0">
                <a:solidFill>
                  <a:srgbClr val="FF0066"/>
                </a:solidFill>
              </a:rPr>
              <a:t>شكرا لاصغائكم</a:t>
            </a:r>
            <a:endParaRPr lang="en-US" b="1" smtClean="0">
              <a:solidFill>
                <a:srgbClr val="FF0066"/>
              </a:solidFill>
            </a:endParaRPr>
          </a:p>
        </p:txBody>
      </p:sp>
      <p:sp>
        <p:nvSpPr>
          <p:cNvPr id="25603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6B017E-B265-401B-A203-24F134F74A9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5604" name="AutoShape 7" descr="%0a12939155061415"/>
          <p:cNvSpPr>
            <a:spLocks noChangeAspect="1" noChangeArrowheads="1"/>
          </p:cNvSpPr>
          <p:nvPr/>
        </p:nvSpPr>
        <p:spPr bwMode="auto">
          <a:xfrm>
            <a:off x="14922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SA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2133600" y="2743200"/>
            <a:ext cx="4953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>
                <a:solidFill>
                  <a:srgbClr val="FF0066"/>
                </a:solidFill>
                <a:latin typeface="Gloucester MT Extra Condensed" pitchFamily="18" charset="0"/>
              </a:rPr>
              <a:t>Thanks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0" y="228600"/>
            <a:ext cx="87630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endParaRPr lang="ar-SA" b="1" u="sng">
              <a:solidFill>
                <a:srgbClr val="000000"/>
              </a:solidFill>
            </a:endParaRPr>
          </a:p>
          <a:p>
            <a:pPr algn="r"/>
            <a:r>
              <a:rPr lang="ar-IQ" sz="3600" b="1" u="sng">
                <a:solidFill>
                  <a:srgbClr val="FF0000"/>
                </a:solidFill>
              </a:rPr>
              <a:t>مفهوم السوق</a:t>
            </a:r>
            <a:r>
              <a:rPr lang="ar-IQ" sz="3600" b="1">
                <a:solidFill>
                  <a:srgbClr val="000000"/>
                </a:solidFill>
              </a:rPr>
              <a:t>:- يمكن فهم السوق من الناحية الاقتصادية  على انه(تقابل كل من العرض والطلب</a:t>
            </a:r>
            <a:r>
              <a:rPr lang="ar-SA" sz="3600" b="1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ar-SA" sz="3600" b="1">
                <a:solidFill>
                  <a:srgbClr val="000000"/>
                </a:solidFill>
              </a:rPr>
              <a:t>سواء كان ذلك في سوق تقليدية في مكان محدد او من خلال سوق الكترونية والسوق في التحليل الاقتصادي الجزئي يتناول سلعة واحدة </a:t>
            </a:r>
            <a:r>
              <a:rPr lang="ar-SA" b="1">
                <a:solidFill>
                  <a:srgbClr val="000000"/>
                </a:solidFill>
              </a:rPr>
              <a:t>.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838200" y="304800"/>
            <a:ext cx="7720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IQ" sz="4000" b="1">
                <a:solidFill>
                  <a:srgbClr val="FF0000"/>
                </a:solidFill>
              </a:rPr>
              <a:t>اشكال الاسواق الاقتصادية وكيف يمكن تميزها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05200" y="1768475"/>
            <a:ext cx="5281613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ar-IQ" sz="4000" b="1" u="sng">
                <a:solidFill>
                  <a:srgbClr val="227A8F"/>
                </a:solidFill>
                <a:latin typeface="Arial" charset="0"/>
                <a:cs typeface="Times New Roman" pitchFamily="18" charset="0"/>
              </a:rPr>
              <a:t>اشكال الاسواق الاقتصادية هي</a:t>
            </a:r>
            <a:endParaRPr lang="en-US" sz="4000" b="1">
              <a:solidFill>
                <a:srgbClr val="227A8F"/>
              </a:solidFill>
              <a:latin typeface="Arial" charset="0"/>
            </a:endParaRPr>
          </a:p>
          <a:p>
            <a:pPr algn="r" eaLnBrk="0" hangingPunct="0"/>
            <a:r>
              <a:rPr lang="ar-IQ" sz="40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1.سوق المنافسة التامة</a:t>
            </a:r>
            <a:endParaRPr lang="en-US" sz="4000" b="1">
              <a:solidFill>
                <a:srgbClr val="000000"/>
              </a:solidFill>
              <a:latin typeface="Arial" charset="0"/>
            </a:endParaRPr>
          </a:p>
          <a:p>
            <a:pPr algn="r" eaLnBrk="0" hangingPunct="0"/>
            <a:r>
              <a:rPr lang="ar-IQ" sz="40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2. سوق المنافسة الاحتكارية</a:t>
            </a:r>
            <a:endParaRPr lang="en-US" sz="4000" b="1">
              <a:solidFill>
                <a:srgbClr val="000000"/>
              </a:solidFill>
              <a:latin typeface="Arial" charset="0"/>
            </a:endParaRPr>
          </a:p>
          <a:p>
            <a:pPr algn="r" eaLnBrk="0" hangingPunct="0"/>
            <a:r>
              <a:rPr lang="ar-IQ" sz="40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3. سوق احتكار القلة</a:t>
            </a:r>
            <a:r>
              <a:rPr lang="en-US" sz="40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 algn="r" eaLnBrk="0" hangingPunct="0"/>
            <a:r>
              <a:rPr lang="ar-IQ" sz="40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4. سوق الاحتكار التام</a:t>
            </a:r>
            <a:r>
              <a:rPr lang="en-US" sz="1100">
                <a:solidFill>
                  <a:srgbClr val="000000"/>
                </a:solidFill>
                <a:latin typeface="Arial" charset="0"/>
              </a:rPr>
              <a:t> </a:t>
            </a: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46038" y="739775"/>
            <a:ext cx="886936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r"/>
            <a:r>
              <a:rPr lang="ar-IQ" sz="3200" b="1">
                <a:solidFill>
                  <a:srgbClr val="909090"/>
                </a:solidFill>
                <a:latin typeface="Arial" charset="0"/>
                <a:cs typeface="Times New Roman" pitchFamily="18" charset="0"/>
              </a:rPr>
              <a:t>ويمكن التمييز بين تلك الاسواق من خلال عدد من المعايير اهمها</a:t>
            </a:r>
            <a:r>
              <a:rPr lang="ar-SA" sz="3200" b="1">
                <a:solidFill>
                  <a:srgbClr val="909090"/>
                </a:solidFill>
                <a:latin typeface="Arial" charset="0"/>
                <a:cs typeface="Times New Roman" pitchFamily="18" charset="0"/>
              </a:rPr>
              <a:t>:-</a:t>
            </a:r>
          </a:p>
          <a:p>
            <a:pPr algn="r"/>
            <a:endParaRPr lang="en-US" sz="2800" b="1">
              <a:solidFill>
                <a:srgbClr val="909090"/>
              </a:solidFill>
              <a:latin typeface="Arial" charset="0"/>
            </a:endParaRPr>
          </a:p>
          <a:p>
            <a:pPr algn="r" eaLnBrk="0" hangingPunct="0"/>
            <a:r>
              <a:rPr lang="ar-IQ" sz="32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1.مرونة الطلب السعرية للسلعة</a:t>
            </a:r>
            <a:endParaRPr lang="en-US" sz="3200" b="1">
              <a:solidFill>
                <a:srgbClr val="000000"/>
              </a:solidFill>
              <a:latin typeface="Arial" charset="0"/>
            </a:endParaRPr>
          </a:p>
          <a:p>
            <a:pPr algn="r" eaLnBrk="0" hangingPunct="0"/>
            <a:r>
              <a:rPr lang="ar-IQ" sz="32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2.عدد المنتجين</a:t>
            </a:r>
            <a:endParaRPr lang="en-US" sz="3200" b="1">
              <a:solidFill>
                <a:srgbClr val="000000"/>
              </a:solidFill>
              <a:latin typeface="Arial" charset="0"/>
            </a:endParaRPr>
          </a:p>
          <a:p>
            <a:pPr algn="r" eaLnBrk="0" hangingPunct="0"/>
            <a:r>
              <a:rPr lang="ar-IQ" sz="32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3.طبيعة السلعة وبدائلها،او درجة تجانسها</a:t>
            </a:r>
            <a:endParaRPr lang="en-US" sz="3200" b="1">
              <a:solidFill>
                <a:srgbClr val="000000"/>
              </a:solidFill>
              <a:latin typeface="Arial" charset="0"/>
            </a:endParaRPr>
          </a:p>
          <a:p>
            <a:pPr algn="r" eaLnBrk="0" hangingPunct="0"/>
            <a:r>
              <a:rPr lang="ar-IQ" sz="32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4.حرية دخول المنتجين الجدد الى السوق</a:t>
            </a:r>
            <a:endParaRPr lang="en-US" sz="3200" b="1">
              <a:solidFill>
                <a:srgbClr val="000000"/>
              </a:solidFill>
              <a:latin typeface="Arial" charset="0"/>
            </a:endParaRPr>
          </a:p>
          <a:p>
            <a:pPr algn="r" eaLnBrk="0" hangingPunct="0"/>
            <a:r>
              <a:rPr lang="ar-IQ" sz="32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5.درجة تاثير المنتج على السعر من خلال كمية العرض</a:t>
            </a:r>
            <a:endParaRPr lang="en-US" sz="3200" b="1">
              <a:solidFill>
                <a:srgbClr val="000000"/>
              </a:solidFill>
              <a:latin typeface="Arial" charset="0"/>
            </a:endParaRPr>
          </a:p>
          <a:p>
            <a:pPr algn="r" eaLnBrk="0" hangingPunct="0"/>
            <a:r>
              <a:rPr lang="ar-IQ" sz="32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6.المعلومات التي يمتلكها المنتجون او المستهلكون عن السوق</a:t>
            </a:r>
            <a:endParaRPr lang="en-US" sz="3200" b="1">
              <a:solidFill>
                <a:srgbClr val="000000"/>
              </a:solidFill>
              <a:latin typeface="Arial" charset="0"/>
            </a:endParaRPr>
          </a:p>
          <a:p>
            <a:pPr algn="r" eaLnBrk="0" hangingPunct="0"/>
            <a:r>
              <a:rPr lang="ar-IQ" sz="32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7.مستوى او حجم الارباح التي يحققها المنتجون</a:t>
            </a:r>
            <a:endParaRPr lang="en-US" sz="3200" b="1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52400" y="425450"/>
            <a:ext cx="87630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ar-IQ" sz="3600" b="1" u="sng">
                <a:solidFill>
                  <a:srgbClr val="FF0000"/>
                </a:solidFill>
                <a:latin typeface="Arial" charset="0"/>
              </a:rPr>
              <a:t>سوق المنافسة التامة</a:t>
            </a:r>
            <a:endParaRPr lang="en-US" sz="3600" b="1">
              <a:solidFill>
                <a:srgbClr val="FF0000"/>
              </a:solidFill>
              <a:latin typeface="Arial" charset="0"/>
            </a:endParaRPr>
          </a:p>
          <a:p>
            <a:pPr algn="r" eaLnBrk="0" hangingPunct="0"/>
            <a:r>
              <a:rPr lang="ar-IQ" sz="2400" b="1" u="sng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مواصفات سوق المنافسة التامة</a:t>
            </a:r>
            <a:endParaRPr lang="en-US" sz="2400" b="1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algn="r" eaLnBrk="0" hangingPunct="0"/>
            <a:r>
              <a:rPr lang="ar-IQ" sz="24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1.ان مرونة الطلب السعرية فيه لانهائية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r" eaLnBrk="0" hangingPunct="0"/>
            <a:r>
              <a:rPr lang="ar-IQ" sz="2400" b="1">
                <a:solidFill>
                  <a:srgbClr val="000000"/>
                </a:solidFill>
                <a:latin typeface="Arial" charset="0"/>
              </a:rPr>
              <a:t>2.وجود عدد كبيرجدا من المنتجين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r" eaLnBrk="0" hangingPunct="0"/>
            <a:r>
              <a:rPr lang="ar-IQ" sz="2400" b="1">
                <a:solidFill>
                  <a:srgbClr val="000000"/>
                </a:solidFill>
                <a:latin typeface="Arial" charset="0"/>
              </a:rPr>
              <a:t>3.السلع المنتجة متجانسة وتعتبر بدائل تامة لبعضها،والسلع الزراعية هي اقرب مثال لها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r" eaLnBrk="0" hangingPunct="0"/>
            <a:r>
              <a:rPr lang="ar-IQ" sz="2400" b="1">
                <a:solidFill>
                  <a:srgbClr val="000000"/>
                </a:solidFill>
                <a:latin typeface="Arial" charset="0"/>
              </a:rPr>
              <a:t>4.حرية دخول المنتجين الى السوق.</a:t>
            </a:r>
            <a:endParaRPr lang="en-US" sz="2400" b="1">
              <a:solidFill>
                <a:srgbClr val="000000"/>
              </a:solidFill>
              <a:latin typeface="Arial" charset="0"/>
            </a:endParaRPr>
          </a:p>
          <a:p>
            <a:pPr algn="r" eaLnBrk="0" hangingPunct="0"/>
            <a:r>
              <a:rPr lang="ar-IQ" sz="2400" b="1">
                <a:solidFill>
                  <a:srgbClr val="000000"/>
                </a:solidFill>
                <a:latin typeface="Arial" charset="0"/>
              </a:rPr>
              <a:t>5.امتلاك المنتجين والمستهلكين المعلومات الكاملة عن السوق كالاسعار والكميات مثلا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r" eaLnBrk="0" hangingPunct="0"/>
            <a:r>
              <a:rPr lang="ar-IQ" sz="2400" b="1">
                <a:solidFill>
                  <a:srgbClr val="000000"/>
                </a:solidFill>
                <a:latin typeface="Arial" charset="0"/>
              </a:rPr>
              <a:t>6. يتحدد السعر في خارج السوق(معطى)وبذلك فلا تأثير عليه من المنتجين و المستهلكين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r" eaLnBrk="0" hangingPunct="0"/>
            <a:r>
              <a:rPr lang="ar-IQ" sz="2400" b="1">
                <a:solidFill>
                  <a:srgbClr val="000000"/>
                </a:solidFill>
                <a:latin typeface="Arial" charset="0"/>
              </a:rPr>
              <a:t>لاحظ ان منحنى الطلب لانهائي المرونة وان السعر ثابت بالرغم من تغير العرض من</a:t>
            </a:r>
            <a:endParaRPr lang="ar-SA" sz="2400" b="1">
              <a:solidFill>
                <a:srgbClr val="000000"/>
              </a:solidFill>
              <a:latin typeface="Arial" charset="0"/>
            </a:endParaRPr>
          </a:p>
          <a:p>
            <a:pPr algn="r" eaLnBrk="0" hangingPunct="0"/>
            <a:r>
              <a:rPr lang="en-US" sz="2400" b="1">
                <a:solidFill>
                  <a:srgbClr val="000000"/>
                </a:solidFill>
                <a:latin typeface="Arial" charset="0"/>
              </a:rPr>
              <a:t> S  </a:t>
            </a:r>
            <a:r>
              <a:rPr lang="ar-IQ" sz="2400" b="1">
                <a:solidFill>
                  <a:srgbClr val="000000"/>
                </a:solidFill>
                <a:latin typeface="Arial" charset="0"/>
              </a:rPr>
              <a:t>الى1</a:t>
            </a:r>
            <a:r>
              <a:rPr lang="en-US" sz="2400" b="1">
                <a:solidFill>
                  <a:srgbClr val="000000"/>
                </a:solidFill>
                <a:latin typeface="Arial" charset="0"/>
              </a:rPr>
              <a:t>S</a:t>
            </a:r>
            <a:r>
              <a:rPr lang="ar-SA" sz="2400" b="1">
                <a:solidFill>
                  <a:srgbClr val="000000"/>
                </a:solidFill>
                <a:latin typeface="Arial" charset="0"/>
              </a:rPr>
              <a:t>    </a:t>
            </a:r>
          </a:p>
          <a:p>
            <a:pPr algn="r" eaLnBrk="0" hangingPunct="0"/>
            <a:r>
              <a:rPr lang="ar-SA" sz="2400" b="1">
                <a:solidFill>
                  <a:srgbClr val="000000"/>
                </a:solidFill>
                <a:latin typeface="Arial" charset="0"/>
              </a:rPr>
              <a:t>7.مستوى الارباح التي يحققها المنتجون اعتيادية</a:t>
            </a:r>
            <a:endParaRPr lang="en-US" sz="2400" b="1">
              <a:solidFill>
                <a:srgbClr val="000000"/>
              </a:solidFill>
              <a:latin typeface="Arial" charset="0"/>
            </a:endParaRPr>
          </a:p>
          <a:p>
            <a:pPr algn="r" eaLnBrk="0" hangingPunct="0"/>
            <a:endParaRPr lang="en-US" sz="2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3476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 </a:t>
            </a:r>
            <a:endParaRPr lang="en-US" sz="11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eaLnBrk="0" hangingPunct="0"/>
            <a:endParaRPr lang="en-US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533400" y="381000"/>
            <a:ext cx="8077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ar-IQ" sz="2800" b="1">
                <a:solidFill>
                  <a:srgbClr val="FF0000"/>
                </a:solidFill>
              </a:rPr>
              <a:t>في سوق المنافسة التامة </a:t>
            </a:r>
            <a:r>
              <a:rPr lang="ar-SA" sz="2800" b="1">
                <a:solidFill>
                  <a:srgbClr val="FF0000"/>
                </a:solidFill>
              </a:rPr>
              <a:t>ا</a:t>
            </a:r>
            <a:r>
              <a:rPr lang="ar-IQ" sz="2800" b="1">
                <a:solidFill>
                  <a:srgbClr val="FF0000"/>
                </a:solidFill>
              </a:rPr>
              <a:t>لسعر = الايراد الحدي  =الايراد المتوسط</a:t>
            </a:r>
            <a:endParaRPr lang="en-US" sz="2800">
              <a:solidFill>
                <a:srgbClr val="FF0000"/>
              </a:solidFill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990600"/>
            <a:ext cx="5486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79413" y="2895600"/>
            <a:ext cx="87645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ar-IQ" sz="24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ان السعر في سوق المنافسة التامة (معطى)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ar-IQ" sz="24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ولايتحكم به المنتج من خلال تغيير العرض</a:t>
            </a:r>
            <a:r>
              <a:rPr lang="ar-SA" sz="24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،</a:t>
            </a:r>
          </a:p>
          <a:p>
            <a:pPr algn="r"/>
            <a:r>
              <a:rPr lang="ar-IQ" sz="2400" b="1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وبالتالي فان سعر كل الوحدات المنتجة متساوي</a:t>
            </a:r>
            <a:endParaRPr lang="en-US" sz="240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781425"/>
            <a:ext cx="4295775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322</Words>
  <Application>Microsoft Office PowerPoint</Application>
  <PresentationFormat>On-screen Show (4:3)</PresentationFormat>
  <Paragraphs>45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Lucida Sans Unicode</vt:lpstr>
      <vt:lpstr>Arial</vt:lpstr>
      <vt:lpstr>Wingdings 3</vt:lpstr>
      <vt:lpstr>Verdana</vt:lpstr>
      <vt:lpstr>Wingdings 2</vt:lpstr>
      <vt:lpstr>Calibri</vt:lpstr>
      <vt:lpstr>Times New Roman</vt:lpstr>
      <vt:lpstr>Gloucester MT Extra Condensed</vt:lpstr>
      <vt:lpstr>Concourse</vt:lpstr>
      <vt:lpstr>Office Theme</vt:lpstr>
      <vt:lpstr>سوق المنافسة التامة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شكرا لاصغائكم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فائض المستهلك والمنتج Consumer and producer surplus</dc:title>
  <dc:creator>draamusa</dc:creator>
  <cp:lastModifiedBy>win8</cp:lastModifiedBy>
  <cp:revision>3</cp:revision>
  <dcterms:created xsi:type="dcterms:W3CDTF">2006-08-16T00:00:00Z</dcterms:created>
  <dcterms:modified xsi:type="dcterms:W3CDTF">2017-12-16T21:25:07Z</dcterms:modified>
</cp:coreProperties>
</file>