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notesMasterIdLst>
    <p:notesMasterId r:id="rId11"/>
  </p:notesMasterIdLst>
  <p:handoutMasterIdLst>
    <p:handoutMasterId r:id="rId12"/>
  </p:handoutMasterIdLst>
  <p:sldIdLst>
    <p:sldId id="27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8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584" autoAdjust="0"/>
  </p:normalViewPr>
  <p:slideViewPr>
    <p:cSldViewPr>
      <p:cViewPr varScale="1">
        <p:scale>
          <a:sx n="47" d="100"/>
          <a:sy n="47" d="100"/>
        </p:scale>
        <p:origin x="-1286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236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87D0278-B4EC-4B14-95F3-BCF4D9E8C7C4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49DB384-90E8-41C2-A961-8D196A6E5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77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DAE8ED-D88C-4B22-935F-78A73D412A56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CA20AB8-B164-4272-99DD-9202F96DFD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34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E805D8F3-BA73-487A-8D91-21338F2BC3DA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rgbClr val="073E87"/>
                </a:solidFill>
                <a:latin typeface="Arial" charset="0"/>
              </a:defRPr>
            </a:lvl1pPr>
          </a:lstStyle>
          <a:p>
            <a:pPr>
              <a:defRPr/>
            </a:pPr>
            <a:fld id="{42790992-BFD7-469D-B42E-747A15A3FAF9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21895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5A9CF5BF-91E2-4C99-9248-94333213D61F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4BE6E2DC-0F4B-46CF-BBA1-F1B23CB77D7F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8299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F2FB8AD6-32A7-45A3-BE66-F50AB5BDF95A}" type="slidenum">
              <a:rPr lang="ar-SA"/>
              <a:pPr>
                <a:defRPr/>
              </a:pPr>
              <a:t>‹#›</a:t>
            </a:fld>
            <a:endParaRPr lang="ar-SA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50B9DB6C-6D6B-4BE7-BE6D-B5B4FC58618C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10928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42742444-65B3-4A89-9796-56F4D53077D7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A8AED519-0AA1-48EC-9E05-7ECB8765E2FE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00570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8C14AF6B-6621-4C76-9E8C-FFDC6678B985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rgbClr val="073E87"/>
                </a:solidFill>
                <a:latin typeface="Arial" charset="0"/>
              </a:defRPr>
            </a:lvl1pPr>
          </a:lstStyle>
          <a:p>
            <a:pPr>
              <a:defRPr/>
            </a:pPr>
            <a:fld id="{E33345B4-919F-4E2B-8DEB-78A01DF1FCF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73986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2E50CE9-5C79-4F82-9E85-D45CE54ED77E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BB32FA0D-21CB-49DB-9126-565E08B4507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74556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74693913-DEF5-4FA1-828E-C757E13C9378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>
                <a:latin typeface="Arial" charset="0"/>
              </a:defRPr>
            </a:lvl1pPr>
          </a:lstStyle>
          <a:p>
            <a:pPr>
              <a:defRPr/>
            </a:pPr>
            <a:fld id="{8EA109AE-4DE5-4C74-A203-894477B6549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768724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AA52B36-82FC-4197-B3D7-8339D6E99C99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3549A47-F825-4C7F-B8EE-9FB9ACCEA96F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7000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6EC2EA21-2C18-4DE6-B73A-734F806192F0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073E87"/>
                </a:solidFill>
                <a:latin typeface="Arial" charset="0"/>
              </a:defRPr>
            </a:lvl1pPr>
          </a:lstStyle>
          <a:p>
            <a:pPr>
              <a:defRPr/>
            </a:pPr>
            <a:fld id="{B834EAF4-D71E-473D-8B4E-9D9EF9C2167E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5390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rgbClr val="073E87"/>
                </a:solidFill>
                <a:latin typeface="Arial" charset="0"/>
              </a:defRPr>
            </a:lvl1pPr>
          </a:lstStyle>
          <a:p>
            <a:pPr>
              <a:defRPr/>
            </a:pPr>
            <a:fld id="{C2D4F5D0-7798-46B6-9E4B-A419E509FA7F}" type="slidenum">
              <a:rPr lang="ar-SA"/>
              <a:pPr>
                <a:defRPr/>
              </a:pPr>
              <a:t>‹#›</a:t>
            </a:fld>
            <a:endParaRPr lang="ar-SA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4AC97A55-326D-4085-897F-6C830BF1BBF1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92812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A7F75578-1B0B-4628-A57C-487C23A6AA1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A74312D0-1B0E-45AC-9CC1-5F46E4370250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2395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 smtClean="0">
                <a:solidFill>
                  <a:srgbClr val="073E87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85587D9-DA2B-42A4-BB7D-E5ED8D12A9EE}" type="datetimeFigureOut">
              <a:rPr lang="ar-SA"/>
              <a:pPr>
                <a:defRPr/>
              </a:pPr>
              <a:t>29/03/1439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073E87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 smtClean="0">
                <a:solidFill>
                  <a:srgbClr val="073E87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239AC2D-F316-4F1D-8A10-0580BBE5CA76}" type="slidenum">
              <a:rPr lang="ar-SA"/>
              <a:pPr>
                <a:defRPr/>
              </a:pPr>
              <a:t>‹#›</a:t>
            </a:fld>
            <a:endParaRPr lang="ar-SA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1524000" y="4114800"/>
            <a:ext cx="6400800" cy="1754188"/>
          </a:xfrm>
        </p:spPr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ar-IQ" sz="3600" kern="0" dirty="0" smtClean="0">
                <a:solidFill>
                  <a:sysClr val="windowText" lastClr="000000"/>
                </a:solidFill>
                <a:ea typeface="+mj-ea"/>
              </a:rPr>
              <a:t>أ.د.عبد الستارعبد الجبار موسى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ar-IQ" sz="3600" kern="0" dirty="0" smtClean="0">
                <a:solidFill>
                  <a:sysClr val="windowText" lastClr="000000"/>
                </a:solidFill>
                <a:ea typeface="+mj-ea"/>
              </a:rPr>
              <a:t>استاذالنظرية الاقتصادية الجزئية - الجامعة المستنصرية- العراق</a:t>
            </a:r>
            <a:endParaRPr lang="en-US" sz="2400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3315" name="عنوان 3"/>
          <p:cNvSpPr>
            <a:spLocks noGrp="1"/>
          </p:cNvSpPr>
          <p:nvPr>
            <p:ph type="ctrTitle"/>
          </p:nvPr>
        </p:nvSpPr>
        <p:spPr>
          <a:xfrm>
            <a:off x="685800" y="1423988"/>
            <a:ext cx="8153400" cy="831850"/>
          </a:xfrm>
          <a:solidFill>
            <a:srgbClr val="7E97AD"/>
          </a:solidFill>
          <a:ln w="10795" cap="flat" algn="ctr">
            <a:solidFill>
              <a:srgbClr val="5B6E7E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4800" b="1" smtClean="0">
                <a:solidFill>
                  <a:schemeClr val="bg1"/>
                </a:solidFill>
              </a:rPr>
              <a:t>إيراد المنتج</a:t>
            </a:r>
            <a:endParaRPr lang="en-US" sz="48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58261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dirty="0" smtClean="0">
                <a:solidFill>
                  <a:srgbClr val="660033"/>
                </a:solidFill>
              </a:rPr>
              <a:t>إيراد المنتج</a:t>
            </a:r>
            <a:endParaRPr lang="ar-SA" dirty="0">
              <a:solidFill>
                <a:srgbClr val="660033"/>
              </a:solidFill>
            </a:endParaRP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1357313" y="1000125"/>
            <a:ext cx="7786687" cy="4000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r" rtl="1"/>
            <a:r>
              <a:rPr lang="ar-IQ" sz="2000" b="1" u="sng">
                <a:solidFill>
                  <a:srgbClr val="0000FF"/>
                </a:solidFill>
                <a:latin typeface="Arial" charset="0"/>
              </a:rPr>
              <a:t>الايراد الكلي</a:t>
            </a:r>
            <a:r>
              <a:rPr lang="ar-SA" sz="2000" b="1" u="sng">
                <a:solidFill>
                  <a:srgbClr val="0000FF"/>
                </a:solidFill>
                <a:latin typeface="Arial" charset="0"/>
              </a:rPr>
              <a:t>  :</a:t>
            </a:r>
            <a:r>
              <a:rPr lang="en-US" sz="20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ar-IQ" sz="2000" b="1">
                <a:solidFill>
                  <a:schemeClr val="tx1"/>
                </a:solidFill>
                <a:latin typeface="Arial" charset="0"/>
              </a:rPr>
              <a:t>مجموع المبالغ التي يتم الحصول عليها من إنتاج كمية من سلعة ما</a:t>
            </a:r>
            <a:r>
              <a:rPr lang="ar-SA" sz="2000" b="1">
                <a:solidFill>
                  <a:schemeClr val="tx1"/>
                </a:solidFill>
                <a:latin typeface="Arial" charset="0"/>
              </a:rPr>
              <a:t>.</a:t>
            </a:r>
            <a:endParaRPr lang="en-US" sz="20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1357258" y="1857364"/>
            <a:ext cx="7786742" cy="461665"/>
          </a:xfrm>
          <a:prstGeom prst="rect">
            <a:avLst/>
          </a:prstGeom>
        </p:spPr>
        <p:style>
          <a:lnRef idx="1">
            <a:schemeClr val="dk1"/>
          </a:lnRef>
          <a:fillRef idx="1003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IQ" sz="2400" b="1" u="sng">
                <a:solidFill>
                  <a:srgbClr val="0000FF"/>
                </a:solidFill>
                <a:cs typeface="Times New Roman" pitchFamily="18" charset="0"/>
              </a:rPr>
              <a:t>الايراد المتوسط </a:t>
            </a:r>
            <a:r>
              <a:rPr lang="ar-SA" sz="2400" b="1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ar-IQ" sz="2400" b="1">
                <a:solidFill>
                  <a:srgbClr val="000000"/>
                </a:solidFill>
                <a:cs typeface="Times New Roman" pitchFamily="18" charset="0"/>
              </a:rPr>
              <a:t>هو الإيراد</a:t>
            </a:r>
            <a:r>
              <a:rPr lang="ar-SA" sz="2400" b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ar-IQ" sz="2400" b="1">
                <a:solidFill>
                  <a:srgbClr val="000000"/>
                </a:solidFill>
                <a:cs typeface="Times New Roman" pitchFamily="18" charset="0"/>
              </a:rPr>
              <a:t>الكلي مقسوم على عدد الوحدات</a:t>
            </a:r>
            <a:r>
              <a:rPr lang="ar-SA" sz="2400" b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ar-IQ" sz="2400" b="1">
                <a:solidFill>
                  <a:srgbClr val="000000"/>
                </a:solidFill>
                <a:cs typeface="Times New Roman" pitchFamily="18" charset="0"/>
              </a:rPr>
              <a:t>المنتجة</a:t>
            </a:r>
            <a:r>
              <a:rPr lang="ar-SA" sz="2400" b="1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ar-SA">
              <a:solidFill>
                <a:srgbClr val="00000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1428750" y="2571750"/>
            <a:ext cx="7715250" cy="6778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ar-IQ" sz="2000" b="1" u="sng">
                <a:solidFill>
                  <a:srgbClr val="0000FF"/>
                </a:solidFill>
                <a:cs typeface="Times New Roman" pitchFamily="18" charset="0"/>
              </a:rPr>
              <a:t>الايراد الحدي</a:t>
            </a:r>
            <a:r>
              <a:rPr lang="ar-SA" sz="2000" b="1">
                <a:solidFill>
                  <a:srgbClr val="0000FF"/>
                </a:solidFill>
                <a:cs typeface="Times New Roman" pitchFamily="18" charset="0"/>
              </a:rPr>
              <a:t>:</a:t>
            </a:r>
            <a:r>
              <a:rPr lang="ar-IQ" sz="2000" b="1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ar-IQ" sz="2000" b="1">
                <a:solidFill>
                  <a:srgbClr val="000000"/>
                </a:solidFill>
                <a:cs typeface="Times New Roman" pitchFamily="18" charset="0"/>
              </a:rPr>
              <a:t>هو التغيير في الإيراد الكلي نتيجة للتغير في الإنتاج </a:t>
            </a:r>
            <a:r>
              <a:rPr lang="ar-SA" sz="2000" b="1">
                <a:solidFill>
                  <a:srgbClr val="000000"/>
                </a:solidFill>
                <a:cs typeface="Times New Roman" pitchFamily="18" charset="0"/>
              </a:rPr>
              <a:t>ب</a:t>
            </a:r>
            <a:r>
              <a:rPr lang="ar-IQ" sz="2000" b="1">
                <a:solidFill>
                  <a:srgbClr val="000000"/>
                </a:solidFill>
                <a:cs typeface="Times New Roman" pitchFamily="18" charset="0"/>
              </a:rPr>
              <a:t>وحدة واحدة. </a:t>
            </a:r>
            <a:endParaRPr lang="ar-SA">
              <a:solidFill>
                <a:srgbClr val="000000"/>
              </a:solidFill>
              <a:latin typeface="Georgia" pitchFamily="18" charset="0"/>
              <a:cs typeface="Times New Roman" pitchFamily="18" charset="0"/>
            </a:endParaRPr>
          </a:p>
          <a:p>
            <a:pPr eaLnBrk="1" hangingPunct="1"/>
            <a:endParaRPr lang="ar-SA">
              <a:solidFill>
                <a:srgbClr val="00000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428625" y="3143250"/>
            <a:ext cx="8572500" cy="23701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SA" sz="3600" b="1" dirty="0"/>
              <a:t>الإيراد         = </a:t>
            </a:r>
            <a:r>
              <a:rPr lang="en-US" sz="3600" b="1" dirty="0"/>
              <a:t>R  </a:t>
            </a:r>
            <a:endParaRPr lang="ar-SA" sz="3600" b="1" dirty="0"/>
          </a:p>
          <a:p>
            <a:pPr>
              <a:defRPr/>
            </a:pPr>
            <a:r>
              <a:rPr lang="ar-SA" sz="3600" b="1" dirty="0"/>
              <a:t>الإيراد الكلي  =</a:t>
            </a:r>
            <a:r>
              <a:rPr lang="en-US" sz="3600" b="1" dirty="0" err="1"/>
              <a:t>p.Q</a:t>
            </a:r>
            <a:r>
              <a:rPr lang="en-US" sz="3600" b="1" dirty="0"/>
              <a:t>=TR  </a:t>
            </a:r>
            <a:endParaRPr lang="ar-SA" sz="3600" b="1" dirty="0"/>
          </a:p>
          <a:p>
            <a:pPr>
              <a:defRPr/>
            </a:pPr>
            <a:r>
              <a:rPr lang="ar-SA" sz="3600" b="1" dirty="0"/>
              <a:t>الإيراد الحدي=</a:t>
            </a:r>
            <a:r>
              <a:rPr lang="el-GR" sz="3600" b="1" dirty="0"/>
              <a:t>Δ</a:t>
            </a:r>
            <a:r>
              <a:rPr lang="en-US" sz="3600" b="1" dirty="0"/>
              <a:t>TR/</a:t>
            </a:r>
            <a:r>
              <a:rPr lang="el-GR" sz="3600" b="1" dirty="0"/>
              <a:t>Δ</a:t>
            </a:r>
            <a:r>
              <a:rPr lang="en-US" sz="3600" b="1" dirty="0"/>
              <a:t>Q=MR  </a:t>
            </a:r>
            <a:r>
              <a:rPr lang="ar-SA" sz="3600" b="1" dirty="0"/>
              <a:t> </a:t>
            </a:r>
          </a:p>
          <a:p>
            <a:pPr>
              <a:defRPr/>
            </a:pPr>
            <a:r>
              <a:rPr lang="ar-SA" sz="3600" b="1" dirty="0"/>
              <a:t>الربح        </a:t>
            </a:r>
            <a:r>
              <a:rPr lang="ar-SA" sz="4000" b="1" dirty="0"/>
              <a:t>= </a:t>
            </a:r>
            <a:r>
              <a:rPr lang="ar-SA" sz="3600" b="1" dirty="0"/>
              <a:t>  ∏</a:t>
            </a:r>
            <a:endParaRPr lang="ar-SA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643063" y="0"/>
            <a:ext cx="6286500" cy="7080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>
              <a:defRPr/>
            </a:pPr>
            <a:r>
              <a:rPr lang="ar-SA" sz="4000" b="1" dirty="0">
                <a:solidFill>
                  <a:schemeClr val="tx1"/>
                </a:solidFill>
              </a:rPr>
              <a:t>علاقة</a:t>
            </a:r>
            <a:r>
              <a:rPr lang="ar-SA" sz="4000" b="1" dirty="0">
                <a:solidFill>
                  <a:srgbClr val="FF0000"/>
                </a:solidFill>
              </a:rPr>
              <a:t> </a:t>
            </a:r>
            <a:r>
              <a:rPr lang="ar-SA" sz="4000" b="1" dirty="0">
                <a:solidFill>
                  <a:schemeClr val="tx1"/>
                </a:solidFill>
              </a:rPr>
              <a:t>الربح بالتكاليف الكلية </a:t>
            </a:r>
            <a:endParaRPr lang="ar-SA" sz="4000" b="1" dirty="0">
              <a:solidFill>
                <a:schemeClr val="tx1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5357813" y="1071563"/>
            <a:ext cx="3571875" cy="8302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SA" sz="2400" b="1" dirty="0"/>
              <a:t>الإيراد الكلي( </a:t>
            </a:r>
            <a:r>
              <a:rPr lang="en-US" sz="2400" b="1" dirty="0"/>
              <a:t>TR</a:t>
            </a:r>
            <a:r>
              <a:rPr lang="ar-SA" sz="2400" b="1" dirty="0"/>
              <a:t> )  = </a:t>
            </a:r>
            <a:r>
              <a:rPr lang="en-US" sz="2400" b="1" dirty="0"/>
              <a:t>P.Q</a:t>
            </a:r>
          </a:p>
          <a:p>
            <a:pPr>
              <a:defRPr/>
            </a:pPr>
            <a:r>
              <a:rPr lang="ar-SA" sz="2400" b="1" dirty="0"/>
              <a:t>الربــــــــــح ( ∏ )  = </a:t>
            </a:r>
            <a:r>
              <a:rPr lang="en-US" sz="2400" b="1" dirty="0"/>
              <a:t>TR─TC</a:t>
            </a:r>
            <a:endParaRPr lang="ar-SA" sz="2400" b="1" dirty="0"/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9" y="1857363"/>
            <a:ext cx="5605472" cy="45577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21" name="مربع نص 20"/>
          <p:cNvSpPr txBox="1"/>
          <p:nvPr/>
        </p:nvSpPr>
        <p:spPr>
          <a:xfrm>
            <a:off x="6072198" y="2285992"/>
            <a:ext cx="3071802" cy="34778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</a:rPr>
              <a:t>Q1</a:t>
            </a:r>
            <a:r>
              <a:rPr lang="ar-SA" sz="2400" b="1" dirty="0"/>
              <a:t>= </a:t>
            </a:r>
            <a:r>
              <a:rPr lang="en-US" sz="2400" b="1" dirty="0"/>
              <a:t>MR&gt; TC</a:t>
            </a: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</a:rPr>
              <a:t>Qm</a:t>
            </a:r>
            <a:r>
              <a:rPr lang="ar-SA" sz="2400" b="1" dirty="0"/>
              <a:t>= تحقيق أعلى ربح وذلك عندما تكون التكاليف الكلية في أدنى مستوى لها لكنه يستمر في الإنتاج بهدف تعظيم الإيرادات الكلية</a:t>
            </a: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</a:rPr>
              <a:t>Q2</a:t>
            </a:r>
            <a:r>
              <a:rPr lang="ar-SA" sz="2400" b="1" dirty="0"/>
              <a:t>= </a:t>
            </a:r>
            <a:r>
              <a:rPr lang="en-US" sz="2400" b="1" dirty="0"/>
              <a:t>MC=MR</a:t>
            </a:r>
            <a:r>
              <a:rPr lang="ar-SA" sz="2400" b="1" dirty="0"/>
              <a:t>يحقق المنتج توازنه من خلال تحقيق أقصى أيراد أو ربح ممكن .</a:t>
            </a:r>
            <a:endParaRPr lang="ar-SA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b="1" dirty="0" smtClean="0">
                <a:solidFill>
                  <a:schemeClr val="tx1"/>
                </a:solidFill>
              </a:rPr>
              <a:t>علاقة الإنتاج والإيراد بالتكاليف</a:t>
            </a:r>
            <a:endParaRPr lang="ar-SA" b="1" dirty="0">
              <a:solidFill>
                <a:schemeClr val="tx1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5286375" y="1643063"/>
            <a:ext cx="3571875" cy="8302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SA" sz="2400" b="1" dirty="0"/>
              <a:t>الإيراد الكلي( </a:t>
            </a:r>
            <a:r>
              <a:rPr lang="en-US" sz="2400" b="1" dirty="0"/>
              <a:t>TR</a:t>
            </a:r>
            <a:r>
              <a:rPr lang="ar-SA" sz="2400" b="1" dirty="0"/>
              <a:t> )  = </a:t>
            </a:r>
            <a:r>
              <a:rPr lang="en-US" sz="2400" b="1" dirty="0"/>
              <a:t>P.Q</a:t>
            </a:r>
          </a:p>
          <a:p>
            <a:pPr>
              <a:defRPr/>
            </a:pPr>
            <a:endParaRPr lang="en-US" sz="2400" b="1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5357813" y="2571750"/>
            <a:ext cx="3532187" cy="4619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SA" sz="2400" b="1" dirty="0"/>
              <a:t>الربــــــــــح ( ∏ )  = </a:t>
            </a:r>
            <a:r>
              <a:rPr lang="en-US" sz="2400" b="1" dirty="0"/>
              <a:t>TR─TC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5429250" y="3071813"/>
            <a:ext cx="3532188" cy="4619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SA" sz="2400" b="1" dirty="0"/>
              <a:t>الخسارة =  </a:t>
            </a:r>
            <a:r>
              <a:rPr lang="en-US" sz="2400" b="1" dirty="0"/>
              <a:t>TR &lt; TC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1500188" y="4000500"/>
            <a:ext cx="7256462" cy="4000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>
              <a:defRPr/>
            </a:pPr>
            <a:r>
              <a:rPr lang="ar-SA" sz="2000" b="1" dirty="0"/>
              <a:t>يستمر المنتج في السوق في حالة خسارة متوسط التكاليف الثابتة=    </a:t>
            </a:r>
            <a:r>
              <a:rPr lang="en-US" sz="2000" b="1" dirty="0"/>
              <a:t>AC &lt; </a:t>
            </a:r>
            <a:r>
              <a:rPr lang="en-US" sz="2000" b="1" dirty="0">
                <a:solidFill>
                  <a:srgbClr val="FF0000"/>
                </a:solidFill>
              </a:rPr>
              <a:t> P </a:t>
            </a:r>
            <a:r>
              <a:rPr lang="en-US" sz="2000" b="1" dirty="0"/>
              <a:t>&lt; TC</a:t>
            </a:r>
            <a:r>
              <a:rPr lang="ar-SA" sz="2000" b="1" dirty="0"/>
              <a:t> </a:t>
            </a:r>
            <a:endParaRPr lang="ar-SA" sz="2000" b="1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1873250" y="4643438"/>
            <a:ext cx="6883400" cy="4000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>
              <a:defRPr/>
            </a:pPr>
            <a:r>
              <a:rPr lang="ar-SA" sz="2000" b="1" dirty="0">
                <a:solidFill>
                  <a:schemeClr val="tx1"/>
                </a:solidFill>
              </a:rPr>
              <a:t>يتوقف المنتج ويغادر السوق إذا خسر متوسط التكليف المتغيرة = </a:t>
            </a:r>
            <a:r>
              <a:rPr lang="en-US" sz="2000" b="1" dirty="0">
                <a:solidFill>
                  <a:schemeClr val="tx1"/>
                </a:solidFill>
              </a:rPr>
              <a:t>AC &gt;  P &lt; TC</a:t>
            </a:r>
            <a:r>
              <a:rPr lang="ar-SA" sz="2000" b="1" dirty="0">
                <a:solidFill>
                  <a:schemeClr val="tx1"/>
                </a:solidFill>
              </a:rPr>
              <a:t> </a:t>
            </a:r>
            <a:endParaRPr lang="ar-SA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429000" y="1785938"/>
            <a:ext cx="5400675" cy="642937"/>
          </a:xfrm>
        </p:spPr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ar-SA" dirty="0" smtClean="0">
                <a:solidFill>
                  <a:schemeClr val="tx1"/>
                </a:solidFill>
              </a:rPr>
              <a:t>يحقق المنتج توازنه عندما     </a:t>
            </a:r>
            <a:r>
              <a:rPr lang="en-US" dirty="0" smtClean="0">
                <a:solidFill>
                  <a:srgbClr val="FF0000"/>
                </a:solidFill>
              </a:rPr>
              <a:t>MC=MR</a:t>
            </a:r>
          </a:p>
        </p:txBody>
      </p:sp>
      <p:sp>
        <p:nvSpPr>
          <p:cNvPr id="17411" name="عنوان 1"/>
          <p:cNvSpPr>
            <a:spLocks noGrp="1"/>
          </p:cNvSpPr>
          <p:nvPr>
            <p:ph type="ctrTitle"/>
          </p:nvPr>
        </p:nvSpPr>
        <p:spPr>
          <a:xfrm>
            <a:off x="714375" y="357188"/>
            <a:ext cx="7772400" cy="1470025"/>
          </a:xfrm>
        </p:spPr>
        <p:txBody>
          <a:bodyPr/>
          <a:lstStyle/>
          <a:p>
            <a:r>
              <a:rPr lang="ar-SA" sz="4000" smtClean="0">
                <a:solidFill>
                  <a:srgbClr val="FF0000"/>
                </a:solidFill>
              </a:rPr>
              <a:t>توازن المنتج والإيراد الحدي والتكاليف الحدية</a:t>
            </a:r>
          </a:p>
        </p:txBody>
      </p:sp>
      <p:sp>
        <p:nvSpPr>
          <p:cNvPr id="5" name="مربع نص 4"/>
          <p:cNvSpPr txBox="1">
            <a:spLocks noChangeArrowheads="1"/>
          </p:cNvSpPr>
          <p:nvPr/>
        </p:nvSpPr>
        <p:spPr bwMode="auto">
          <a:xfrm>
            <a:off x="4643438" y="2357438"/>
            <a:ext cx="35004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 sz="3200" b="1"/>
              <a:t>Δ</a:t>
            </a:r>
            <a:r>
              <a:rPr lang="en-US" sz="3200" b="1"/>
              <a:t>Q</a:t>
            </a:r>
            <a:r>
              <a:rPr lang="el-GR" sz="3200" b="1"/>
              <a:t>\Δ</a:t>
            </a:r>
            <a:r>
              <a:rPr lang="en-US" sz="3200" b="1"/>
              <a:t>TR   =  MC</a:t>
            </a:r>
            <a:endParaRPr lang="ar-SA" sz="3200" b="1"/>
          </a:p>
        </p:txBody>
      </p:sp>
      <p:sp>
        <p:nvSpPr>
          <p:cNvPr id="6" name="مربع نص 5"/>
          <p:cNvSpPr txBox="1">
            <a:spLocks noChangeArrowheads="1"/>
          </p:cNvSpPr>
          <p:nvPr/>
        </p:nvSpPr>
        <p:spPr bwMode="auto">
          <a:xfrm>
            <a:off x="857250" y="2857500"/>
            <a:ext cx="8075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SA" sz="2800" b="1"/>
              <a:t>يحقق المنتج في حالة التوازن أقصى إيراد أو ربح  ممكن </a:t>
            </a:r>
            <a:r>
              <a:rPr lang="en-US" sz="2800">
                <a:solidFill>
                  <a:srgbClr val="FF0000"/>
                </a:solidFill>
              </a:rPr>
              <a:t>MC=MR</a:t>
            </a:r>
            <a:r>
              <a:rPr lang="ar-SA" sz="2800">
                <a:solidFill>
                  <a:srgbClr val="FF0000"/>
                </a:solidFill>
              </a:rPr>
              <a:t> </a:t>
            </a:r>
            <a:endParaRPr lang="ar-SA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مربع نص 1"/>
          <p:cNvSpPr txBox="1">
            <a:spLocks noChangeArrowheads="1"/>
          </p:cNvSpPr>
          <p:nvPr/>
        </p:nvSpPr>
        <p:spPr bwMode="auto">
          <a:xfrm>
            <a:off x="1214438" y="357188"/>
            <a:ext cx="65722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SA" sz="3600">
                <a:solidFill>
                  <a:srgbClr val="FF0000"/>
                </a:solidFill>
              </a:rPr>
              <a:t>علاقة الإيراد الكلي بمرونات الطلب السعرية</a:t>
            </a:r>
          </a:p>
        </p:txBody>
      </p:sp>
      <p:pic>
        <p:nvPicPr>
          <p:cNvPr id="16793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357298"/>
            <a:ext cx="5357850" cy="550070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857375"/>
            <a:ext cx="8715375" cy="221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779463" y="59229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ar-SA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217863" y="5922963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ar-SA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Rectangle 5" descr="90%"/>
          <p:cNvSpPr>
            <a:spLocks noChangeArrowheads="1"/>
          </p:cNvSpPr>
          <p:nvPr/>
        </p:nvSpPr>
        <p:spPr bwMode="auto">
          <a:xfrm>
            <a:off x="833438" y="2990850"/>
            <a:ext cx="3835400" cy="2663825"/>
          </a:xfrm>
          <a:prstGeom prst="rect">
            <a:avLst/>
          </a:prstGeom>
          <a:pattFill prst="pct90">
            <a:fgClr>
              <a:srgbClr val="F9D8A3"/>
            </a:fgClr>
            <a:bgClr>
              <a:srgbClr val="A5002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ar-SA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407988" y="2830513"/>
            <a:ext cx="2317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Arial Narrow" pitchFamily="34" charset="0"/>
              </a:rPr>
              <a:t>$4</a:t>
            </a:r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7123113" y="436245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  <a:latin typeface="Arial Narrow" pitchFamily="34" charset="0"/>
              </a:rPr>
              <a:t>D</a:t>
            </a:r>
          </a:p>
        </p:txBody>
      </p: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8024813" y="5734050"/>
            <a:ext cx="93027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200" b="1">
                <a:solidFill>
                  <a:srgbClr val="000000"/>
                </a:solidFill>
                <a:latin typeface="Arial Narrow" pitchFamily="34" charset="0"/>
              </a:rPr>
              <a:t>Quantity</a:t>
            </a:r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407988" y="4137025"/>
            <a:ext cx="139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000" b="1" i="1">
                <a:solidFill>
                  <a:srgbClr val="000000"/>
                </a:solidFill>
                <a:latin typeface="Arial Narrow" pitchFamily="34" charset="0"/>
              </a:rPr>
              <a:t>P</a:t>
            </a:r>
          </a:p>
        </p:txBody>
      </p:sp>
      <p:sp>
        <p:nvSpPr>
          <p:cNvPr id="20489" name="Rectangle 10"/>
          <p:cNvSpPr>
            <a:spLocks noChangeArrowheads="1"/>
          </p:cNvSpPr>
          <p:nvPr/>
        </p:nvSpPr>
        <p:spPr bwMode="auto">
          <a:xfrm>
            <a:off x="592138" y="5708650"/>
            <a:ext cx="117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Arial Narrow" pitchFamily="34" charset="0"/>
              </a:rPr>
              <a:t>0</a:t>
            </a:r>
          </a:p>
        </p:txBody>
      </p:sp>
      <p:sp>
        <p:nvSpPr>
          <p:cNvPr id="20490" name="Rectangle 11"/>
          <p:cNvSpPr>
            <a:spLocks noChangeArrowheads="1"/>
          </p:cNvSpPr>
          <p:nvPr/>
        </p:nvSpPr>
        <p:spPr bwMode="auto">
          <a:xfrm>
            <a:off x="188913" y="1619250"/>
            <a:ext cx="56197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200" b="1">
                <a:solidFill>
                  <a:srgbClr val="000000"/>
                </a:solidFill>
                <a:latin typeface="Arial Narrow" pitchFamily="34" charset="0"/>
              </a:rPr>
              <a:t>Price</a:t>
            </a:r>
          </a:p>
        </p:txBody>
      </p:sp>
      <p:sp>
        <p:nvSpPr>
          <p:cNvPr id="20491" name="Freeform 12"/>
          <p:cNvSpPr>
            <a:spLocks/>
          </p:cNvSpPr>
          <p:nvPr/>
        </p:nvSpPr>
        <p:spPr bwMode="auto">
          <a:xfrm>
            <a:off x="700088" y="2990850"/>
            <a:ext cx="82550" cy="107950"/>
          </a:xfrm>
          <a:custGeom>
            <a:avLst/>
            <a:gdLst>
              <a:gd name="T0" fmla="*/ 51 w 52"/>
              <a:gd name="T1" fmla="*/ 0 h 68"/>
              <a:gd name="T2" fmla="*/ 17 w 52"/>
              <a:gd name="T3" fmla="*/ 0 h 68"/>
              <a:gd name="T4" fmla="*/ 0 w 52"/>
              <a:gd name="T5" fmla="*/ 33 h 68"/>
              <a:gd name="T6" fmla="*/ 0 w 52"/>
              <a:gd name="T7" fmla="*/ 67 h 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2" h="68">
                <a:moveTo>
                  <a:pt x="51" y="0"/>
                </a:moveTo>
                <a:lnTo>
                  <a:pt x="17" y="0"/>
                </a:lnTo>
                <a:lnTo>
                  <a:pt x="0" y="33"/>
                </a:lnTo>
                <a:lnTo>
                  <a:pt x="0" y="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Freeform 13"/>
          <p:cNvSpPr>
            <a:spLocks/>
          </p:cNvSpPr>
          <p:nvPr/>
        </p:nvSpPr>
        <p:spPr bwMode="auto">
          <a:xfrm>
            <a:off x="703263" y="3097213"/>
            <a:ext cx="0" cy="1120775"/>
          </a:xfrm>
          <a:custGeom>
            <a:avLst/>
            <a:gdLst>
              <a:gd name="T0" fmla="*/ 0 w 1"/>
              <a:gd name="T1" fmla="*/ 0 h 706"/>
              <a:gd name="T2" fmla="*/ 0 w 1"/>
              <a:gd name="T3" fmla="*/ 185 h 706"/>
              <a:gd name="T4" fmla="*/ 0 w 1"/>
              <a:gd name="T5" fmla="*/ 520 h 706"/>
              <a:gd name="T6" fmla="*/ 0 w 1"/>
              <a:gd name="T7" fmla="*/ 705 h 70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" h="706">
                <a:moveTo>
                  <a:pt x="0" y="0"/>
                </a:moveTo>
                <a:lnTo>
                  <a:pt x="0" y="185"/>
                </a:lnTo>
                <a:lnTo>
                  <a:pt x="0" y="520"/>
                </a:lnTo>
                <a:lnTo>
                  <a:pt x="0" y="70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Freeform 14"/>
          <p:cNvSpPr>
            <a:spLocks/>
          </p:cNvSpPr>
          <p:nvPr/>
        </p:nvSpPr>
        <p:spPr bwMode="auto">
          <a:xfrm>
            <a:off x="592138" y="4216400"/>
            <a:ext cx="107950" cy="107950"/>
          </a:xfrm>
          <a:custGeom>
            <a:avLst/>
            <a:gdLst>
              <a:gd name="T0" fmla="*/ 67 w 68"/>
              <a:gd name="T1" fmla="*/ 0 h 68"/>
              <a:gd name="T2" fmla="*/ 50 w 68"/>
              <a:gd name="T3" fmla="*/ 33 h 68"/>
              <a:gd name="T4" fmla="*/ 33 w 68"/>
              <a:gd name="T5" fmla="*/ 50 h 68"/>
              <a:gd name="T6" fmla="*/ 0 w 68"/>
              <a:gd name="T7" fmla="*/ 67 h 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8" h="68">
                <a:moveTo>
                  <a:pt x="67" y="0"/>
                </a:moveTo>
                <a:lnTo>
                  <a:pt x="50" y="33"/>
                </a:lnTo>
                <a:lnTo>
                  <a:pt x="33" y="50"/>
                </a:lnTo>
                <a:lnTo>
                  <a:pt x="0" y="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Freeform 15"/>
          <p:cNvSpPr>
            <a:spLocks/>
          </p:cNvSpPr>
          <p:nvPr/>
        </p:nvSpPr>
        <p:spPr bwMode="auto">
          <a:xfrm>
            <a:off x="592138" y="4322763"/>
            <a:ext cx="107950" cy="80962"/>
          </a:xfrm>
          <a:custGeom>
            <a:avLst/>
            <a:gdLst>
              <a:gd name="T0" fmla="*/ 0 w 68"/>
              <a:gd name="T1" fmla="*/ 0 h 51"/>
              <a:gd name="T2" fmla="*/ 33 w 68"/>
              <a:gd name="T3" fmla="*/ 0 h 51"/>
              <a:gd name="T4" fmla="*/ 50 w 68"/>
              <a:gd name="T5" fmla="*/ 17 h 51"/>
              <a:gd name="T6" fmla="*/ 67 w 68"/>
              <a:gd name="T7" fmla="*/ 50 h 5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8" h="51">
                <a:moveTo>
                  <a:pt x="0" y="0"/>
                </a:moveTo>
                <a:lnTo>
                  <a:pt x="33" y="0"/>
                </a:lnTo>
                <a:lnTo>
                  <a:pt x="50" y="17"/>
                </a:lnTo>
                <a:lnTo>
                  <a:pt x="67" y="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Freeform 16"/>
          <p:cNvSpPr>
            <a:spLocks/>
          </p:cNvSpPr>
          <p:nvPr/>
        </p:nvSpPr>
        <p:spPr bwMode="auto">
          <a:xfrm>
            <a:off x="703263" y="4402138"/>
            <a:ext cx="0" cy="1120775"/>
          </a:xfrm>
          <a:custGeom>
            <a:avLst/>
            <a:gdLst>
              <a:gd name="T0" fmla="*/ 0 w 1"/>
              <a:gd name="T1" fmla="*/ 0 h 706"/>
              <a:gd name="T2" fmla="*/ 0 w 1"/>
              <a:gd name="T3" fmla="*/ 185 h 706"/>
              <a:gd name="T4" fmla="*/ 0 w 1"/>
              <a:gd name="T5" fmla="*/ 520 h 706"/>
              <a:gd name="T6" fmla="*/ 0 w 1"/>
              <a:gd name="T7" fmla="*/ 705 h 70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" h="706">
                <a:moveTo>
                  <a:pt x="0" y="0"/>
                </a:moveTo>
                <a:lnTo>
                  <a:pt x="0" y="185"/>
                </a:lnTo>
                <a:lnTo>
                  <a:pt x="0" y="520"/>
                </a:lnTo>
                <a:lnTo>
                  <a:pt x="0" y="70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Freeform 17"/>
          <p:cNvSpPr>
            <a:spLocks/>
          </p:cNvSpPr>
          <p:nvPr/>
        </p:nvSpPr>
        <p:spPr bwMode="auto">
          <a:xfrm>
            <a:off x="700088" y="5521325"/>
            <a:ext cx="82550" cy="107950"/>
          </a:xfrm>
          <a:custGeom>
            <a:avLst/>
            <a:gdLst>
              <a:gd name="T0" fmla="*/ 0 w 52"/>
              <a:gd name="T1" fmla="*/ 0 h 68"/>
              <a:gd name="T2" fmla="*/ 0 w 52"/>
              <a:gd name="T3" fmla="*/ 33 h 68"/>
              <a:gd name="T4" fmla="*/ 17 w 52"/>
              <a:gd name="T5" fmla="*/ 50 h 68"/>
              <a:gd name="T6" fmla="*/ 51 w 52"/>
              <a:gd name="T7" fmla="*/ 67 h 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2" h="68">
                <a:moveTo>
                  <a:pt x="0" y="0"/>
                </a:moveTo>
                <a:lnTo>
                  <a:pt x="0" y="33"/>
                </a:lnTo>
                <a:lnTo>
                  <a:pt x="17" y="50"/>
                </a:lnTo>
                <a:lnTo>
                  <a:pt x="51" y="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Rectangle 18"/>
          <p:cNvSpPr>
            <a:spLocks noChangeArrowheads="1"/>
          </p:cNvSpPr>
          <p:nvPr/>
        </p:nvSpPr>
        <p:spPr bwMode="auto">
          <a:xfrm>
            <a:off x="1484313" y="3524250"/>
            <a:ext cx="2044700" cy="427038"/>
          </a:xfrm>
          <a:prstGeom prst="rect">
            <a:avLst/>
          </a:prstGeom>
          <a:solidFill>
            <a:srgbClr val="F9D8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800" b="1" i="1">
                <a:solidFill>
                  <a:srgbClr val="B0001D"/>
                </a:solidFill>
                <a:latin typeface="Arial Narrow" pitchFamily="34" charset="0"/>
              </a:rPr>
              <a:t>P  </a:t>
            </a:r>
            <a:r>
              <a:rPr lang="en-US" sz="2800" b="1" i="1">
                <a:solidFill>
                  <a:srgbClr val="B0001D"/>
                </a:solidFill>
              </a:rPr>
              <a:t>x</a:t>
            </a:r>
            <a:r>
              <a:rPr lang="en-US" sz="2800" b="1" i="1">
                <a:solidFill>
                  <a:srgbClr val="B0001D"/>
                </a:solidFill>
                <a:latin typeface="Arial Narrow" pitchFamily="34" charset="0"/>
              </a:rPr>
              <a:t>  Q </a:t>
            </a:r>
            <a:r>
              <a:rPr lang="en-US" sz="2800" b="1" i="1">
                <a:solidFill>
                  <a:srgbClr val="B0001D"/>
                </a:solidFill>
              </a:rPr>
              <a:t>=</a:t>
            </a:r>
            <a:r>
              <a:rPr lang="en-US" sz="2800" b="1" i="1">
                <a:solidFill>
                  <a:srgbClr val="B0001D"/>
                </a:solidFill>
                <a:latin typeface="Arial Narrow" pitchFamily="34" charset="0"/>
              </a:rPr>
              <a:t>  </a:t>
            </a:r>
            <a:r>
              <a:rPr lang="en-US" sz="2800" b="1">
                <a:solidFill>
                  <a:srgbClr val="B0001D"/>
                </a:solidFill>
                <a:latin typeface="Arial Narrow" pitchFamily="34" charset="0"/>
              </a:rPr>
              <a:t>$400</a:t>
            </a:r>
          </a:p>
        </p:txBody>
      </p:sp>
      <p:sp>
        <p:nvSpPr>
          <p:cNvPr id="20498" name="Rectangle 19"/>
          <p:cNvSpPr>
            <a:spLocks noChangeArrowheads="1"/>
          </p:cNvSpPr>
          <p:nvPr/>
        </p:nvSpPr>
        <p:spPr bwMode="auto">
          <a:xfrm>
            <a:off x="3138488" y="3976688"/>
            <a:ext cx="57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20499" name="Rectangle 20"/>
          <p:cNvSpPr>
            <a:spLocks noChangeArrowheads="1"/>
          </p:cNvSpPr>
          <p:nvPr/>
        </p:nvSpPr>
        <p:spPr bwMode="auto">
          <a:xfrm>
            <a:off x="1560513" y="4057650"/>
            <a:ext cx="2009775" cy="427038"/>
          </a:xfrm>
          <a:prstGeom prst="rect">
            <a:avLst/>
          </a:prstGeom>
          <a:solidFill>
            <a:srgbClr val="F9D8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800" b="1">
                <a:solidFill>
                  <a:srgbClr val="474A81"/>
                </a:solidFill>
                <a:latin typeface="Arial Narrow" pitchFamily="34" charset="0"/>
              </a:rPr>
              <a:t>(total revenue)</a:t>
            </a:r>
            <a:endParaRPr lang="en-US" sz="2000" b="1">
              <a:solidFill>
                <a:srgbClr val="474A81"/>
              </a:solidFill>
              <a:latin typeface="Arial Narrow" pitchFamily="34" charset="0"/>
            </a:endParaRPr>
          </a:p>
        </p:txBody>
      </p:sp>
      <p:sp>
        <p:nvSpPr>
          <p:cNvPr id="20500" name="Freeform 21"/>
          <p:cNvSpPr>
            <a:spLocks/>
          </p:cNvSpPr>
          <p:nvPr/>
        </p:nvSpPr>
        <p:spPr bwMode="auto">
          <a:xfrm>
            <a:off x="833438" y="1646238"/>
            <a:ext cx="8102600" cy="4010025"/>
          </a:xfrm>
          <a:custGeom>
            <a:avLst/>
            <a:gdLst>
              <a:gd name="T0" fmla="*/ 0 w 5104"/>
              <a:gd name="T1" fmla="*/ 0 h 2526"/>
              <a:gd name="T2" fmla="*/ 0 w 5104"/>
              <a:gd name="T3" fmla="*/ 2525 h 2526"/>
              <a:gd name="T4" fmla="*/ 5103 w 5104"/>
              <a:gd name="T5" fmla="*/ 2525 h 252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104" h="2526">
                <a:moveTo>
                  <a:pt x="0" y="0"/>
                </a:moveTo>
                <a:lnTo>
                  <a:pt x="0" y="2525"/>
                </a:lnTo>
                <a:lnTo>
                  <a:pt x="5103" y="2525"/>
                </a:lnTo>
              </a:path>
            </a:pathLst>
          </a:custGeom>
          <a:noFill/>
          <a:ln w="28575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Rectangle 22"/>
          <p:cNvSpPr>
            <a:spLocks noChangeArrowheads="1"/>
          </p:cNvSpPr>
          <p:nvPr/>
        </p:nvSpPr>
        <p:spPr bwMode="auto">
          <a:xfrm>
            <a:off x="4484688" y="5708650"/>
            <a:ext cx="3460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  <a:latin typeface="Arial Narrow" pitchFamily="34" charset="0"/>
              </a:rPr>
              <a:t>100</a:t>
            </a:r>
          </a:p>
        </p:txBody>
      </p:sp>
      <p:sp>
        <p:nvSpPr>
          <p:cNvPr id="20502" name="Freeform 23"/>
          <p:cNvSpPr>
            <a:spLocks/>
          </p:cNvSpPr>
          <p:nvPr/>
        </p:nvSpPr>
        <p:spPr bwMode="auto">
          <a:xfrm>
            <a:off x="833438" y="2990850"/>
            <a:ext cx="3838575" cy="2638425"/>
          </a:xfrm>
          <a:custGeom>
            <a:avLst/>
            <a:gdLst>
              <a:gd name="T0" fmla="*/ 2417 w 2418"/>
              <a:gd name="T1" fmla="*/ 1661 h 1662"/>
              <a:gd name="T2" fmla="*/ 2417 w 2418"/>
              <a:gd name="T3" fmla="*/ 0 h 1662"/>
              <a:gd name="T4" fmla="*/ 0 w 2418"/>
              <a:gd name="T5" fmla="*/ 0 h 166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18" h="1662">
                <a:moveTo>
                  <a:pt x="2417" y="1661"/>
                </a:moveTo>
                <a:lnTo>
                  <a:pt x="241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4"/>
          <p:cNvSpPr>
            <a:spLocks noChangeShapeType="1"/>
          </p:cNvSpPr>
          <p:nvPr/>
        </p:nvSpPr>
        <p:spPr bwMode="auto">
          <a:xfrm>
            <a:off x="2998788" y="1852613"/>
            <a:ext cx="3803650" cy="26035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4" name="Freeform 25"/>
          <p:cNvSpPr>
            <a:spLocks/>
          </p:cNvSpPr>
          <p:nvPr/>
        </p:nvSpPr>
        <p:spPr bwMode="auto">
          <a:xfrm>
            <a:off x="4589463" y="2909888"/>
            <a:ext cx="161925" cy="161925"/>
          </a:xfrm>
          <a:custGeom>
            <a:avLst/>
            <a:gdLst>
              <a:gd name="T0" fmla="*/ 50 w 102"/>
              <a:gd name="T1" fmla="*/ 101 h 102"/>
              <a:gd name="T2" fmla="*/ 67 w 102"/>
              <a:gd name="T3" fmla="*/ 101 h 102"/>
              <a:gd name="T4" fmla="*/ 84 w 102"/>
              <a:gd name="T5" fmla="*/ 84 h 102"/>
              <a:gd name="T6" fmla="*/ 101 w 102"/>
              <a:gd name="T7" fmla="*/ 50 h 102"/>
              <a:gd name="T8" fmla="*/ 84 w 102"/>
              <a:gd name="T9" fmla="*/ 34 h 102"/>
              <a:gd name="T10" fmla="*/ 67 w 102"/>
              <a:gd name="T11" fmla="*/ 17 h 102"/>
              <a:gd name="T12" fmla="*/ 50 w 102"/>
              <a:gd name="T13" fmla="*/ 0 h 102"/>
              <a:gd name="T14" fmla="*/ 17 w 102"/>
              <a:gd name="T15" fmla="*/ 17 h 102"/>
              <a:gd name="T16" fmla="*/ 0 w 102"/>
              <a:gd name="T17" fmla="*/ 34 h 102"/>
              <a:gd name="T18" fmla="*/ 0 w 102"/>
              <a:gd name="T19" fmla="*/ 50 h 102"/>
              <a:gd name="T20" fmla="*/ 0 w 102"/>
              <a:gd name="T21" fmla="*/ 84 h 102"/>
              <a:gd name="T22" fmla="*/ 17 w 102"/>
              <a:gd name="T23" fmla="*/ 101 h 102"/>
              <a:gd name="T24" fmla="*/ 50 w 102"/>
              <a:gd name="T25" fmla="*/ 101 h 10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02" h="102">
                <a:moveTo>
                  <a:pt x="50" y="101"/>
                </a:moveTo>
                <a:lnTo>
                  <a:pt x="67" y="101"/>
                </a:lnTo>
                <a:lnTo>
                  <a:pt x="84" y="84"/>
                </a:lnTo>
                <a:lnTo>
                  <a:pt x="101" y="50"/>
                </a:lnTo>
                <a:lnTo>
                  <a:pt x="84" y="34"/>
                </a:lnTo>
                <a:lnTo>
                  <a:pt x="67" y="17"/>
                </a:lnTo>
                <a:lnTo>
                  <a:pt x="50" y="0"/>
                </a:lnTo>
                <a:lnTo>
                  <a:pt x="17" y="17"/>
                </a:lnTo>
                <a:lnTo>
                  <a:pt x="0" y="34"/>
                </a:lnTo>
                <a:lnTo>
                  <a:pt x="0" y="50"/>
                </a:lnTo>
                <a:lnTo>
                  <a:pt x="0" y="84"/>
                </a:lnTo>
                <a:lnTo>
                  <a:pt x="17" y="101"/>
                </a:lnTo>
                <a:lnTo>
                  <a:pt x="50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505" name="Group 33"/>
          <p:cNvGrpSpPr>
            <a:grpSpLocks/>
          </p:cNvGrpSpPr>
          <p:nvPr/>
        </p:nvGrpSpPr>
        <p:grpSpPr bwMode="auto">
          <a:xfrm>
            <a:off x="798513" y="5810250"/>
            <a:ext cx="3733800" cy="465138"/>
            <a:chOff x="409" y="3941"/>
            <a:chExt cx="2351" cy="293"/>
          </a:xfrm>
        </p:grpSpPr>
        <p:sp>
          <p:nvSpPr>
            <p:cNvPr id="20507" name="Rectangle 26"/>
            <p:cNvSpPr>
              <a:spLocks noChangeArrowheads="1"/>
            </p:cNvSpPr>
            <p:nvPr/>
          </p:nvSpPr>
          <p:spPr bwMode="auto">
            <a:xfrm>
              <a:off x="1533" y="4042"/>
              <a:ext cx="10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 b="1" i="1">
                  <a:solidFill>
                    <a:srgbClr val="000000"/>
                  </a:solidFill>
                  <a:latin typeface="Arial Narrow" pitchFamily="34" charset="0"/>
                </a:rPr>
                <a:t>Q</a:t>
              </a:r>
            </a:p>
          </p:txBody>
        </p:sp>
        <p:sp>
          <p:nvSpPr>
            <p:cNvPr id="20508" name="Freeform 27"/>
            <p:cNvSpPr>
              <a:spLocks/>
            </p:cNvSpPr>
            <p:nvPr/>
          </p:nvSpPr>
          <p:spPr bwMode="auto">
            <a:xfrm>
              <a:off x="409" y="3941"/>
              <a:ext cx="68" cy="51"/>
            </a:xfrm>
            <a:custGeom>
              <a:avLst/>
              <a:gdLst>
                <a:gd name="T0" fmla="*/ 0 w 68"/>
                <a:gd name="T1" fmla="*/ 0 h 51"/>
                <a:gd name="T2" fmla="*/ 17 w 68"/>
                <a:gd name="T3" fmla="*/ 17 h 51"/>
                <a:gd name="T4" fmla="*/ 33 w 68"/>
                <a:gd name="T5" fmla="*/ 50 h 51"/>
                <a:gd name="T6" fmla="*/ 67 w 68"/>
                <a:gd name="T7" fmla="*/ 5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8" h="51">
                  <a:moveTo>
                    <a:pt x="0" y="0"/>
                  </a:moveTo>
                  <a:lnTo>
                    <a:pt x="17" y="17"/>
                  </a:lnTo>
                  <a:lnTo>
                    <a:pt x="33" y="50"/>
                  </a:lnTo>
                  <a:lnTo>
                    <a:pt x="67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9" name="Freeform 28"/>
            <p:cNvSpPr>
              <a:spLocks/>
            </p:cNvSpPr>
            <p:nvPr/>
          </p:nvSpPr>
          <p:spPr bwMode="auto">
            <a:xfrm>
              <a:off x="476" y="3993"/>
              <a:ext cx="1058" cy="1"/>
            </a:xfrm>
            <a:custGeom>
              <a:avLst/>
              <a:gdLst>
                <a:gd name="T0" fmla="*/ 0 w 1058"/>
                <a:gd name="T1" fmla="*/ 0 h 1"/>
                <a:gd name="T2" fmla="*/ 285 w 1058"/>
                <a:gd name="T3" fmla="*/ 0 h 1"/>
                <a:gd name="T4" fmla="*/ 789 w 1058"/>
                <a:gd name="T5" fmla="*/ 0 h 1"/>
                <a:gd name="T6" fmla="*/ 1057 w 1058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58" h="1">
                  <a:moveTo>
                    <a:pt x="0" y="0"/>
                  </a:moveTo>
                  <a:lnTo>
                    <a:pt x="285" y="0"/>
                  </a:lnTo>
                  <a:lnTo>
                    <a:pt x="789" y="0"/>
                  </a:lnTo>
                  <a:lnTo>
                    <a:pt x="1057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0" name="Freeform 29"/>
            <p:cNvSpPr>
              <a:spLocks/>
            </p:cNvSpPr>
            <p:nvPr/>
          </p:nvSpPr>
          <p:spPr bwMode="auto">
            <a:xfrm>
              <a:off x="1533" y="3991"/>
              <a:ext cx="52" cy="69"/>
            </a:xfrm>
            <a:custGeom>
              <a:avLst/>
              <a:gdLst>
                <a:gd name="T0" fmla="*/ 0 w 52"/>
                <a:gd name="T1" fmla="*/ 0 h 69"/>
                <a:gd name="T2" fmla="*/ 34 w 52"/>
                <a:gd name="T3" fmla="*/ 17 h 69"/>
                <a:gd name="T4" fmla="*/ 51 w 52"/>
                <a:gd name="T5" fmla="*/ 34 h 69"/>
                <a:gd name="T6" fmla="*/ 51 w 52"/>
                <a:gd name="T7" fmla="*/ 68 h 6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2" h="69">
                  <a:moveTo>
                    <a:pt x="0" y="0"/>
                  </a:moveTo>
                  <a:lnTo>
                    <a:pt x="34" y="17"/>
                  </a:lnTo>
                  <a:lnTo>
                    <a:pt x="51" y="34"/>
                  </a:lnTo>
                  <a:lnTo>
                    <a:pt x="51" y="6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1" name="Freeform 30"/>
            <p:cNvSpPr>
              <a:spLocks/>
            </p:cNvSpPr>
            <p:nvPr/>
          </p:nvSpPr>
          <p:spPr bwMode="auto">
            <a:xfrm>
              <a:off x="1584" y="3991"/>
              <a:ext cx="68" cy="69"/>
            </a:xfrm>
            <a:custGeom>
              <a:avLst/>
              <a:gdLst>
                <a:gd name="T0" fmla="*/ 0 w 68"/>
                <a:gd name="T1" fmla="*/ 68 h 69"/>
                <a:gd name="T2" fmla="*/ 17 w 68"/>
                <a:gd name="T3" fmla="*/ 34 h 69"/>
                <a:gd name="T4" fmla="*/ 33 w 68"/>
                <a:gd name="T5" fmla="*/ 17 h 69"/>
                <a:gd name="T6" fmla="*/ 67 w 68"/>
                <a:gd name="T7" fmla="*/ 0 h 6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8" h="69">
                  <a:moveTo>
                    <a:pt x="0" y="68"/>
                  </a:moveTo>
                  <a:lnTo>
                    <a:pt x="17" y="34"/>
                  </a:lnTo>
                  <a:lnTo>
                    <a:pt x="33" y="17"/>
                  </a:lnTo>
                  <a:lnTo>
                    <a:pt x="67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2" name="Freeform 31"/>
            <p:cNvSpPr>
              <a:spLocks/>
            </p:cNvSpPr>
            <p:nvPr/>
          </p:nvSpPr>
          <p:spPr bwMode="auto">
            <a:xfrm>
              <a:off x="1651" y="3993"/>
              <a:ext cx="1042" cy="1"/>
            </a:xfrm>
            <a:custGeom>
              <a:avLst/>
              <a:gdLst>
                <a:gd name="T0" fmla="*/ 0 w 1042"/>
                <a:gd name="T1" fmla="*/ 0 h 1"/>
                <a:gd name="T2" fmla="*/ 269 w 1042"/>
                <a:gd name="T3" fmla="*/ 0 h 1"/>
                <a:gd name="T4" fmla="*/ 772 w 1042"/>
                <a:gd name="T5" fmla="*/ 0 h 1"/>
                <a:gd name="T6" fmla="*/ 1041 w 1042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42" h="1">
                  <a:moveTo>
                    <a:pt x="0" y="0"/>
                  </a:moveTo>
                  <a:lnTo>
                    <a:pt x="269" y="0"/>
                  </a:lnTo>
                  <a:lnTo>
                    <a:pt x="772" y="0"/>
                  </a:lnTo>
                  <a:lnTo>
                    <a:pt x="104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3" name="Freeform 32"/>
            <p:cNvSpPr>
              <a:spLocks/>
            </p:cNvSpPr>
            <p:nvPr/>
          </p:nvSpPr>
          <p:spPr bwMode="auto">
            <a:xfrm>
              <a:off x="2692" y="3941"/>
              <a:ext cx="68" cy="51"/>
            </a:xfrm>
            <a:custGeom>
              <a:avLst/>
              <a:gdLst>
                <a:gd name="T0" fmla="*/ 0 w 68"/>
                <a:gd name="T1" fmla="*/ 50 h 51"/>
                <a:gd name="T2" fmla="*/ 33 w 68"/>
                <a:gd name="T3" fmla="*/ 50 h 51"/>
                <a:gd name="T4" fmla="*/ 50 w 68"/>
                <a:gd name="T5" fmla="*/ 17 h 51"/>
                <a:gd name="T6" fmla="*/ 67 w 68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8" h="51">
                  <a:moveTo>
                    <a:pt x="0" y="50"/>
                  </a:moveTo>
                  <a:lnTo>
                    <a:pt x="33" y="50"/>
                  </a:lnTo>
                  <a:lnTo>
                    <a:pt x="50" y="17"/>
                  </a:lnTo>
                  <a:lnTo>
                    <a:pt x="67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" name="Rectangle 37"/>
          <p:cNvSpPr>
            <a:spLocks noGrp="1" noChangeArrowheads="1"/>
          </p:cNvSpPr>
          <p:nvPr/>
        </p:nvSpPr>
        <p:spPr bwMode="auto">
          <a:xfrm>
            <a:off x="265113" y="476250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en-US" sz="4000">
                <a:solidFill>
                  <a:srgbClr val="7A0014"/>
                </a:solidFill>
              </a:rPr>
              <a:t>Elasticity and Total Revenue</a:t>
            </a:r>
            <a:endParaRPr lang="en-US" sz="4000">
              <a:solidFill>
                <a:srgbClr val="7A001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2438400" y="2971800"/>
            <a:ext cx="4724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ar-IQ" sz="6000" b="1"/>
              <a:t>شكرا لاصغائكم</a:t>
            </a:r>
            <a:endParaRPr lang="en-US" sz="6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157</TotalTime>
  <Words>251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Georgia</vt:lpstr>
      <vt:lpstr>Wingdings 2</vt:lpstr>
      <vt:lpstr>Wingdings</vt:lpstr>
      <vt:lpstr>Calibri</vt:lpstr>
      <vt:lpstr>Times New Roman</vt:lpstr>
      <vt:lpstr>Arial Narrow</vt:lpstr>
      <vt:lpstr>Tahoma</vt:lpstr>
      <vt:lpstr>Civic</vt:lpstr>
      <vt:lpstr>إيراد المنتج</vt:lpstr>
      <vt:lpstr>إيراد المنتج</vt:lpstr>
      <vt:lpstr>PowerPoint Presentation</vt:lpstr>
      <vt:lpstr>علاقة الإنتاج والإيراد بالتكاليف</vt:lpstr>
      <vt:lpstr>توازن المنتج والإيراد الحدي والتكاليف الحدية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draamusa</dc:creator>
  <cp:lastModifiedBy>win8</cp:lastModifiedBy>
  <cp:revision>26</cp:revision>
  <dcterms:created xsi:type="dcterms:W3CDTF">2006-08-16T00:00:00Z</dcterms:created>
  <dcterms:modified xsi:type="dcterms:W3CDTF">2017-12-16T21:23:55Z</dcterms:modified>
</cp:coreProperties>
</file>