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4" r:id="rId1"/>
    <p:sldMasterId id="2147483796" r:id="rId2"/>
  </p:sldMasterIdLst>
  <p:notesMasterIdLst>
    <p:notesMasterId r:id="rId23"/>
  </p:notesMasterIdLst>
  <p:handoutMasterIdLst>
    <p:handoutMasterId r:id="rId24"/>
  </p:handoutMasterIdLst>
  <p:sldIdLst>
    <p:sldId id="276" r:id="rId3"/>
    <p:sldId id="287" r:id="rId4"/>
    <p:sldId id="288" r:id="rId5"/>
    <p:sldId id="289" r:id="rId6"/>
    <p:sldId id="290" r:id="rId7"/>
    <p:sldId id="291" r:id="rId8"/>
    <p:sldId id="292" r:id="rId9"/>
    <p:sldId id="293" r:id="rId10"/>
    <p:sldId id="294" r:id="rId11"/>
    <p:sldId id="295" r:id="rId12"/>
    <p:sldId id="296" r:id="rId13"/>
    <p:sldId id="297" r:id="rId14"/>
    <p:sldId id="298" r:id="rId15"/>
    <p:sldId id="299" r:id="rId16"/>
    <p:sldId id="300" r:id="rId17"/>
    <p:sldId id="301" r:id="rId18"/>
    <p:sldId id="302" r:id="rId19"/>
    <p:sldId id="303" r:id="rId20"/>
    <p:sldId id="304" r:id="rId21"/>
    <p:sldId id="285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3" autoAdjust="0"/>
    <p:restoredTop sz="94584" autoAdjust="0"/>
  </p:normalViewPr>
  <p:slideViewPr>
    <p:cSldViewPr>
      <p:cViewPr varScale="1">
        <p:scale>
          <a:sx n="47" d="100"/>
          <a:sy n="47" d="100"/>
        </p:scale>
        <p:origin x="-1286" y="-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38" d="100"/>
          <a:sy n="38" d="100"/>
        </p:scale>
        <p:origin x="-236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E:\production%20function\&#1591;&#1576;&#1593;\1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1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1"/>
        <c:ser>
          <c:idx val="0"/>
          <c:order val="0"/>
          <c:tx>
            <c:strRef>
              <c:f>ورقة1!$Q$101</c:f>
              <c:strCache>
                <c:ptCount val="1"/>
                <c:pt idx="0">
                  <c:v>TC</c:v>
                </c:pt>
              </c:strCache>
            </c:strRef>
          </c:tx>
          <c:spPr>
            <a:ln w="76200">
              <a:solidFill>
                <a:srgbClr val="FF0000"/>
              </a:solidFill>
            </a:ln>
          </c:spPr>
          <c:marker>
            <c:spPr>
              <a:ln w="76200">
                <a:solidFill>
                  <a:srgbClr val="FF0000"/>
                </a:solidFill>
              </a:ln>
            </c:spPr>
          </c:marker>
          <c:cat>
            <c:numRef>
              <c:f>ورقة1!$N$102:$N$108</c:f>
              <c:numCache>
                <c:formatCode>General</c:formatCode>
                <c:ptCount val="7"/>
                <c:pt idx="0">
                  <c:v>0</c:v>
                </c:pt>
                <c:pt idx="1">
                  <c:v>50</c:v>
                </c:pt>
                <c:pt idx="2">
                  <c:v>120</c:v>
                </c:pt>
                <c:pt idx="3">
                  <c:v>180</c:v>
                </c:pt>
                <c:pt idx="4">
                  <c:v>220</c:v>
                </c:pt>
                <c:pt idx="5">
                  <c:v>250</c:v>
                </c:pt>
                <c:pt idx="6">
                  <c:v>270</c:v>
                </c:pt>
              </c:numCache>
            </c:numRef>
          </c:cat>
          <c:val>
            <c:numRef>
              <c:f>ورقة1!$Q$102:$Q$108</c:f>
              <c:numCache>
                <c:formatCode>General</c:formatCode>
                <c:ptCount val="7"/>
                <c:pt idx="0">
                  <c:v>60</c:v>
                </c:pt>
                <c:pt idx="1">
                  <c:v>90</c:v>
                </c:pt>
                <c:pt idx="2">
                  <c:v>100</c:v>
                </c:pt>
                <c:pt idx="3">
                  <c:v>105</c:v>
                </c:pt>
                <c:pt idx="4">
                  <c:v>115</c:v>
                </c:pt>
                <c:pt idx="5">
                  <c:v>135</c:v>
                </c:pt>
                <c:pt idx="6">
                  <c:v>180</c:v>
                </c:pt>
              </c:numCache>
            </c:numRef>
          </c:val>
          <c:smooth val="1"/>
        </c:ser>
        <c:ser>
          <c:idx val="1"/>
          <c:order val="1"/>
          <c:tx>
            <c:strRef>
              <c:f>ورقة1!$P$101</c:f>
              <c:strCache>
                <c:ptCount val="1"/>
                <c:pt idx="0">
                  <c:v>VC</c:v>
                </c:pt>
              </c:strCache>
            </c:strRef>
          </c:tx>
          <c:spPr>
            <a:ln w="76200">
              <a:solidFill>
                <a:schemeClr val="tx1"/>
              </a:solidFill>
            </a:ln>
          </c:spPr>
          <c:marker>
            <c:spPr>
              <a:ln w="76200">
                <a:solidFill>
                  <a:schemeClr val="tx1"/>
                </a:solidFill>
              </a:ln>
            </c:spPr>
          </c:marker>
          <c:cat>
            <c:numRef>
              <c:f>ورقة1!$N$102:$N$108</c:f>
              <c:numCache>
                <c:formatCode>General</c:formatCode>
                <c:ptCount val="7"/>
                <c:pt idx="0">
                  <c:v>0</c:v>
                </c:pt>
                <c:pt idx="1">
                  <c:v>50</c:v>
                </c:pt>
                <c:pt idx="2">
                  <c:v>120</c:v>
                </c:pt>
                <c:pt idx="3">
                  <c:v>180</c:v>
                </c:pt>
                <c:pt idx="4">
                  <c:v>220</c:v>
                </c:pt>
                <c:pt idx="5">
                  <c:v>250</c:v>
                </c:pt>
                <c:pt idx="6">
                  <c:v>270</c:v>
                </c:pt>
              </c:numCache>
            </c:numRef>
          </c:cat>
          <c:val>
            <c:numRef>
              <c:f>ورقة1!$P$102:$P$108</c:f>
              <c:numCache>
                <c:formatCode>General</c:formatCode>
                <c:ptCount val="7"/>
                <c:pt idx="0">
                  <c:v>0</c:v>
                </c:pt>
                <c:pt idx="1">
                  <c:v>30</c:v>
                </c:pt>
                <c:pt idx="2">
                  <c:v>40</c:v>
                </c:pt>
                <c:pt idx="3">
                  <c:v>45</c:v>
                </c:pt>
                <c:pt idx="4">
                  <c:v>55</c:v>
                </c:pt>
                <c:pt idx="5">
                  <c:v>75</c:v>
                </c:pt>
                <c:pt idx="6">
                  <c:v>105</c:v>
                </c:pt>
              </c:numCache>
            </c:numRef>
          </c:val>
          <c:smooth val="1"/>
        </c:ser>
        <c:ser>
          <c:idx val="2"/>
          <c:order val="2"/>
          <c:tx>
            <c:strRef>
              <c:f>ورقة1!$O$101</c:f>
              <c:strCache>
                <c:ptCount val="1"/>
                <c:pt idx="0">
                  <c:v>FC</c:v>
                </c:pt>
              </c:strCache>
            </c:strRef>
          </c:tx>
          <c:spPr>
            <a:ln w="57150">
              <a:solidFill>
                <a:schemeClr val="tx2">
                  <a:lumMod val="60000"/>
                  <a:lumOff val="40000"/>
                </a:schemeClr>
              </a:solidFill>
            </a:ln>
          </c:spPr>
          <c:marker>
            <c:spPr>
              <a:ln w="57150">
                <a:solidFill>
                  <a:schemeClr val="tx2">
                    <a:lumMod val="60000"/>
                    <a:lumOff val="40000"/>
                  </a:schemeClr>
                </a:solidFill>
              </a:ln>
            </c:spPr>
          </c:marker>
          <c:cat>
            <c:numRef>
              <c:f>ورقة1!$N$102:$N$108</c:f>
              <c:numCache>
                <c:formatCode>General</c:formatCode>
                <c:ptCount val="7"/>
                <c:pt idx="0">
                  <c:v>0</c:v>
                </c:pt>
                <c:pt idx="1">
                  <c:v>50</c:v>
                </c:pt>
                <c:pt idx="2">
                  <c:v>120</c:v>
                </c:pt>
                <c:pt idx="3">
                  <c:v>180</c:v>
                </c:pt>
                <c:pt idx="4">
                  <c:v>220</c:v>
                </c:pt>
                <c:pt idx="5">
                  <c:v>250</c:v>
                </c:pt>
                <c:pt idx="6">
                  <c:v>270</c:v>
                </c:pt>
              </c:numCache>
            </c:numRef>
          </c:cat>
          <c:val>
            <c:numRef>
              <c:f>ورقة1!$O$102:$O$108</c:f>
              <c:numCache>
                <c:formatCode>General</c:formatCode>
                <c:ptCount val="7"/>
                <c:pt idx="0">
                  <c:v>60</c:v>
                </c:pt>
                <c:pt idx="1">
                  <c:v>60</c:v>
                </c:pt>
                <c:pt idx="2">
                  <c:v>60</c:v>
                </c:pt>
                <c:pt idx="3">
                  <c:v>60</c:v>
                </c:pt>
                <c:pt idx="4">
                  <c:v>60</c:v>
                </c:pt>
                <c:pt idx="5">
                  <c:v>60</c:v>
                </c:pt>
                <c:pt idx="6">
                  <c:v>60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2784896"/>
        <c:axId val="79908224"/>
      </c:lineChart>
      <c:catAx>
        <c:axId val="152784896"/>
        <c:scaling>
          <c:orientation val="minMax"/>
        </c:scaling>
        <c:delete val="1"/>
        <c:axPos val="b"/>
        <c:numFmt formatCode="General" sourceLinked="1"/>
        <c:majorTickMark val="none"/>
        <c:minorTickMark val="cross"/>
        <c:tickLblPos val="nextTo"/>
        <c:crossAx val="79908224"/>
        <c:crosses val="autoZero"/>
        <c:auto val="1"/>
        <c:lblAlgn val="ctr"/>
        <c:lblOffset val="100"/>
        <c:noMultiLvlLbl val="1"/>
      </c:catAx>
      <c:valAx>
        <c:axId val="79908224"/>
        <c:scaling>
          <c:orientation val="minMax"/>
        </c:scaling>
        <c:delete val="1"/>
        <c:axPos val="l"/>
        <c:numFmt formatCode="General" sourceLinked="1"/>
        <c:majorTickMark val="none"/>
        <c:minorTickMark val="cross"/>
        <c:tickLblPos val="nextTo"/>
        <c:crossAx val="152784896"/>
        <c:crosses val="autoZero"/>
        <c:crossBetween val="between"/>
      </c:valAx>
      <c:spPr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c:spPr>
    </c:plotArea>
    <c:legend>
      <c:legendPos val="b"/>
      <c:layout/>
      <c:overlay val="1"/>
      <c:txPr>
        <a:bodyPr/>
        <a:lstStyle/>
        <a:p>
          <a:pPr>
            <a:defRPr sz="1800" b="1"/>
          </a:pPr>
          <a:endParaRPr lang="en-US"/>
        </a:p>
      </c:txPr>
    </c:legend>
    <c:plotVisOnly val="1"/>
    <c:dispBlanksAs val="zero"/>
    <c:showDLblsOverMax val="1"/>
  </c:chart>
  <c:externalData r:id="rId2">
    <c:autoUpdate val="0"/>
  </c:externalData>
  <c:userShapes r:id="rId3"/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0.16828</cdr:x>
      <cdr:y>0.03876</cdr:y>
    </cdr:from>
    <cdr:to>
      <cdr:x>0.83798</cdr:x>
      <cdr:y>0.11418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1202532" y="178595"/>
          <a:ext cx="4785775" cy="347502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>
            <a:lumMod val="85000"/>
          </a:schemeClr>
        </a:solidFill>
      </cdr:spPr>
    </cdr:pic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4FCDB556-280E-4006-A43F-2FCAFA689BB9}" type="datetimeFigureOut">
              <a:rPr lang="en-US"/>
              <a:pPr>
                <a:defRPr/>
              </a:pPr>
              <a:t>12/17/2017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1F3346B1-1088-4013-AA9A-6D9DA40B6B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994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6ABD206-E5FF-4A14-9066-64076981EDE0}" type="datetimeFigureOut">
              <a:rPr lang="en-US"/>
              <a:pPr>
                <a:defRPr/>
              </a:pPr>
              <a:t>12/17/2017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80CA8DF-AF3D-410E-9C51-627425231B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2237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عنصر نائب للملاحظات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ar-SA" smtClean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86BC143-A6B5-4062-B887-FC8B606E11F4}" type="slidenum">
              <a:rPr lang="ar-SA" smtClean="0">
                <a:solidFill>
                  <a:prstClr val="black"/>
                </a:solidFill>
              </a:rPr>
              <a:pPr>
                <a:defRPr/>
              </a:pPr>
              <a:t>12</a:t>
            </a:fld>
            <a:endParaRPr lang="ar-SA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rtl="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B22E8020-B24B-467C-9D84-01E596806328}" type="datetimeFigureOut">
              <a:rPr lang="ar-SA"/>
              <a:pPr>
                <a:defRPr/>
              </a:pPr>
              <a:t>29/03/1439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rtl="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rtl="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5C5D2CF-9325-4B82-8AF5-7D6BE0DA3984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5902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rtl="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D4D3F97-48F5-48BE-AF31-04679EAA041C}" type="datetimeFigureOut">
              <a:rPr lang="ar-SA"/>
              <a:pPr>
                <a:defRPr/>
              </a:pPr>
              <a:t>29/03/1439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rtl="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rtl="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A7D7B849-4EA8-44B9-BB54-4FD26C4221C8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92627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rtl="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15BE775-72DF-4EC1-AE90-A161D2C0548B}" type="datetimeFigureOut">
              <a:rPr lang="ar-SA"/>
              <a:pPr>
                <a:defRPr/>
              </a:pPr>
              <a:t>29/03/1439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rtl="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rtl="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18DC21C-8E3E-4593-9C68-F2E727FB381D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224879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0"/>
          <p:cNvGrpSpPr>
            <a:grpSpLocks/>
          </p:cNvGrpSpPr>
          <p:nvPr/>
        </p:nvGrpSpPr>
        <p:grpSpPr bwMode="auto">
          <a:xfrm>
            <a:off x="-382588" y="0"/>
            <a:ext cx="9932988" cy="6858000"/>
            <a:chOff x="-382404" y="0"/>
            <a:chExt cx="9932332" cy="6858000"/>
          </a:xfrm>
        </p:grpSpPr>
        <p:grpSp>
          <p:nvGrpSpPr>
            <p:cNvPr id="5" name="Group 44"/>
            <p:cNvGrpSpPr>
              <a:grpSpLocks/>
            </p:cNvGrpSpPr>
            <p:nvPr/>
          </p:nvGrpSpPr>
          <p:grpSpPr bwMode="auto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28" name="Group 4"/>
              <p:cNvGrpSpPr>
                <a:grpSpLocks/>
              </p:cNvGrpSpPr>
              <p:nvPr/>
            </p:nvGrpSpPr>
            <p:grpSpPr bwMode="auto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40" name="Rectangle 39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1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2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grpSp>
            <p:nvGrpSpPr>
              <p:cNvPr id="29" name="Group 5"/>
              <p:cNvGrpSpPr>
                <a:grpSpLocks/>
              </p:cNvGrpSpPr>
              <p:nvPr/>
            </p:nvGrpSpPr>
            <p:grpSpPr bwMode="auto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37" name="Rectangle 36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8" name="Rectangle 37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9" name="Rectangle 38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grpSp>
            <p:nvGrpSpPr>
              <p:cNvPr id="30" name="Group 9"/>
              <p:cNvGrpSpPr>
                <a:grpSpLocks/>
              </p:cNvGrpSpPr>
              <p:nvPr/>
            </p:nvGrpSpPr>
            <p:grpSpPr bwMode="auto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34" name="Rectangle 33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5" name="Rectangle 34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6" name="Rectangle 35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sp>
            <p:nvSpPr>
              <p:cNvPr id="31" name="Rectangle 30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6" name="Freeform 5"/>
            <p:cNvSpPr/>
            <p:nvPr/>
          </p:nvSpPr>
          <p:spPr>
            <a:xfrm>
              <a:off x="-12540" y="5035550"/>
              <a:ext cx="9144984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" name="Freeform 6"/>
            <p:cNvSpPr/>
            <p:nvPr/>
          </p:nvSpPr>
          <p:spPr>
            <a:xfrm>
              <a:off x="-12540" y="3467100"/>
              <a:ext cx="9144984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" name="Freeform 7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" name="Freeform 8"/>
            <p:cNvSpPr/>
            <p:nvPr/>
          </p:nvSpPr>
          <p:spPr>
            <a:xfrm>
              <a:off x="-12540" y="5284788"/>
              <a:ext cx="9144984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0" name="Freeform 9"/>
            <p:cNvSpPr/>
            <p:nvPr/>
          </p:nvSpPr>
          <p:spPr>
            <a:xfrm>
              <a:off x="2136793" y="5132388"/>
              <a:ext cx="6982952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1" name="Hexagon 10"/>
            <p:cNvSpPr/>
            <p:nvPr/>
          </p:nvSpPr>
          <p:spPr>
            <a:xfrm rot="1800000">
              <a:off x="2995574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2" name="Hexagon 11"/>
            <p:cNvSpPr/>
            <p:nvPr/>
          </p:nvSpPr>
          <p:spPr>
            <a:xfrm rot="1800000">
              <a:off x="3719426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3" name="Hexagon 12"/>
            <p:cNvSpPr/>
            <p:nvPr/>
          </p:nvSpPr>
          <p:spPr>
            <a:xfrm rot="1800000">
              <a:off x="3728950" y="159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4" name="Hexagon 13"/>
            <p:cNvSpPr/>
            <p:nvPr/>
          </p:nvSpPr>
          <p:spPr>
            <a:xfrm rot="1800000">
              <a:off x="2976525" y="32543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5" name="Hexagon 14"/>
            <p:cNvSpPr/>
            <p:nvPr/>
          </p:nvSpPr>
          <p:spPr>
            <a:xfrm rot="1800000">
              <a:off x="4462327" y="53832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6" name="Freeform 15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7" name="Hexagon 16"/>
            <p:cNvSpPr/>
            <p:nvPr/>
          </p:nvSpPr>
          <p:spPr>
            <a:xfrm rot="1800000">
              <a:off x="23970" y="540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8" name="Hexagon 17"/>
            <p:cNvSpPr/>
            <p:nvPr/>
          </p:nvSpPr>
          <p:spPr>
            <a:xfrm rot="1800000">
              <a:off x="52543" y="28495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9" name="Hexagon 18"/>
            <p:cNvSpPr/>
            <p:nvPr/>
          </p:nvSpPr>
          <p:spPr>
            <a:xfrm rot="1800000">
              <a:off x="776395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0" name="Hexagon 19"/>
            <p:cNvSpPr/>
            <p:nvPr/>
          </p:nvSpPr>
          <p:spPr>
            <a:xfrm rot="1800000">
              <a:off x="1509772" y="54117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1" name="Hexagon 20"/>
            <p:cNvSpPr/>
            <p:nvPr/>
          </p:nvSpPr>
          <p:spPr>
            <a:xfrm rot="1800000">
              <a:off x="1528821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2" name="Hexagon 21"/>
            <p:cNvSpPr/>
            <p:nvPr/>
          </p:nvSpPr>
          <p:spPr>
            <a:xfrm rot="1800000">
              <a:off x="795444" y="15636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3" name="Hexagon 22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4" name="Hexagon 23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5" name="Hexagon 24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6" name="Freeform 25"/>
            <p:cNvSpPr/>
            <p:nvPr/>
          </p:nvSpPr>
          <p:spPr>
            <a:xfrm rot="1800000">
              <a:off x="8306998" y="4056063"/>
              <a:ext cx="124293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7" name="Freeform 26"/>
            <p:cNvSpPr/>
            <p:nvPr/>
          </p:nvSpPr>
          <p:spPr>
            <a:xfrm rot="1800000">
              <a:off x="8306998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43" name="Rectangle 42"/>
          <p:cNvSpPr/>
          <p:nvPr/>
        </p:nvSpPr>
        <p:spPr>
          <a:xfrm>
            <a:off x="4560888" y="-22225"/>
            <a:ext cx="3679825" cy="627221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4649788" y="-22225"/>
            <a:ext cx="3505200" cy="23129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7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688" y="1516063"/>
            <a:ext cx="2133600" cy="752475"/>
          </a:xfrm>
        </p:spPr>
        <p:txBody>
          <a:bodyPr anchor="b"/>
          <a:lstStyle>
            <a:lvl1pPr algn="l">
              <a:defRPr sz="2400" smtClean="0">
                <a:latin typeface="Arial" charset="0"/>
              </a:defRPr>
            </a:lvl1pPr>
          </a:lstStyle>
          <a:p>
            <a:pPr>
              <a:defRPr/>
            </a:pPr>
            <a:fld id="{1E11EAEB-D971-4977-854A-82133BB0CFEC}" type="datetimeFigureOut">
              <a:rPr lang="ar-SA"/>
              <a:pPr>
                <a:defRPr/>
              </a:pPr>
              <a:t>29/03/1439</a:t>
            </a:fld>
            <a:endParaRPr lang="ar-SA"/>
          </a:p>
        </p:txBody>
      </p:sp>
      <p:sp>
        <p:nvSpPr>
          <p:cNvPr id="4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838" y="5719763"/>
            <a:ext cx="2830512" cy="365125"/>
          </a:xfrm>
        </p:spPr>
        <p:txBody>
          <a:bodyPr>
            <a:normAutofit/>
          </a:bodyPr>
          <a:lstStyle>
            <a:lvl1pPr>
              <a:defRPr>
                <a:solidFill>
                  <a:srgbClr val="073E87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4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788" y="5719763"/>
            <a:ext cx="642937" cy="365125"/>
          </a:xfrm>
        </p:spPr>
        <p:txBody>
          <a:bodyPr/>
          <a:lstStyle>
            <a:lvl1pPr>
              <a:defRPr smtClean="0">
                <a:solidFill>
                  <a:srgbClr val="073E87"/>
                </a:solidFill>
                <a:latin typeface="Arial" charset="0"/>
              </a:defRPr>
            </a:lvl1pPr>
          </a:lstStyle>
          <a:p>
            <a:pPr>
              <a:defRPr/>
            </a:pPr>
            <a:fld id="{A7D6AE70-CE1C-4EB2-B930-7FDAF5F16B62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892837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13B93773-2BC9-4E43-9112-85D377D0E0A3}" type="datetimeFigureOut">
              <a:rPr lang="ar-SA"/>
              <a:pPr>
                <a:defRPr/>
              </a:pPr>
              <a:t>29/03/1439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3AAE0532-D978-4B03-9AD2-6DE5A3C83667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089852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A8E6B1C7-DBA7-4FA0-A375-5AB8DA56D129}" type="datetimeFigureOut">
              <a:rPr lang="ar-SA"/>
              <a:pPr>
                <a:defRPr/>
              </a:pPr>
              <a:t>29/03/1439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1B802120-390E-4528-88C8-0798AB5B4C32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357318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F863799B-24F2-4728-9D22-C6E91B64F416}" type="datetimeFigureOut">
              <a:rPr lang="ar-SA"/>
              <a:pPr>
                <a:defRPr/>
              </a:pPr>
              <a:t>29/03/1439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B58F3FD1-4824-49D5-90AD-37467A75DBFA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573403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AA373CE7-E59C-49AC-80CF-84693DE1C8AE}" type="datetimeFigureOut">
              <a:rPr lang="ar-SA"/>
              <a:pPr>
                <a:defRPr/>
              </a:pPr>
              <a:t>29/03/1439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B94F0F02-320A-45CB-9623-5D1CD46A4CBF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85261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1D8361A7-9E51-4455-BEAF-6908E8FD1D9F}" type="datetimeFigureOut">
              <a:rPr lang="ar-SA"/>
              <a:pPr>
                <a:defRPr/>
              </a:pPr>
              <a:t>29/03/1439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C3C171AB-DC5A-477C-BD6F-781ABF93AC86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424650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E0DC837E-C1C4-42CA-87FE-54D43AE8E3AD}" type="datetimeFigureOut">
              <a:rPr lang="ar-SA"/>
              <a:pPr>
                <a:defRPr/>
              </a:pPr>
              <a:t>29/03/1439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A7FFFDA2-EE7E-473F-A7E0-F0293C399696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1909605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60"/>
          <p:cNvGrpSpPr>
            <a:grpSpLocks/>
          </p:cNvGrpSpPr>
          <p:nvPr/>
        </p:nvGrpSpPr>
        <p:grpSpPr bwMode="auto">
          <a:xfrm>
            <a:off x="-382588" y="0"/>
            <a:ext cx="9932988" cy="6858000"/>
            <a:chOff x="-382404" y="0"/>
            <a:chExt cx="9932332" cy="6858000"/>
          </a:xfrm>
        </p:grpSpPr>
        <p:grpSp>
          <p:nvGrpSpPr>
            <p:cNvPr id="6" name="Group 61"/>
            <p:cNvGrpSpPr>
              <a:grpSpLocks/>
            </p:cNvGrpSpPr>
            <p:nvPr/>
          </p:nvGrpSpPr>
          <p:grpSpPr bwMode="auto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29" name="Group 4"/>
              <p:cNvGrpSpPr>
                <a:grpSpLocks/>
              </p:cNvGrpSpPr>
              <p:nvPr/>
            </p:nvGrpSpPr>
            <p:grpSpPr bwMode="auto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41" name="Rectangle 40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2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3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grpSp>
            <p:nvGrpSpPr>
              <p:cNvPr id="30" name="Group 5"/>
              <p:cNvGrpSpPr>
                <a:grpSpLocks/>
              </p:cNvGrpSpPr>
              <p:nvPr/>
            </p:nvGrpSpPr>
            <p:grpSpPr bwMode="auto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38" name="Rectangle 37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9" name="Rectangle 38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0" name="Rectangle 39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grpSp>
            <p:nvGrpSpPr>
              <p:cNvPr id="31" name="Group 9"/>
              <p:cNvGrpSpPr>
                <a:grpSpLocks/>
              </p:cNvGrpSpPr>
              <p:nvPr/>
            </p:nvGrpSpPr>
            <p:grpSpPr bwMode="auto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35" name="Rectangle 34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6" name="Rectangle 35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7" name="Rectangle 36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sp>
            <p:nvSpPr>
              <p:cNvPr id="32" name="Rectangle 31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7" name="Freeform 6"/>
            <p:cNvSpPr/>
            <p:nvPr/>
          </p:nvSpPr>
          <p:spPr>
            <a:xfrm>
              <a:off x="-12540" y="5035550"/>
              <a:ext cx="9144984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" name="Freeform 7"/>
            <p:cNvSpPr/>
            <p:nvPr/>
          </p:nvSpPr>
          <p:spPr>
            <a:xfrm>
              <a:off x="-12540" y="3467100"/>
              <a:ext cx="9144984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" name="Freeform 8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0" name="Freeform 9"/>
            <p:cNvSpPr/>
            <p:nvPr/>
          </p:nvSpPr>
          <p:spPr>
            <a:xfrm>
              <a:off x="-12540" y="5284788"/>
              <a:ext cx="9144984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1" name="Freeform 10"/>
            <p:cNvSpPr/>
            <p:nvPr/>
          </p:nvSpPr>
          <p:spPr>
            <a:xfrm>
              <a:off x="2136793" y="5132388"/>
              <a:ext cx="6982952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2" name="Hexagon 11"/>
            <p:cNvSpPr/>
            <p:nvPr/>
          </p:nvSpPr>
          <p:spPr>
            <a:xfrm rot="1800000">
              <a:off x="2995574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3" name="Hexagon 12"/>
            <p:cNvSpPr/>
            <p:nvPr/>
          </p:nvSpPr>
          <p:spPr>
            <a:xfrm rot="1800000">
              <a:off x="3719426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4" name="Hexagon 13"/>
            <p:cNvSpPr/>
            <p:nvPr/>
          </p:nvSpPr>
          <p:spPr>
            <a:xfrm rot="1800000">
              <a:off x="3728950" y="159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5" name="Hexagon 14"/>
            <p:cNvSpPr/>
            <p:nvPr/>
          </p:nvSpPr>
          <p:spPr>
            <a:xfrm rot="1800000">
              <a:off x="2976525" y="32543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6" name="Hexagon 15"/>
            <p:cNvSpPr/>
            <p:nvPr/>
          </p:nvSpPr>
          <p:spPr>
            <a:xfrm rot="1800000">
              <a:off x="4462327" y="53832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7" name="Freeform 16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8" name="Hexagon 17"/>
            <p:cNvSpPr/>
            <p:nvPr/>
          </p:nvSpPr>
          <p:spPr>
            <a:xfrm rot="1800000">
              <a:off x="23970" y="540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9" name="Hexagon 18"/>
            <p:cNvSpPr/>
            <p:nvPr/>
          </p:nvSpPr>
          <p:spPr>
            <a:xfrm rot="1800000">
              <a:off x="52543" y="28495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0" name="Hexagon 19"/>
            <p:cNvSpPr/>
            <p:nvPr/>
          </p:nvSpPr>
          <p:spPr>
            <a:xfrm rot="1800000">
              <a:off x="776395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1" name="Hexagon 20"/>
            <p:cNvSpPr/>
            <p:nvPr/>
          </p:nvSpPr>
          <p:spPr>
            <a:xfrm rot="1800000">
              <a:off x="1509772" y="54117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2" name="Hexagon 21"/>
            <p:cNvSpPr/>
            <p:nvPr/>
          </p:nvSpPr>
          <p:spPr>
            <a:xfrm rot="1800000">
              <a:off x="1528821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3" name="Hexagon 22"/>
            <p:cNvSpPr/>
            <p:nvPr/>
          </p:nvSpPr>
          <p:spPr>
            <a:xfrm rot="1800000">
              <a:off x="795444" y="15636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4" name="Hexagon 23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5" name="Hexagon 24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6" name="Hexagon 25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7" name="Freeform 26"/>
            <p:cNvSpPr/>
            <p:nvPr/>
          </p:nvSpPr>
          <p:spPr>
            <a:xfrm rot="1800000">
              <a:off x="8306998" y="4056063"/>
              <a:ext cx="124293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8" name="Freeform 27"/>
            <p:cNvSpPr/>
            <p:nvPr/>
          </p:nvSpPr>
          <p:spPr>
            <a:xfrm rot="1800000">
              <a:off x="8306998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44" name="Rectangle 43"/>
          <p:cNvSpPr/>
          <p:nvPr/>
        </p:nvSpPr>
        <p:spPr>
          <a:xfrm>
            <a:off x="4560888" y="-22225"/>
            <a:ext cx="3679825" cy="627221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4649788" y="-22225"/>
            <a:ext cx="3505200" cy="6238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904875" y="601663"/>
            <a:ext cx="3562350" cy="56483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34358C86-4E32-4EA2-ADA4-B76FD34E0114}" type="datetimeFigureOut">
              <a:rPr lang="ar-SA"/>
              <a:pPr>
                <a:defRPr/>
              </a:pPr>
              <a:t>29/03/1439</a:t>
            </a:fld>
            <a:endParaRPr lang="ar-SA"/>
          </a:p>
        </p:txBody>
      </p:sp>
      <p:sp>
        <p:nvSpPr>
          <p:cNvPr id="49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AC88F581-350A-4AE5-86DA-EF83277282C2}" type="slidenum">
              <a:rPr lang="ar-SA"/>
              <a:pPr>
                <a:defRPr/>
              </a:pPr>
              <a:t>‹#›</a:t>
            </a:fld>
            <a:endParaRPr lang="ar-SA"/>
          </a:p>
        </p:txBody>
      </p:sp>
      <p:sp>
        <p:nvSpPr>
          <p:cNvPr id="50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641850" y="5724525"/>
            <a:ext cx="3492500" cy="365125"/>
          </a:xfrm>
        </p:spPr>
        <p:txBody>
          <a:bodyPr>
            <a:normAutofit/>
          </a:bodyPr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29436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rtl="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77E10D9-E204-4D9A-A32A-E23DD4E25531}" type="datetimeFigureOut">
              <a:rPr lang="ar-SA"/>
              <a:pPr>
                <a:defRPr/>
              </a:pPr>
              <a:t>29/03/1439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rtl="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rtl="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78C0C4B6-8256-474E-BE25-4ABCC9D62DB4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9172622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60"/>
          <p:cNvGrpSpPr>
            <a:grpSpLocks/>
          </p:cNvGrpSpPr>
          <p:nvPr/>
        </p:nvGrpSpPr>
        <p:grpSpPr bwMode="auto">
          <a:xfrm>
            <a:off x="-382588" y="0"/>
            <a:ext cx="9932988" cy="6858000"/>
            <a:chOff x="-382404" y="0"/>
            <a:chExt cx="9932332" cy="6858000"/>
          </a:xfrm>
        </p:grpSpPr>
        <p:grpSp>
          <p:nvGrpSpPr>
            <p:cNvPr id="6" name="Group 61"/>
            <p:cNvGrpSpPr>
              <a:grpSpLocks/>
            </p:cNvGrpSpPr>
            <p:nvPr/>
          </p:nvGrpSpPr>
          <p:grpSpPr bwMode="auto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29" name="Group 4"/>
              <p:cNvGrpSpPr>
                <a:grpSpLocks/>
              </p:cNvGrpSpPr>
              <p:nvPr/>
            </p:nvGrpSpPr>
            <p:grpSpPr bwMode="auto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41" name="Rectangle 40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2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3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grpSp>
            <p:nvGrpSpPr>
              <p:cNvPr id="30" name="Group 5"/>
              <p:cNvGrpSpPr>
                <a:grpSpLocks/>
              </p:cNvGrpSpPr>
              <p:nvPr/>
            </p:nvGrpSpPr>
            <p:grpSpPr bwMode="auto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38" name="Rectangle 37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9" name="Rectangle 38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0" name="Rectangle 39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grpSp>
            <p:nvGrpSpPr>
              <p:cNvPr id="31" name="Group 9"/>
              <p:cNvGrpSpPr>
                <a:grpSpLocks/>
              </p:cNvGrpSpPr>
              <p:nvPr/>
            </p:nvGrpSpPr>
            <p:grpSpPr bwMode="auto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35" name="Rectangle 34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6" name="Rectangle 35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7" name="Rectangle 36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sp>
            <p:nvSpPr>
              <p:cNvPr id="32" name="Rectangle 31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7" name="Freeform 6"/>
            <p:cNvSpPr/>
            <p:nvPr/>
          </p:nvSpPr>
          <p:spPr>
            <a:xfrm>
              <a:off x="-12540" y="5035550"/>
              <a:ext cx="9144984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" name="Freeform 7"/>
            <p:cNvSpPr/>
            <p:nvPr/>
          </p:nvSpPr>
          <p:spPr>
            <a:xfrm>
              <a:off x="-12540" y="3467100"/>
              <a:ext cx="9144984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" name="Freeform 8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0" name="Freeform 9"/>
            <p:cNvSpPr/>
            <p:nvPr/>
          </p:nvSpPr>
          <p:spPr>
            <a:xfrm>
              <a:off x="-12540" y="5284788"/>
              <a:ext cx="9144984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1" name="Freeform 10"/>
            <p:cNvSpPr/>
            <p:nvPr/>
          </p:nvSpPr>
          <p:spPr>
            <a:xfrm>
              <a:off x="2136793" y="5132388"/>
              <a:ext cx="6982952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2" name="Hexagon 11"/>
            <p:cNvSpPr/>
            <p:nvPr/>
          </p:nvSpPr>
          <p:spPr>
            <a:xfrm rot="1800000">
              <a:off x="2995574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3" name="Hexagon 12"/>
            <p:cNvSpPr/>
            <p:nvPr/>
          </p:nvSpPr>
          <p:spPr>
            <a:xfrm rot="1800000">
              <a:off x="3719426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4" name="Hexagon 13"/>
            <p:cNvSpPr/>
            <p:nvPr/>
          </p:nvSpPr>
          <p:spPr>
            <a:xfrm rot="1800000">
              <a:off x="3728950" y="159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5" name="Hexagon 14"/>
            <p:cNvSpPr/>
            <p:nvPr/>
          </p:nvSpPr>
          <p:spPr>
            <a:xfrm rot="1800000">
              <a:off x="2976525" y="32543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6" name="Hexagon 15"/>
            <p:cNvSpPr/>
            <p:nvPr/>
          </p:nvSpPr>
          <p:spPr>
            <a:xfrm rot="1800000">
              <a:off x="4462327" y="53832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7" name="Freeform 16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8" name="Hexagon 17"/>
            <p:cNvSpPr/>
            <p:nvPr/>
          </p:nvSpPr>
          <p:spPr>
            <a:xfrm rot="1800000">
              <a:off x="23970" y="540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9" name="Hexagon 18"/>
            <p:cNvSpPr/>
            <p:nvPr/>
          </p:nvSpPr>
          <p:spPr>
            <a:xfrm rot="1800000">
              <a:off x="52543" y="28495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0" name="Hexagon 19"/>
            <p:cNvSpPr/>
            <p:nvPr/>
          </p:nvSpPr>
          <p:spPr>
            <a:xfrm rot="1800000">
              <a:off x="776395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1" name="Hexagon 20"/>
            <p:cNvSpPr/>
            <p:nvPr/>
          </p:nvSpPr>
          <p:spPr>
            <a:xfrm rot="1800000">
              <a:off x="1509772" y="54117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2" name="Hexagon 21"/>
            <p:cNvSpPr/>
            <p:nvPr/>
          </p:nvSpPr>
          <p:spPr>
            <a:xfrm rot="1800000">
              <a:off x="1528821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3" name="Hexagon 22"/>
            <p:cNvSpPr/>
            <p:nvPr/>
          </p:nvSpPr>
          <p:spPr>
            <a:xfrm rot="1800000">
              <a:off x="795444" y="15636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4" name="Hexagon 23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5" name="Hexagon 24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6" name="Hexagon 25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7" name="Freeform 26"/>
            <p:cNvSpPr/>
            <p:nvPr/>
          </p:nvSpPr>
          <p:spPr>
            <a:xfrm rot="1800000">
              <a:off x="8306998" y="4056063"/>
              <a:ext cx="124293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8" name="Freeform 27"/>
            <p:cNvSpPr/>
            <p:nvPr/>
          </p:nvSpPr>
          <p:spPr>
            <a:xfrm rot="1800000">
              <a:off x="8306998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44" name="Rectangle 43"/>
          <p:cNvSpPr/>
          <p:nvPr/>
        </p:nvSpPr>
        <p:spPr>
          <a:xfrm>
            <a:off x="4560888" y="-22225"/>
            <a:ext cx="3679825" cy="627221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4649788" y="-22225"/>
            <a:ext cx="3505200" cy="6238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904875" y="601663"/>
            <a:ext cx="3562350" cy="564832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189AC665-4209-4D1D-AFAC-061AF5E100F0}" type="datetimeFigureOut">
              <a:rPr lang="ar-SA"/>
              <a:pPr>
                <a:defRPr/>
              </a:pPr>
              <a:t>29/03/1439</a:t>
            </a:fld>
            <a:endParaRPr lang="ar-SA"/>
          </a:p>
        </p:txBody>
      </p:sp>
      <p:sp>
        <p:nvSpPr>
          <p:cNvPr id="4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850" y="5724525"/>
            <a:ext cx="3492500" cy="365125"/>
          </a:xfrm>
        </p:spPr>
        <p:txBody>
          <a:bodyPr>
            <a:normAutofit/>
          </a:bodyPr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5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DD22E36B-2E82-413F-B257-661C520711A0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679807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704B6E31-BC6C-4DB1-A657-318929755068}" type="datetimeFigureOut">
              <a:rPr lang="ar-SA"/>
              <a:pPr>
                <a:defRPr/>
              </a:pPr>
              <a:t>29/03/1439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0C43A583-7BDE-46BE-86DD-3ADF66B94C06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269535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3F9A7434-EA18-48D6-8A11-48E827267189}" type="datetimeFigureOut">
              <a:rPr lang="ar-SA"/>
              <a:pPr>
                <a:defRPr/>
              </a:pPr>
              <a:t>29/03/1439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EEC608A6-66F0-4283-8A8C-5A86E13CFD56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82449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rtl="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E28C805-E23D-4B0E-AEED-60F4B3FECB15}" type="datetimeFigureOut">
              <a:rPr lang="ar-SA"/>
              <a:pPr>
                <a:defRPr/>
              </a:pPr>
              <a:t>29/03/1439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rtl="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rtl="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6C8406B-DE96-4B19-8080-6AA909E35C78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45325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rtl="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F6306A29-46C3-4911-A8FB-A51F057B69F3}" type="datetimeFigureOut">
              <a:rPr lang="ar-SA"/>
              <a:pPr>
                <a:defRPr/>
              </a:pPr>
              <a:t>29/03/1439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rtl="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rtl="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218E83E-7CB8-44F8-9732-54E20AB63EEE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16237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rtl="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DB6C482-F935-48AA-9FBE-0EAD0D8D41DD}" type="datetimeFigureOut">
              <a:rPr lang="ar-SA"/>
              <a:pPr>
                <a:defRPr/>
              </a:pPr>
              <a:t>29/03/1439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rtl="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rtl="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2B7A508-78D5-4D98-B1D2-D2A149914189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32824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rtl="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DF472F8-7FEE-4DAF-8179-CC7C3EE80AAD}" type="datetimeFigureOut">
              <a:rPr lang="ar-SA"/>
              <a:pPr>
                <a:defRPr/>
              </a:pPr>
              <a:t>29/03/1439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rtl="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rtl="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4D1EF72-BBA2-47B3-B625-C52266558399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62181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rtl="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F720C217-88EC-4A22-89FF-5D0529893A90}" type="datetimeFigureOut">
              <a:rPr lang="ar-SA"/>
              <a:pPr>
                <a:defRPr/>
              </a:pPr>
              <a:t>29/03/1439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rtl="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rtl="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329CE1DA-06FD-4976-9BA5-76BC51FC0DD7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14806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rtl="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A6B3045-76B7-4830-BBC3-4485503A5141}" type="datetimeFigureOut">
              <a:rPr lang="ar-SA"/>
              <a:pPr>
                <a:defRPr/>
              </a:pPr>
              <a:t>29/03/1439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rtl="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rtl="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7FEAAC27-5949-40F6-94B7-981A3426DB1F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37770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r-SA" noProof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rtl="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E209B4E-6D1C-4A68-ADD0-0A6EBF6B7A50}" type="datetimeFigureOut">
              <a:rPr lang="ar-SA"/>
              <a:pPr>
                <a:defRPr/>
              </a:pPr>
              <a:t>29/03/1439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rtl="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rtl="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4BAE010C-54C6-4A42-8B85-84D9E6E22AFA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27452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عنصر نائب للعنوان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نمط العنوان الرئيسي</a:t>
            </a:r>
          </a:p>
        </p:txBody>
      </p:sp>
      <p:sp>
        <p:nvSpPr>
          <p:cNvPr id="1027" name="عنصر نائب للنص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 rtl="1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Calibri"/>
                <a:cs typeface="Arial"/>
              </a:defRPr>
            </a:lvl1pPr>
          </a:lstStyle>
          <a:p>
            <a:pPr>
              <a:defRPr/>
            </a:pPr>
            <a:fld id="{24C33C81-9BB5-481B-8E9A-916F558FA43B}" type="datetimeFigureOut">
              <a:rPr lang="ar-SA"/>
              <a:pPr>
                <a:defRPr/>
              </a:pPr>
              <a:t>29/03/1439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 rtl="1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Arial"/>
              </a:defRPr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 rtl="1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Calibri"/>
                <a:cs typeface="Arial"/>
              </a:defRPr>
            </a:lvl1pPr>
          </a:lstStyle>
          <a:p>
            <a:pPr>
              <a:defRPr/>
            </a:pPr>
            <a:fld id="{15C62C2D-ED59-4644-AA53-566E434B1B06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0" r:id="rId1"/>
    <p:sldLayoutId id="2147483831" r:id="rId2"/>
    <p:sldLayoutId id="2147483832" r:id="rId3"/>
    <p:sldLayoutId id="2147483833" r:id="rId4"/>
    <p:sldLayoutId id="2147483834" r:id="rId5"/>
    <p:sldLayoutId id="2147483835" r:id="rId6"/>
    <p:sldLayoutId id="2147483836" r:id="rId7"/>
    <p:sldLayoutId id="2147483837" r:id="rId8"/>
    <p:sldLayoutId id="2147483838" r:id="rId9"/>
    <p:sldLayoutId id="2147483839" r:id="rId10"/>
    <p:sldLayoutId id="2147483840" r:id="rId11"/>
  </p:sldLayoutIdLst>
  <p:txStyles>
    <p:titleStyle>
      <a:lvl1pPr algn="ctr" rtl="1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Arial" charset="0"/>
        </a:defRPr>
      </a:lvl1pPr>
      <a:lvl2pPr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rial" charset="0"/>
        </a:defRPr>
      </a:lvl2pPr>
      <a:lvl3pPr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rial" charset="0"/>
        </a:defRPr>
      </a:lvl3pPr>
      <a:lvl4pPr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rial" charset="0"/>
        </a:defRPr>
      </a:lvl4pPr>
      <a:lvl5pPr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rial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rial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rial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rial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rial" charset="0"/>
        </a:defRPr>
      </a:lvl9pPr>
    </p:titleStyle>
    <p:bodyStyle>
      <a:lvl1pPr marL="342900" indent="-342900" algn="r" rtl="1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Arial" charset="0"/>
        </a:defRPr>
      </a:lvl1pPr>
      <a:lvl2pPr marL="742950" indent="-285750" algn="r" rtl="1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rtl="1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rtl="1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rtl="1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41"/>
          <p:cNvGrpSpPr>
            <a:grpSpLocks/>
          </p:cNvGrpSpPr>
          <p:nvPr/>
        </p:nvGrpSpPr>
        <p:grpSpPr bwMode="auto">
          <a:xfrm>
            <a:off x="-304800" y="0"/>
            <a:ext cx="9932988" cy="6858000"/>
            <a:chOff x="-382404" y="0"/>
            <a:chExt cx="9932332" cy="6858000"/>
          </a:xfrm>
        </p:grpSpPr>
        <p:grpSp>
          <p:nvGrpSpPr>
            <p:cNvPr id="2059" name="Group 44"/>
            <p:cNvGrpSpPr>
              <a:grpSpLocks/>
            </p:cNvGrpSpPr>
            <p:nvPr/>
          </p:nvGrpSpPr>
          <p:grpSpPr bwMode="auto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2082" name="Group 4"/>
              <p:cNvGrpSpPr>
                <a:grpSpLocks/>
              </p:cNvGrpSpPr>
              <p:nvPr/>
            </p:nvGrpSpPr>
            <p:grpSpPr bwMode="auto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grpSp>
            <p:nvGrpSpPr>
              <p:cNvPr id="2083" name="Group 5"/>
              <p:cNvGrpSpPr>
                <a:grpSpLocks/>
              </p:cNvGrpSpPr>
              <p:nvPr/>
            </p:nvGrpSpPr>
            <p:grpSpPr bwMode="auto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grpSp>
            <p:nvGrpSpPr>
              <p:cNvPr id="2084" name="Group 9"/>
              <p:cNvGrpSpPr>
                <a:grpSpLocks/>
              </p:cNvGrpSpPr>
              <p:nvPr/>
            </p:nvGrpSpPr>
            <p:grpSpPr bwMode="auto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2540" y="5035550"/>
              <a:ext cx="9144983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2540" y="3467100"/>
              <a:ext cx="9144983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2540" y="5284788"/>
              <a:ext cx="9144983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6793" y="5132388"/>
              <a:ext cx="6982951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5573" y="28590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19425" y="412591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8949" y="159226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6524" y="32543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2326" y="538321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3969" y="540226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542" y="284956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394" y="412591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09771" y="54117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8820" y="28590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443" y="15636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997" y="4056063"/>
              <a:ext cx="1242931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997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375"/>
            <a:ext cx="8229600" cy="6186488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0888" y="-22225"/>
            <a:ext cx="3679825" cy="700088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788" y="-22225"/>
            <a:ext cx="3505200" cy="6238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54" name="Title Placeholder 1"/>
          <p:cNvSpPr>
            <a:spLocks noGrp="1"/>
          </p:cNvSpPr>
          <p:nvPr>
            <p:ph type="title"/>
          </p:nvPr>
        </p:nvSpPr>
        <p:spPr bwMode="auto">
          <a:xfrm>
            <a:off x="1042988" y="1027113"/>
            <a:ext cx="702468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042988" y="2324100"/>
            <a:ext cx="6777037" cy="350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575" y="2238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rgbClr val="073E87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417CD032-2252-49ED-91DC-86A104FC04B6}" type="datetimeFigureOut">
              <a:rPr lang="ar-SA"/>
              <a:pPr>
                <a:defRPr/>
              </a:pPr>
              <a:t>29/03/1439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850" y="5851525"/>
            <a:ext cx="350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73E87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788" y="223838"/>
            <a:ext cx="13319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rgbClr val="073E87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07FDDCFE-91E4-4094-B03C-D2B34C0B8D4D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395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3255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3.bin"/><Relationship Id="rId10" Type="http://schemas.openxmlformats.org/officeDocument/2006/relationships/image" Target="../media/image9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5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emf"/><Relationship Id="rId4" Type="http://schemas.openxmlformats.org/officeDocument/2006/relationships/image" Target="../media/image12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عنوان 3"/>
          <p:cNvSpPr>
            <a:spLocks noGrp="1"/>
          </p:cNvSpPr>
          <p:nvPr>
            <p:ph type="ctrTitle"/>
          </p:nvPr>
        </p:nvSpPr>
        <p:spPr>
          <a:xfrm>
            <a:off x="685800" y="1516063"/>
            <a:ext cx="8153400" cy="647700"/>
          </a:xfrm>
          <a:solidFill>
            <a:srgbClr val="7E97AD"/>
          </a:solidFill>
          <a:ln w="10795" cap="flat" algn="ctr">
            <a:solidFill>
              <a:srgbClr val="5B6E7E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IQ" b="1" dirty="0" smtClean="0">
                <a:solidFill>
                  <a:schemeClr val="bg1"/>
                </a:solidFill>
              </a:rPr>
              <a:t>نظرية تكاليف الإنتاج</a:t>
            </a:r>
            <a:endParaRPr lang="ar-SA" dirty="0" smtClean="0">
              <a:solidFill>
                <a:schemeClr val="bg1"/>
              </a:solidFill>
            </a:endParaRPr>
          </a:p>
        </p:txBody>
      </p:sp>
      <p:sp>
        <p:nvSpPr>
          <p:cNvPr id="5" name="عنوان فرعي 4"/>
          <p:cNvSpPr>
            <a:spLocks noGrp="1"/>
          </p:cNvSpPr>
          <p:nvPr>
            <p:ph type="subTitle" idx="1"/>
          </p:nvPr>
        </p:nvSpPr>
        <p:spPr>
          <a:xfrm>
            <a:off x="1524000" y="4114800"/>
            <a:ext cx="6400800" cy="1754188"/>
          </a:xfrm>
        </p:spPr>
        <p:txBody>
          <a:bodyPr rtlCol="1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ar-IQ" sz="3600" b="1" kern="0" dirty="0" smtClean="0">
                <a:solidFill>
                  <a:sysClr val="windowText" lastClr="000000"/>
                </a:solidFill>
                <a:ea typeface="+mj-ea"/>
                <a:cs typeface="Times New Roman"/>
              </a:rPr>
              <a:t>أ.د.عبد الستارعبد الجبار موسى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ar-IQ" sz="3600" b="1" kern="0" dirty="0" smtClean="0">
                <a:solidFill>
                  <a:sysClr val="windowText" lastClr="000000"/>
                </a:solidFill>
                <a:ea typeface="+mj-ea"/>
                <a:cs typeface="Times New Roman"/>
              </a:rPr>
              <a:t>استاذالنظرية الاقتصادية الجزئية - الجامعة المستنصرية- العراق</a:t>
            </a:r>
            <a:endParaRPr lang="en-US" sz="2400" b="1" kern="0" dirty="0" smtClean="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 txBox="1">
            <a:spLocks/>
          </p:cNvSpPr>
          <p:nvPr/>
        </p:nvSpPr>
        <p:spPr>
          <a:xfrm>
            <a:off x="457200" y="274638"/>
            <a:ext cx="8229600" cy="72548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 rtl="1" fontAlgn="auto">
              <a:spcAft>
                <a:spcPts val="0"/>
              </a:spcAft>
              <a:defRPr/>
            </a:pPr>
            <a:r>
              <a:rPr lang="ar-SA" sz="4400" b="1">
                <a:solidFill>
                  <a:srgbClr val="FF0000"/>
                </a:solidFill>
              </a:rPr>
              <a:t>العلاقة بين التكاليف وأحجام الإنتاج</a:t>
            </a:r>
            <a:endParaRPr lang="ar-SA" sz="4400" dirty="0">
              <a:solidFill>
                <a:srgbClr val="FF0000"/>
              </a:solidFill>
            </a:endParaRPr>
          </a:p>
        </p:txBody>
      </p:sp>
      <p:sp>
        <p:nvSpPr>
          <p:cNvPr id="3" name="مستطيل 2"/>
          <p:cNvSpPr/>
          <p:nvPr/>
        </p:nvSpPr>
        <p:spPr>
          <a:xfrm>
            <a:off x="1071563" y="1571625"/>
            <a:ext cx="7143750" cy="378618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b="1" dirty="0">
                <a:solidFill>
                  <a:prstClr val="black"/>
                </a:solidFill>
              </a:rPr>
              <a:t>1</a:t>
            </a:r>
            <a:r>
              <a:rPr lang="ar-SA" sz="2400" b="1" dirty="0">
                <a:solidFill>
                  <a:prstClr val="black"/>
                </a:solidFill>
              </a:rPr>
              <a:t>) أن </a:t>
            </a:r>
            <a:r>
              <a:rPr lang="ar-SA" sz="2400" b="1" dirty="0">
                <a:solidFill>
                  <a:srgbClr val="FF0000"/>
                </a:solidFill>
              </a:rPr>
              <a:t>التكاليف الثابتة</a:t>
            </a:r>
            <a:r>
              <a:rPr lang="ar-SA" sz="2400" b="1" dirty="0">
                <a:solidFill>
                  <a:prstClr val="black"/>
                </a:solidFill>
              </a:rPr>
              <a:t> لا تتغير بتغير حجم الإنتاج بل تظل ثابتة حتى عندما يكون حجم الإنتاج صفرا.</a:t>
            </a: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400" b="1" dirty="0">
                <a:solidFill>
                  <a:prstClr val="black"/>
                </a:solidFill>
              </a:rPr>
              <a:t>أما </a:t>
            </a:r>
            <a:r>
              <a:rPr lang="ar-SA" sz="2400" b="1" dirty="0">
                <a:solidFill>
                  <a:srgbClr val="FF0000"/>
                </a:solidFill>
              </a:rPr>
              <a:t>متوسط التكاليف الثابتة</a:t>
            </a:r>
            <a:r>
              <a:rPr lang="ar-SA" sz="2400" b="1" dirty="0">
                <a:solidFill>
                  <a:prstClr val="black"/>
                </a:solidFill>
              </a:rPr>
              <a:t> فإنها تتناقص كلما زاد حجم الإنتاج إلى أن تصل إلى أدنى قيمة لها .</a:t>
            </a: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400" b="1" dirty="0">
                <a:solidFill>
                  <a:prstClr val="black"/>
                </a:solidFill>
              </a:rPr>
              <a:t>2) تتزايد </a:t>
            </a:r>
            <a:r>
              <a:rPr lang="ar-SA" sz="2400" b="1" dirty="0">
                <a:solidFill>
                  <a:srgbClr val="FF0000"/>
                </a:solidFill>
              </a:rPr>
              <a:t>التكاليف المتغيرة</a:t>
            </a:r>
            <a:r>
              <a:rPr lang="ar-SA" sz="2400" b="1" dirty="0">
                <a:solidFill>
                  <a:prstClr val="black"/>
                </a:solidFill>
              </a:rPr>
              <a:t> مع زيادة الإنتاج، أما </a:t>
            </a:r>
            <a:r>
              <a:rPr lang="ar-SA" sz="2400" b="1" dirty="0">
                <a:solidFill>
                  <a:srgbClr val="FF0000"/>
                </a:solidFill>
              </a:rPr>
              <a:t>متوسط التكاليف المتغيرة</a:t>
            </a:r>
            <a:r>
              <a:rPr lang="ar-SA" sz="2400" b="1" dirty="0">
                <a:solidFill>
                  <a:prstClr val="black"/>
                </a:solidFill>
              </a:rPr>
              <a:t> فإنها تتناقص في بادئ الأمر مع زيادة حجم الإنتاج إلى أن تصل إلى أدنى مستوى لها ثم تبدأ في التزايد بعد ذلك.</a:t>
            </a: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400" b="1" dirty="0">
                <a:solidFill>
                  <a:prstClr val="black"/>
                </a:solidFill>
              </a:rPr>
              <a:t>3) تتجه </a:t>
            </a:r>
            <a:r>
              <a:rPr lang="ar-SA" sz="2400" b="1" dirty="0">
                <a:solidFill>
                  <a:srgbClr val="FF0000"/>
                </a:solidFill>
              </a:rPr>
              <a:t>التكاليف الكلية </a:t>
            </a:r>
            <a:r>
              <a:rPr lang="ar-SA" sz="2400" b="1" dirty="0">
                <a:solidFill>
                  <a:prstClr val="black"/>
                </a:solidFill>
              </a:rPr>
              <a:t>نحو التزايد </a:t>
            </a:r>
            <a:r>
              <a:rPr lang="ar-SA" sz="2400" b="1" dirty="0" err="1">
                <a:solidFill>
                  <a:prstClr val="black"/>
                </a:solidFill>
              </a:rPr>
              <a:t>آ</a:t>
            </a:r>
            <a:r>
              <a:rPr lang="ar-SA" sz="2400" b="1" dirty="0">
                <a:solidFill>
                  <a:prstClr val="black"/>
                </a:solidFill>
              </a:rPr>
              <a:t> كلما زاد حجم الإنتاج </a:t>
            </a: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400" b="1" dirty="0">
                <a:solidFill>
                  <a:prstClr val="black"/>
                </a:solidFill>
              </a:rPr>
              <a:t>4) تأخذ التكلفة الحدية اتجاهاً متناقصاً إلى أن تصل إلى أدنى قيمة لها ثم تبدأ بعد ذلك في التزايد.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1688" y="1357313"/>
            <a:ext cx="5348287" cy="502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3" name="مربع نص 2"/>
          <p:cNvSpPr txBox="1">
            <a:spLocks noChangeArrowheads="1"/>
          </p:cNvSpPr>
          <p:nvPr/>
        </p:nvSpPr>
        <p:spPr bwMode="auto">
          <a:xfrm>
            <a:off x="1643063" y="285750"/>
            <a:ext cx="67865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rtl="1" eaLnBrk="1" hangingPunct="1"/>
            <a:r>
              <a:rPr lang="ar-SA" sz="2000" b="1">
                <a:solidFill>
                  <a:srgbClr val="FF0000"/>
                </a:solidFill>
                <a:latin typeface="Calibri" pitchFamily="34" charset="0"/>
              </a:rPr>
              <a:t>العلاقة بين التكاليف الكلية ومتوسط التكاليف المتغيرة والتكاليف الحدية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5"/>
          <p:cNvGrpSpPr>
            <a:grpSpLocks/>
          </p:cNvGrpSpPr>
          <p:nvPr/>
        </p:nvGrpSpPr>
        <p:grpSpPr bwMode="auto">
          <a:xfrm>
            <a:off x="4214813" y="1514475"/>
            <a:ext cx="2862262" cy="3775075"/>
            <a:chOff x="2679" y="954"/>
            <a:chExt cx="1803" cy="2378"/>
          </a:xfrm>
        </p:grpSpPr>
        <p:sp>
          <p:nvSpPr>
            <p:cNvPr id="36882" name="Freeform 21"/>
            <p:cNvSpPr>
              <a:spLocks/>
            </p:cNvSpPr>
            <p:nvPr/>
          </p:nvSpPr>
          <p:spPr bwMode="auto">
            <a:xfrm>
              <a:off x="2715" y="954"/>
              <a:ext cx="1606" cy="604"/>
            </a:xfrm>
            <a:custGeom>
              <a:avLst/>
              <a:gdLst>
                <a:gd name="T0" fmla="*/ 1605 w 1606"/>
                <a:gd name="T1" fmla="*/ 603 h 604"/>
                <a:gd name="T2" fmla="*/ 1539 w 1606"/>
                <a:gd name="T3" fmla="*/ 468 h 604"/>
                <a:gd name="T4" fmla="*/ 1459 w 1606"/>
                <a:gd name="T5" fmla="*/ 349 h 604"/>
                <a:gd name="T6" fmla="*/ 1370 w 1606"/>
                <a:gd name="T7" fmla="*/ 247 h 604"/>
                <a:gd name="T8" fmla="*/ 1271 w 1606"/>
                <a:gd name="T9" fmla="*/ 162 h 604"/>
                <a:gd name="T10" fmla="*/ 1166 w 1606"/>
                <a:gd name="T11" fmla="*/ 96 h 604"/>
                <a:gd name="T12" fmla="*/ 1053 w 1606"/>
                <a:gd name="T13" fmla="*/ 47 h 604"/>
                <a:gd name="T14" fmla="*/ 820 w 1606"/>
                <a:gd name="T15" fmla="*/ 1 h 604"/>
                <a:gd name="T16" fmla="*/ 761 w 1606"/>
                <a:gd name="T17" fmla="*/ 0 h 604"/>
                <a:gd name="T18" fmla="*/ 702 w 1606"/>
                <a:gd name="T19" fmla="*/ 4 h 604"/>
                <a:gd name="T20" fmla="*/ 585 w 1606"/>
                <a:gd name="T21" fmla="*/ 26 h 604"/>
                <a:gd name="T22" fmla="*/ 471 w 1606"/>
                <a:gd name="T23" fmla="*/ 65 h 604"/>
                <a:gd name="T24" fmla="*/ 360 w 1606"/>
                <a:gd name="T25" fmla="*/ 123 h 604"/>
                <a:gd name="T26" fmla="*/ 258 w 1606"/>
                <a:gd name="T27" fmla="*/ 198 h 604"/>
                <a:gd name="T28" fmla="*/ 161 w 1606"/>
                <a:gd name="T29" fmla="*/ 293 h 604"/>
                <a:gd name="T30" fmla="*/ 76 w 1606"/>
                <a:gd name="T31" fmla="*/ 404 h 604"/>
                <a:gd name="T32" fmla="*/ 0 w 1606"/>
                <a:gd name="T33" fmla="*/ 536 h 60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606" h="604">
                  <a:moveTo>
                    <a:pt x="1605" y="603"/>
                  </a:moveTo>
                  <a:lnTo>
                    <a:pt x="1539" y="468"/>
                  </a:lnTo>
                  <a:lnTo>
                    <a:pt x="1459" y="349"/>
                  </a:lnTo>
                  <a:lnTo>
                    <a:pt x="1370" y="247"/>
                  </a:lnTo>
                  <a:lnTo>
                    <a:pt x="1271" y="162"/>
                  </a:lnTo>
                  <a:lnTo>
                    <a:pt x="1166" y="96"/>
                  </a:lnTo>
                  <a:lnTo>
                    <a:pt x="1053" y="47"/>
                  </a:lnTo>
                  <a:lnTo>
                    <a:pt x="820" y="1"/>
                  </a:lnTo>
                  <a:lnTo>
                    <a:pt x="761" y="0"/>
                  </a:lnTo>
                  <a:lnTo>
                    <a:pt x="702" y="4"/>
                  </a:lnTo>
                  <a:lnTo>
                    <a:pt x="585" y="26"/>
                  </a:lnTo>
                  <a:lnTo>
                    <a:pt x="471" y="65"/>
                  </a:lnTo>
                  <a:lnTo>
                    <a:pt x="360" y="123"/>
                  </a:lnTo>
                  <a:lnTo>
                    <a:pt x="258" y="198"/>
                  </a:lnTo>
                  <a:lnTo>
                    <a:pt x="161" y="293"/>
                  </a:lnTo>
                  <a:lnTo>
                    <a:pt x="76" y="404"/>
                  </a:lnTo>
                  <a:lnTo>
                    <a:pt x="0" y="536"/>
                  </a:lnTo>
                </a:path>
              </a:pathLst>
            </a:custGeom>
            <a:noFill/>
            <a:ln w="76200" cap="rnd" cmpd="sng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83" name="Freeform 23"/>
            <p:cNvSpPr>
              <a:spLocks/>
            </p:cNvSpPr>
            <p:nvPr/>
          </p:nvSpPr>
          <p:spPr bwMode="auto">
            <a:xfrm>
              <a:off x="2679" y="2745"/>
              <a:ext cx="1803" cy="587"/>
            </a:xfrm>
            <a:custGeom>
              <a:avLst/>
              <a:gdLst>
                <a:gd name="T0" fmla="*/ 1802 w 1803"/>
                <a:gd name="T1" fmla="*/ 0 h 587"/>
                <a:gd name="T2" fmla="*/ 1728 w 1803"/>
                <a:gd name="T3" fmla="*/ 132 h 587"/>
                <a:gd name="T4" fmla="*/ 1638 w 1803"/>
                <a:gd name="T5" fmla="*/ 248 h 587"/>
                <a:gd name="T6" fmla="*/ 1538 w 1803"/>
                <a:gd name="T7" fmla="*/ 346 h 587"/>
                <a:gd name="T8" fmla="*/ 1427 w 1803"/>
                <a:gd name="T9" fmla="*/ 428 h 587"/>
                <a:gd name="T10" fmla="*/ 1308 w 1803"/>
                <a:gd name="T11" fmla="*/ 492 h 587"/>
                <a:gd name="T12" fmla="*/ 1183 w 1803"/>
                <a:gd name="T13" fmla="*/ 540 h 587"/>
                <a:gd name="T14" fmla="*/ 920 w 1803"/>
                <a:gd name="T15" fmla="*/ 585 h 587"/>
                <a:gd name="T16" fmla="*/ 854 w 1803"/>
                <a:gd name="T17" fmla="*/ 586 h 587"/>
                <a:gd name="T18" fmla="*/ 788 w 1803"/>
                <a:gd name="T19" fmla="*/ 582 h 587"/>
                <a:gd name="T20" fmla="*/ 656 w 1803"/>
                <a:gd name="T21" fmla="*/ 561 h 587"/>
                <a:gd name="T22" fmla="*/ 404 w 1803"/>
                <a:gd name="T23" fmla="*/ 467 h 587"/>
                <a:gd name="T24" fmla="*/ 289 w 1803"/>
                <a:gd name="T25" fmla="*/ 394 h 587"/>
                <a:gd name="T26" fmla="*/ 181 w 1803"/>
                <a:gd name="T27" fmla="*/ 302 h 587"/>
                <a:gd name="T28" fmla="*/ 85 w 1803"/>
                <a:gd name="T29" fmla="*/ 193 h 587"/>
                <a:gd name="T30" fmla="*/ 0 w 1803"/>
                <a:gd name="T31" fmla="*/ 66 h 587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803" h="587">
                  <a:moveTo>
                    <a:pt x="1802" y="0"/>
                  </a:moveTo>
                  <a:lnTo>
                    <a:pt x="1728" y="132"/>
                  </a:lnTo>
                  <a:lnTo>
                    <a:pt x="1638" y="248"/>
                  </a:lnTo>
                  <a:lnTo>
                    <a:pt x="1538" y="346"/>
                  </a:lnTo>
                  <a:lnTo>
                    <a:pt x="1427" y="428"/>
                  </a:lnTo>
                  <a:lnTo>
                    <a:pt x="1308" y="492"/>
                  </a:lnTo>
                  <a:lnTo>
                    <a:pt x="1183" y="540"/>
                  </a:lnTo>
                  <a:lnTo>
                    <a:pt x="920" y="585"/>
                  </a:lnTo>
                  <a:lnTo>
                    <a:pt x="854" y="586"/>
                  </a:lnTo>
                  <a:lnTo>
                    <a:pt x="788" y="582"/>
                  </a:lnTo>
                  <a:lnTo>
                    <a:pt x="656" y="561"/>
                  </a:lnTo>
                  <a:lnTo>
                    <a:pt x="404" y="467"/>
                  </a:lnTo>
                  <a:lnTo>
                    <a:pt x="289" y="394"/>
                  </a:lnTo>
                  <a:lnTo>
                    <a:pt x="181" y="302"/>
                  </a:lnTo>
                  <a:lnTo>
                    <a:pt x="85" y="193"/>
                  </a:lnTo>
                  <a:lnTo>
                    <a:pt x="0" y="66"/>
                  </a:lnTo>
                </a:path>
              </a:pathLst>
            </a:custGeom>
            <a:noFill/>
            <a:ln w="76200" cap="rnd" cmpd="sng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36"/>
          <p:cNvGrpSpPr>
            <a:grpSpLocks/>
          </p:cNvGrpSpPr>
          <p:nvPr/>
        </p:nvGrpSpPr>
        <p:grpSpPr bwMode="auto">
          <a:xfrm>
            <a:off x="4143375" y="806450"/>
            <a:ext cx="2193925" cy="5113338"/>
            <a:chOff x="2610" y="508"/>
            <a:chExt cx="1382" cy="3221"/>
          </a:xfrm>
        </p:grpSpPr>
        <p:sp>
          <p:nvSpPr>
            <p:cNvPr id="36880" name="Freeform 22"/>
            <p:cNvSpPr>
              <a:spLocks/>
            </p:cNvSpPr>
            <p:nvPr/>
          </p:nvSpPr>
          <p:spPr bwMode="auto">
            <a:xfrm>
              <a:off x="2610" y="508"/>
              <a:ext cx="1351" cy="1222"/>
            </a:xfrm>
            <a:custGeom>
              <a:avLst/>
              <a:gdLst>
                <a:gd name="T0" fmla="*/ 0 w 1351"/>
                <a:gd name="T1" fmla="*/ 727 h 1222"/>
                <a:gd name="T2" fmla="*/ 119 w 1351"/>
                <a:gd name="T3" fmla="*/ 501 h 1222"/>
                <a:gd name="T4" fmla="*/ 308 w 1351"/>
                <a:gd name="T5" fmla="*/ 178 h 1222"/>
                <a:gd name="T6" fmla="*/ 368 w 1351"/>
                <a:gd name="T7" fmla="*/ 94 h 1222"/>
                <a:gd name="T8" fmla="*/ 422 w 1351"/>
                <a:gd name="T9" fmla="*/ 24 h 1222"/>
                <a:gd name="T10" fmla="*/ 478 w 1351"/>
                <a:gd name="T11" fmla="*/ 4 h 1222"/>
                <a:gd name="T12" fmla="*/ 526 w 1351"/>
                <a:gd name="T13" fmla="*/ 0 h 1222"/>
                <a:gd name="T14" fmla="*/ 565 w 1351"/>
                <a:gd name="T15" fmla="*/ 14 h 1222"/>
                <a:gd name="T16" fmla="*/ 601 w 1351"/>
                <a:gd name="T17" fmla="*/ 24 h 1222"/>
                <a:gd name="T18" fmla="*/ 650 w 1351"/>
                <a:gd name="T19" fmla="*/ 57 h 1222"/>
                <a:gd name="T20" fmla="*/ 703 w 1351"/>
                <a:gd name="T21" fmla="*/ 111 h 1222"/>
                <a:gd name="T22" fmla="*/ 789 w 1351"/>
                <a:gd name="T23" fmla="*/ 221 h 1222"/>
                <a:gd name="T24" fmla="*/ 947 w 1351"/>
                <a:gd name="T25" fmla="*/ 472 h 1222"/>
                <a:gd name="T26" fmla="*/ 1132 w 1351"/>
                <a:gd name="T27" fmla="*/ 806 h 1222"/>
                <a:gd name="T28" fmla="*/ 1350 w 1351"/>
                <a:gd name="T29" fmla="*/ 1221 h 1222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1351" h="1222">
                  <a:moveTo>
                    <a:pt x="0" y="727"/>
                  </a:moveTo>
                  <a:lnTo>
                    <a:pt x="119" y="501"/>
                  </a:lnTo>
                  <a:lnTo>
                    <a:pt x="308" y="178"/>
                  </a:lnTo>
                  <a:lnTo>
                    <a:pt x="368" y="94"/>
                  </a:lnTo>
                  <a:lnTo>
                    <a:pt x="422" y="24"/>
                  </a:lnTo>
                  <a:lnTo>
                    <a:pt x="478" y="4"/>
                  </a:lnTo>
                  <a:lnTo>
                    <a:pt x="526" y="0"/>
                  </a:lnTo>
                  <a:lnTo>
                    <a:pt x="565" y="14"/>
                  </a:lnTo>
                  <a:lnTo>
                    <a:pt x="601" y="24"/>
                  </a:lnTo>
                  <a:lnTo>
                    <a:pt x="650" y="57"/>
                  </a:lnTo>
                  <a:lnTo>
                    <a:pt x="703" y="111"/>
                  </a:lnTo>
                  <a:lnTo>
                    <a:pt x="789" y="221"/>
                  </a:lnTo>
                  <a:lnTo>
                    <a:pt x="947" y="472"/>
                  </a:lnTo>
                  <a:lnTo>
                    <a:pt x="1132" y="806"/>
                  </a:lnTo>
                  <a:lnTo>
                    <a:pt x="1350" y="1221"/>
                  </a:lnTo>
                </a:path>
              </a:pathLst>
            </a:custGeom>
            <a:noFill/>
            <a:ln w="76200" cap="rnd" cmpd="sng">
              <a:solidFill>
                <a:srgbClr val="CC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81" name="Freeform 24"/>
            <p:cNvSpPr>
              <a:spLocks/>
            </p:cNvSpPr>
            <p:nvPr/>
          </p:nvSpPr>
          <p:spPr bwMode="auto">
            <a:xfrm>
              <a:off x="2640" y="2516"/>
              <a:ext cx="1352" cy="1213"/>
            </a:xfrm>
            <a:custGeom>
              <a:avLst/>
              <a:gdLst>
                <a:gd name="T0" fmla="*/ 0 w 1352"/>
                <a:gd name="T1" fmla="*/ 493 h 1213"/>
                <a:gd name="T2" fmla="*/ 120 w 1352"/>
                <a:gd name="T3" fmla="*/ 720 h 1213"/>
                <a:gd name="T4" fmla="*/ 308 w 1352"/>
                <a:gd name="T5" fmla="*/ 1043 h 1213"/>
                <a:gd name="T6" fmla="*/ 384 w 1352"/>
                <a:gd name="T7" fmla="*/ 1144 h 1213"/>
                <a:gd name="T8" fmla="*/ 432 w 1352"/>
                <a:gd name="T9" fmla="*/ 1184 h 1213"/>
                <a:gd name="T10" fmla="*/ 500 w 1352"/>
                <a:gd name="T11" fmla="*/ 1208 h 1213"/>
                <a:gd name="T12" fmla="*/ 552 w 1352"/>
                <a:gd name="T13" fmla="*/ 1212 h 1213"/>
                <a:gd name="T14" fmla="*/ 600 w 1352"/>
                <a:gd name="T15" fmla="*/ 1196 h 1213"/>
                <a:gd name="T16" fmla="*/ 651 w 1352"/>
                <a:gd name="T17" fmla="*/ 1164 h 1213"/>
                <a:gd name="T18" fmla="*/ 703 w 1352"/>
                <a:gd name="T19" fmla="*/ 1110 h 1213"/>
                <a:gd name="T20" fmla="*/ 789 w 1352"/>
                <a:gd name="T21" fmla="*/ 1000 h 1213"/>
                <a:gd name="T22" fmla="*/ 947 w 1352"/>
                <a:gd name="T23" fmla="*/ 748 h 1213"/>
                <a:gd name="T24" fmla="*/ 1133 w 1352"/>
                <a:gd name="T25" fmla="*/ 415 h 1213"/>
                <a:gd name="T26" fmla="*/ 1351 w 1352"/>
                <a:gd name="T27" fmla="*/ 0 h 121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352" h="1213">
                  <a:moveTo>
                    <a:pt x="0" y="493"/>
                  </a:moveTo>
                  <a:lnTo>
                    <a:pt x="120" y="720"/>
                  </a:lnTo>
                  <a:lnTo>
                    <a:pt x="308" y="1043"/>
                  </a:lnTo>
                  <a:lnTo>
                    <a:pt x="384" y="1144"/>
                  </a:lnTo>
                  <a:lnTo>
                    <a:pt x="432" y="1184"/>
                  </a:lnTo>
                  <a:lnTo>
                    <a:pt x="500" y="1208"/>
                  </a:lnTo>
                  <a:lnTo>
                    <a:pt x="552" y="1212"/>
                  </a:lnTo>
                  <a:lnTo>
                    <a:pt x="600" y="1196"/>
                  </a:lnTo>
                  <a:lnTo>
                    <a:pt x="651" y="1164"/>
                  </a:lnTo>
                  <a:lnTo>
                    <a:pt x="703" y="1110"/>
                  </a:lnTo>
                  <a:lnTo>
                    <a:pt x="789" y="1000"/>
                  </a:lnTo>
                  <a:lnTo>
                    <a:pt x="947" y="748"/>
                  </a:lnTo>
                  <a:lnTo>
                    <a:pt x="1133" y="415"/>
                  </a:lnTo>
                  <a:lnTo>
                    <a:pt x="1351" y="0"/>
                  </a:lnTo>
                </a:path>
              </a:pathLst>
            </a:custGeom>
            <a:noFill/>
            <a:ln w="76200" cap="rnd" cmpd="sng">
              <a:solidFill>
                <a:srgbClr val="CC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" name="Rectangle 25"/>
          <p:cNvSpPr>
            <a:spLocks noChangeArrowheads="1"/>
          </p:cNvSpPr>
          <p:nvPr/>
        </p:nvSpPr>
        <p:spPr bwMode="auto">
          <a:xfrm>
            <a:off x="6242050" y="2771775"/>
            <a:ext cx="790575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r" rtl="1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>
                <a:solidFill>
                  <a:prstClr val="black"/>
                </a:solidFill>
                <a:latin typeface="Arial" pitchFamily="34" charset="0"/>
                <a:cs typeface="+mn-cs"/>
              </a:rPr>
              <a:t>MP</a:t>
            </a:r>
          </a:p>
        </p:txBody>
      </p:sp>
      <p:sp>
        <p:nvSpPr>
          <p:cNvPr id="9" name="Rectangle 26"/>
          <p:cNvSpPr>
            <a:spLocks noChangeArrowheads="1"/>
          </p:cNvSpPr>
          <p:nvPr/>
        </p:nvSpPr>
        <p:spPr bwMode="auto">
          <a:xfrm>
            <a:off x="6848475" y="2305050"/>
            <a:ext cx="746125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r" rtl="1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>
                <a:solidFill>
                  <a:prstClr val="black"/>
                </a:solidFill>
                <a:latin typeface="Arial" pitchFamily="34" charset="0"/>
                <a:cs typeface="+mn-cs"/>
              </a:rPr>
              <a:t>AP</a:t>
            </a:r>
          </a:p>
        </p:txBody>
      </p:sp>
      <p:sp>
        <p:nvSpPr>
          <p:cNvPr id="10" name="Rectangle 27"/>
          <p:cNvSpPr>
            <a:spLocks noChangeArrowheads="1"/>
          </p:cNvSpPr>
          <p:nvPr/>
        </p:nvSpPr>
        <p:spPr bwMode="auto">
          <a:xfrm>
            <a:off x="6332538" y="3679825"/>
            <a:ext cx="812800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r" rtl="1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>
                <a:solidFill>
                  <a:prstClr val="black"/>
                </a:solidFill>
                <a:latin typeface="Arial" pitchFamily="34" charset="0"/>
                <a:cs typeface="+mn-cs"/>
              </a:rPr>
              <a:t>MC</a:t>
            </a:r>
          </a:p>
        </p:txBody>
      </p:sp>
      <p:sp>
        <p:nvSpPr>
          <p:cNvPr id="11" name="Rectangle 28"/>
          <p:cNvSpPr>
            <a:spLocks noChangeArrowheads="1"/>
          </p:cNvSpPr>
          <p:nvPr/>
        </p:nvSpPr>
        <p:spPr bwMode="auto">
          <a:xfrm>
            <a:off x="7083425" y="4121150"/>
            <a:ext cx="1039813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r" rtl="1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prstClr val="black"/>
                </a:solidFill>
                <a:latin typeface="Arial" pitchFamily="34" charset="0"/>
                <a:cs typeface="+mn-cs"/>
              </a:rPr>
              <a:t>AVC</a:t>
            </a:r>
          </a:p>
        </p:txBody>
      </p:sp>
      <p:grpSp>
        <p:nvGrpSpPr>
          <p:cNvPr id="12" name="Group 37"/>
          <p:cNvGrpSpPr>
            <a:grpSpLocks/>
          </p:cNvGrpSpPr>
          <p:nvPr/>
        </p:nvGrpSpPr>
        <p:grpSpPr bwMode="auto">
          <a:xfrm>
            <a:off x="3975100" y="881063"/>
            <a:ext cx="2895600" cy="5503862"/>
            <a:chOff x="2504" y="555"/>
            <a:chExt cx="1824" cy="3467"/>
          </a:xfrm>
        </p:grpSpPr>
        <p:grpSp>
          <p:nvGrpSpPr>
            <p:cNvPr id="36874" name="Group 29"/>
            <p:cNvGrpSpPr>
              <a:grpSpLocks/>
            </p:cNvGrpSpPr>
            <p:nvPr/>
          </p:nvGrpSpPr>
          <p:grpSpPr bwMode="auto">
            <a:xfrm>
              <a:off x="2504" y="2404"/>
              <a:ext cx="1819" cy="1618"/>
              <a:chOff x="1928" y="2404"/>
              <a:chExt cx="1819" cy="1618"/>
            </a:xfrm>
          </p:grpSpPr>
          <p:sp>
            <p:nvSpPr>
              <p:cNvPr id="36878" name="Line 30"/>
              <p:cNvSpPr>
                <a:spLocks noChangeShapeType="1"/>
              </p:cNvSpPr>
              <p:nvPr/>
            </p:nvSpPr>
            <p:spPr bwMode="auto">
              <a:xfrm>
                <a:off x="1943" y="2404"/>
                <a:ext cx="0" cy="1616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879" name="Line 31"/>
              <p:cNvSpPr>
                <a:spLocks noChangeShapeType="1"/>
              </p:cNvSpPr>
              <p:nvPr/>
            </p:nvSpPr>
            <p:spPr bwMode="auto">
              <a:xfrm>
                <a:off x="1928" y="4022"/>
                <a:ext cx="1819" cy="0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6875" name="Group 32"/>
            <p:cNvGrpSpPr>
              <a:grpSpLocks/>
            </p:cNvGrpSpPr>
            <p:nvPr/>
          </p:nvGrpSpPr>
          <p:grpSpPr bwMode="auto">
            <a:xfrm>
              <a:off x="2509" y="555"/>
              <a:ext cx="1819" cy="1618"/>
              <a:chOff x="1933" y="459"/>
              <a:chExt cx="1819" cy="1618"/>
            </a:xfrm>
          </p:grpSpPr>
          <p:sp>
            <p:nvSpPr>
              <p:cNvPr id="36876" name="Line 33"/>
              <p:cNvSpPr>
                <a:spLocks noChangeShapeType="1"/>
              </p:cNvSpPr>
              <p:nvPr/>
            </p:nvSpPr>
            <p:spPr bwMode="auto">
              <a:xfrm>
                <a:off x="1948" y="459"/>
                <a:ext cx="0" cy="1616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877" name="Line 34"/>
              <p:cNvSpPr>
                <a:spLocks noChangeShapeType="1"/>
              </p:cNvSpPr>
              <p:nvPr/>
            </p:nvSpPr>
            <p:spPr bwMode="auto">
              <a:xfrm>
                <a:off x="1933" y="2077"/>
                <a:ext cx="1819" cy="0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36873" name="مربع نص 18"/>
          <p:cNvSpPr txBox="1">
            <a:spLocks noChangeArrowheads="1"/>
          </p:cNvSpPr>
          <p:nvPr/>
        </p:nvSpPr>
        <p:spPr bwMode="auto">
          <a:xfrm>
            <a:off x="571500" y="1357313"/>
            <a:ext cx="250031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sz="2000" b="1">
                <a:solidFill>
                  <a:srgbClr val="000000"/>
                </a:solidFill>
                <a:latin typeface="Calibri" pitchFamily="34" charset="0"/>
              </a:rPr>
              <a:t>العلاقة بين متوسط التكاليف المتغيرة ومتوسط الإنتاج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  <p:bldP spid="9" grpId="0" autoUpdateAnimBg="0"/>
      <p:bldP spid="10" grpId="0" autoUpdateAnimBg="0"/>
      <p:bldP spid="11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مربع نص 1"/>
          <p:cNvSpPr txBox="1">
            <a:spLocks noChangeArrowheads="1"/>
          </p:cNvSpPr>
          <p:nvPr/>
        </p:nvSpPr>
        <p:spPr bwMode="auto">
          <a:xfrm>
            <a:off x="5214938" y="785813"/>
            <a:ext cx="371475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rtl="1" eaLnBrk="1" hangingPunct="1"/>
            <a:r>
              <a:rPr lang="ar-SA" sz="4000" b="1">
                <a:solidFill>
                  <a:srgbClr val="FF0000"/>
                </a:solidFill>
                <a:latin typeface="Calibri" pitchFamily="34" charset="0"/>
              </a:rPr>
              <a:t>العلاقة بين الإنتاج والتكاليف</a:t>
            </a:r>
          </a:p>
        </p:txBody>
      </p:sp>
      <p:pic>
        <p:nvPicPr>
          <p:cNvPr id="15155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5" y="500063"/>
            <a:ext cx="4714875" cy="607218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6125" y="357188"/>
            <a:ext cx="5429250" cy="628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85750"/>
            <a:ext cx="6357938" cy="614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428625" y="214313"/>
            <a:ext cx="8072438" cy="923925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5400" b="1" dirty="0">
                <a:solidFill>
                  <a:prstClr val="white"/>
                </a:solidFill>
              </a:rPr>
              <a:t>تكاليف الإنتاج في الأجل الطويل</a:t>
            </a:r>
            <a:endParaRPr lang="ar-SA" sz="5400" dirty="0">
              <a:solidFill>
                <a:prstClr val="white"/>
              </a:solidFill>
            </a:endParaRPr>
          </a:p>
        </p:txBody>
      </p:sp>
      <p:sp>
        <p:nvSpPr>
          <p:cNvPr id="3" name="مستطيل 2"/>
          <p:cNvSpPr>
            <a:spLocks noChangeArrowheads="1"/>
          </p:cNvSpPr>
          <p:nvPr/>
        </p:nvSpPr>
        <p:spPr bwMode="auto">
          <a:xfrm>
            <a:off x="642938" y="1571625"/>
            <a:ext cx="8215312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r" rtl="1"/>
            <a:r>
              <a:rPr lang="ar-SA" sz="2000" b="1" u="sng">
                <a:solidFill>
                  <a:srgbClr val="FF0000"/>
                </a:solidFill>
                <a:latin typeface="Calibri" pitchFamily="34" charset="0"/>
              </a:rPr>
              <a:t>الأجل الطويل</a:t>
            </a:r>
            <a:r>
              <a:rPr lang="ar-SA" sz="2000" b="1">
                <a:solidFill>
                  <a:srgbClr val="000000"/>
                </a:solidFill>
                <a:latin typeface="Calibri" pitchFamily="34" charset="0"/>
              </a:rPr>
              <a:t>: ونعني بالأجل الطويل الفترة الزمنية التي تسمح للمنشأة خلالها بتغير العوامل الإنتاجية سواء بالزيادة أو النقصان. ففي الفترة الطويلة </a:t>
            </a:r>
            <a:r>
              <a:rPr lang="ar-SA" sz="2000" b="1">
                <a:solidFill>
                  <a:srgbClr val="FF0000"/>
                </a:solidFill>
                <a:latin typeface="Calibri" pitchFamily="34" charset="0"/>
              </a:rPr>
              <a:t>لا تكون هناك عناصر إنتاج </a:t>
            </a:r>
            <a:r>
              <a:rPr lang="ar-SA" sz="2000" b="1">
                <a:solidFill>
                  <a:srgbClr val="000000"/>
                </a:solidFill>
                <a:latin typeface="Calibri" pitchFamily="34" charset="0"/>
              </a:rPr>
              <a:t>ثابتة بل تصبح جميع العناصر قابلة للتغيير، </a:t>
            </a:r>
            <a:r>
              <a:rPr lang="ar-SA" sz="2000" b="1">
                <a:solidFill>
                  <a:srgbClr val="FF0000"/>
                </a:solidFill>
                <a:latin typeface="Calibri" pitchFamily="34" charset="0"/>
              </a:rPr>
              <a:t>أي إن التكاليف الثابتة تساوي صفراً</a:t>
            </a:r>
            <a:r>
              <a:rPr lang="ar-SA" sz="2000" b="1">
                <a:solidFill>
                  <a:srgbClr val="000000"/>
                </a:solidFill>
                <a:latin typeface="Calibri" pitchFamily="34" charset="0"/>
              </a:rPr>
              <a:t>.</a:t>
            </a:r>
          </a:p>
          <a:p>
            <a:pPr algn="r" rtl="1"/>
            <a:r>
              <a:rPr lang="ar-SA" sz="2000" b="1">
                <a:solidFill>
                  <a:srgbClr val="000000"/>
                </a:solidFill>
                <a:latin typeface="Calibri" pitchFamily="34" charset="0"/>
              </a:rPr>
              <a:t>وفي الأجل الطويل يمكن أن تدخل منشآت جديدة إلى السوق أو تقوم المنشآت القائمة بتوسيع طاقاتها الإنتاجية، وبالتالي تعتبر جميع التكاليف الأجل الطويل تكاليف متغيرة. </a:t>
            </a:r>
            <a:endParaRPr lang="ar-SA" sz="20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714375" y="3357563"/>
            <a:ext cx="8143875" cy="224631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000" b="1" dirty="0">
                <a:solidFill>
                  <a:prstClr val="black"/>
                </a:solidFill>
                <a:latin typeface="Calibri"/>
                <a:cs typeface="Arial"/>
              </a:rPr>
              <a:t>ويمكن تصنيف التكاليف في الأجل الطويل إلى الأنواع الآتية:-</a:t>
            </a: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u="sng" dirty="0">
                <a:solidFill>
                  <a:srgbClr val="0000CC"/>
                </a:solidFill>
                <a:latin typeface="Calibri"/>
                <a:cs typeface="+mn-cs"/>
              </a:rPr>
              <a:t>LRTC ) Long Run Total Cost) 1) </a:t>
            </a:r>
            <a:r>
              <a:rPr lang="ar-SA" sz="2000" b="1" u="sng" dirty="0">
                <a:solidFill>
                  <a:srgbClr val="0000CC"/>
                </a:solidFill>
                <a:latin typeface="Calibri"/>
                <a:cs typeface="Arial"/>
              </a:rPr>
              <a:t>التكاليف الكلية في المدى الطويل )</a:t>
            </a: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000" b="1" dirty="0">
                <a:solidFill>
                  <a:prstClr val="black"/>
                </a:solidFill>
                <a:latin typeface="Calibri"/>
                <a:cs typeface="Arial"/>
              </a:rPr>
              <a:t>وهي التكاليف الكلية التي تتحملها المنشأة لإنتاج كمية معينة من السلع والخدمات عندما تكون المنشأة قادرة على تغيير عناصر الإنتاج.</a:t>
            </a:r>
            <a:endParaRPr lang="ar-SA" sz="2000" b="1" u="sng" dirty="0">
              <a:solidFill>
                <a:prstClr val="black"/>
              </a:solidFill>
              <a:latin typeface="Calibri"/>
              <a:cs typeface="Arial"/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u="sng" dirty="0">
                <a:solidFill>
                  <a:srgbClr val="0000CC"/>
                </a:solidFill>
                <a:latin typeface="Calibri"/>
                <a:cs typeface="+mn-cs"/>
              </a:rPr>
              <a:t>LRAC) long Run Average ) 2) </a:t>
            </a:r>
            <a:r>
              <a:rPr lang="ar-SA" sz="2000" b="1" u="sng" dirty="0">
                <a:solidFill>
                  <a:srgbClr val="0000CC"/>
                </a:solidFill>
                <a:latin typeface="Calibri"/>
                <a:cs typeface="Arial"/>
              </a:rPr>
              <a:t>التكاليف المتوسطة في المدى الطويل )</a:t>
            </a: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000" b="1" dirty="0">
                <a:solidFill>
                  <a:prstClr val="black"/>
                </a:solidFill>
                <a:latin typeface="Calibri"/>
                <a:cs typeface="Arial"/>
              </a:rPr>
              <a:t>وهي عبارة عن التكاليف الكلية مقسومة على عدد الوحدات المنتجة، أي أن:</a:t>
            </a: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000" b="1" u="sng" dirty="0">
                <a:solidFill>
                  <a:srgbClr val="FF0000"/>
                </a:solidFill>
                <a:latin typeface="Calibri"/>
                <a:cs typeface="Arial"/>
              </a:rPr>
              <a:t>متوسط التكاليف الكلية = التكاليف الكلية / عدد الوحدات المنتجة</a:t>
            </a:r>
            <a:endParaRPr lang="ar-SA" sz="2000" u="sng" dirty="0">
              <a:solidFill>
                <a:srgbClr val="FF0000"/>
              </a:solidFill>
              <a:latin typeface="Calibri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857375" y="285750"/>
            <a:ext cx="5775325" cy="5842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3200" b="1" dirty="0">
                <a:solidFill>
                  <a:srgbClr val="0000FF"/>
                </a:solidFill>
              </a:rPr>
              <a:t>منحنى التكلفة المتوسطة في الأجل الطويل </a:t>
            </a:r>
            <a:endParaRPr lang="ar-SA" sz="3200" dirty="0">
              <a:solidFill>
                <a:srgbClr val="0000FF"/>
              </a:solidFill>
            </a:endParaRPr>
          </a:p>
        </p:txBody>
      </p:sp>
      <p:sp>
        <p:nvSpPr>
          <p:cNvPr id="3" name="مستطيل 2"/>
          <p:cNvSpPr/>
          <p:nvPr/>
        </p:nvSpPr>
        <p:spPr>
          <a:xfrm>
            <a:off x="214313" y="1143000"/>
            <a:ext cx="8643937" cy="1754188"/>
          </a:xfrm>
          <a:prstGeom prst="rect">
            <a:avLst/>
          </a:prstGeom>
        </p:spPr>
        <p:style>
          <a:lnRef idx="1">
            <a:schemeClr val="accent1"/>
          </a:lnRef>
          <a:fillRef idx="1001">
            <a:schemeClr val="lt2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b="1" dirty="0">
                <a:solidFill>
                  <a:prstClr val="black"/>
                </a:solidFill>
              </a:rPr>
              <a:t>أن منحنى التكلفة المتوسطة في الأجل الطويل </a:t>
            </a:r>
            <a:r>
              <a:rPr lang="ar-SA" b="1" dirty="0">
                <a:solidFill>
                  <a:srgbClr val="FF0000"/>
                </a:solidFill>
              </a:rPr>
              <a:t>يبدأ في التناقص مع زيادة حجم الإنتاج إلى أن يصل إلى أدنى نقطة له ثم يبدأ في الزيادة</a:t>
            </a:r>
            <a:r>
              <a:rPr lang="ar-SA" b="1" dirty="0">
                <a:solidFill>
                  <a:prstClr val="black"/>
                </a:solidFill>
              </a:rPr>
              <a:t>.. ويعود السبب في ذلك إلى أن المنشأة تمر بمراحل إنتاجية مختلفة تعرف باقتصاديات الحجم أو وفورات الإنتاج. إذ إن منحنى التكلفة المتوسط يتناقص مع زيادة الإنتاج ( أي توسيع نطاق الإنتاج ) مما يدل على وجود وفورات الحجم، أي أن المنشأة تعتبر أكثر كفاءة من المنشآت الإنتاجية الصغيرة . وعندما يصل منحنى التكلفة المتوسطة إلى أدنى نقطة له فإن المنشأة قد وصلت إلى </a:t>
            </a:r>
            <a:r>
              <a:rPr lang="ar-SA" b="1" dirty="0">
                <a:solidFill>
                  <a:srgbClr val="FF0000"/>
                </a:solidFill>
              </a:rPr>
              <a:t>الحجم الأمثل للإنتاج</a:t>
            </a:r>
            <a:r>
              <a:rPr lang="ar-SA" b="1" dirty="0">
                <a:solidFill>
                  <a:prstClr val="black"/>
                </a:solidFill>
              </a:rPr>
              <a:t>. أما عندما يبدأ منحنى التكلفة المتوسطة في التزايد فإن المنشأة لا تحقق الكفاءة وتظهر عند </a:t>
            </a:r>
            <a:r>
              <a:rPr lang="ar-SA" b="1" dirty="0" err="1">
                <a:solidFill>
                  <a:prstClr val="black"/>
                </a:solidFill>
              </a:rPr>
              <a:t>ئذ</a:t>
            </a:r>
            <a:r>
              <a:rPr lang="ar-SA" b="1" dirty="0">
                <a:solidFill>
                  <a:prstClr val="black"/>
                </a:solidFill>
              </a:rPr>
              <a:t> ما يسمى </a:t>
            </a:r>
            <a:r>
              <a:rPr lang="ar-SA" b="1" dirty="0">
                <a:solidFill>
                  <a:srgbClr val="FF0000"/>
                </a:solidFill>
              </a:rPr>
              <a:t>بالوفورات السلبية</a:t>
            </a:r>
            <a:r>
              <a:rPr lang="ar-SA" b="1" dirty="0">
                <a:solidFill>
                  <a:prstClr val="black"/>
                </a:solidFill>
              </a:rPr>
              <a:t>.</a:t>
            </a:r>
          </a:p>
        </p:txBody>
      </p:sp>
      <p:sp>
        <p:nvSpPr>
          <p:cNvPr id="4" name="مستطيل 3"/>
          <p:cNvSpPr/>
          <p:nvPr/>
        </p:nvSpPr>
        <p:spPr>
          <a:xfrm>
            <a:off x="285750" y="3214688"/>
            <a:ext cx="8643938" cy="2586037"/>
          </a:xfrm>
          <a:prstGeom prst="rect">
            <a:avLst/>
          </a:prstGeom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>
            <a:spAutoFit/>
          </a:bodyPr>
          <a:lstStyle/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b="1" u="sng" dirty="0">
                <a:solidFill>
                  <a:srgbClr val="FF0000"/>
                </a:solidFill>
              </a:rPr>
              <a:t>وتظهر الوفورات الإيجابية نتيجة لعدة أسباب منها</a:t>
            </a:r>
            <a:r>
              <a:rPr lang="ar-SA" b="1" dirty="0">
                <a:solidFill>
                  <a:prstClr val="black"/>
                </a:solidFill>
              </a:rPr>
              <a:t>:</a:t>
            </a: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b="1" dirty="0">
                <a:solidFill>
                  <a:prstClr val="black"/>
                </a:solidFill>
              </a:rPr>
              <a:t>-وفورات ناتجة عن </a:t>
            </a:r>
            <a:r>
              <a:rPr lang="ar-SA" b="1" dirty="0">
                <a:solidFill>
                  <a:srgbClr val="0000CC"/>
                </a:solidFill>
              </a:rPr>
              <a:t>التخصص وتقسم العمل </a:t>
            </a:r>
            <a:r>
              <a:rPr lang="ar-SA" b="1" dirty="0">
                <a:solidFill>
                  <a:prstClr val="black"/>
                </a:solidFill>
              </a:rPr>
              <a:t>الذي يّمكن المنشآت الكبيرة من الاستفادة من ذلك التخصص.</a:t>
            </a: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b="1" dirty="0">
                <a:solidFill>
                  <a:prstClr val="black"/>
                </a:solidFill>
              </a:rPr>
              <a:t>- وفورات ناتجة عن </a:t>
            </a:r>
            <a:r>
              <a:rPr lang="ar-SA" b="1" dirty="0">
                <a:solidFill>
                  <a:srgbClr val="0000CC"/>
                </a:solidFill>
              </a:rPr>
              <a:t>شراء آلات أكثر كفاءة </a:t>
            </a:r>
            <a:r>
              <a:rPr lang="ar-SA" b="1" dirty="0">
                <a:solidFill>
                  <a:prstClr val="black"/>
                </a:solidFill>
              </a:rPr>
              <a:t>تحقق وفراً في المواد الخام وتكون أرخص في إدارتها من حيث عدد العمال المطلوبين لتشغيلها.</a:t>
            </a: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b="1" dirty="0">
                <a:solidFill>
                  <a:prstClr val="black"/>
                </a:solidFill>
              </a:rPr>
              <a:t>-الحصول على </a:t>
            </a:r>
            <a:r>
              <a:rPr lang="ar-SA" b="1" dirty="0">
                <a:solidFill>
                  <a:srgbClr val="0000CC"/>
                </a:solidFill>
              </a:rPr>
              <a:t>المواد الخام بأسعار أقل </a:t>
            </a:r>
            <a:r>
              <a:rPr lang="ar-SA" b="1" dirty="0">
                <a:solidFill>
                  <a:prstClr val="black"/>
                </a:solidFill>
              </a:rPr>
              <a:t>نتيجة لشراء كميات كبيرة منها مقارنة بالمنشآت الصغيرة.</a:t>
            </a: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b="1" dirty="0">
                <a:solidFill>
                  <a:prstClr val="black"/>
                </a:solidFill>
              </a:rPr>
              <a:t>-</a:t>
            </a:r>
            <a:r>
              <a:rPr lang="ar-SA" b="1" dirty="0">
                <a:solidFill>
                  <a:srgbClr val="0000CC"/>
                </a:solidFill>
              </a:rPr>
              <a:t>إمكانية أكبر للاقتراض </a:t>
            </a:r>
            <a:r>
              <a:rPr lang="ar-SA" b="1" dirty="0">
                <a:solidFill>
                  <a:prstClr val="black"/>
                </a:solidFill>
              </a:rPr>
              <a:t>نظراً للثقة الكبيرة لدى المؤسسات التمويلية ، كما يمكنها الحصول على التمويل اللازم عن طريق الاكتتاب العام.</a:t>
            </a: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b="1" dirty="0">
                <a:solidFill>
                  <a:prstClr val="black"/>
                </a:solidFill>
              </a:rPr>
              <a:t>- وفورات ا</a:t>
            </a:r>
            <a:r>
              <a:rPr lang="ar-SA" b="1" dirty="0">
                <a:solidFill>
                  <a:srgbClr val="0000CC"/>
                </a:solidFill>
              </a:rPr>
              <a:t>لتركز</a:t>
            </a:r>
            <a:r>
              <a:rPr lang="ar-SA" b="1" dirty="0">
                <a:solidFill>
                  <a:prstClr val="black"/>
                </a:solidFill>
              </a:rPr>
              <a:t> الناتجة عن وجود عدة شركات في منقطة صناعية واحدة حيث يسمح لها في الحصول على مزايا مختلفة ( خدمات النقل، الماء، الكهرباء، …. )</a:t>
            </a:r>
            <a:endParaRPr lang="ar-SA" b="1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 Box 32"/>
          <p:cNvSpPr txBox="1">
            <a:spLocks noChangeArrowheads="1"/>
          </p:cNvSpPr>
          <p:nvPr/>
        </p:nvSpPr>
        <p:spPr bwMode="auto">
          <a:xfrm>
            <a:off x="5791200" y="1752600"/>
            <a:ext cx="1047750" cy="457200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accent3"/>
          </a:lnRef>
          <a:fillRef idx="100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/>
          <a:lstStyle/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rgbClr val="F95AB7"/>
                </a:solidFill>
              </a:rPr>
              <a:t>LRMC</a:t>
            </a:r>
          </a:p>
        </p:txBody>
      </p:sp>
      <p:sp>
        <p:nvSpPr>
          <p:cNvPr id="43011" name="Line 3"/>
          <p:cNvSpPr>
            <a:spLocks noChangeShapeType="1"/>
          </p:cNvSpPr>
          <p:nvPr/>
        </p:nvSpPr>
        <p:spPr bwMode="auto">
          <a:xfrm>
            <a:off x="2057400" y="2209800"/>
            <a:ext cx="0" cy="3810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2" name="Line 4"/>
          <p:cNvSpPr>
            <a:spLocks noChangeShapeType="1"/>
          </p:cNvSpPr>
          <p:nvPr/>
        </p:nvSpPr>
        <p:spPr bwMode="auto">
          <a:xfrm flipH="1">
            <a:off x="2057400" y="6019800"/>
            <a:ext cx="411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Text Box 14"/>
          <p:cNvSpPr txBox="1">
            <a:spLocks noChangeArrowheads="1"/>
          </p:cNvSpPr>
          <p:nvPr/>
        </p:nvSpPr>
        <p:spPr bwMode="auto">
          <a:xfrm>
            <a:off x="2819400" y="6019800"/>
            <a:ext cx="43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solidFill>
                  <a:prstClr val="black"/>
                </a:solidFill>
                <a:latin typeface="Calibri"/>
                <a:cs typeface="+mn-cs"/>
              </a:rPr>
              <a:t>q</a:t>
            </a:r>
            <a:r>
              <a:rPr lang="en-US" baseline="-25000">
                <a:solidFill>
                  <a:prstClr val="black"/>
                </a:solidFill>
                <a:latin typeface="Calibri"/>
                <a:cs typeface="+mn-cs"/>
              </a:rPr>
              <a:t>1</a:t>
            </a:r>
            <a:endParaRPr lang="en-US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15" name="Text Box 16"/>
          <p:cNvSpPr txBox="1">
            <a:spLocks noChangeArrowheads="1"/>
          </p:cNvSpPr>
          <p:nvPr/>
        </p:nvSpPr>
        <p:spPr bwMode="auto">
          <a:xfrm>
            <a:off x="5715000" y="6019800"/>
            <a:ext cx="43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solidFill>
                  <a:prstClr val="black"/>
                </a:solidFill>
                <a:latin typeface="Calibri"/>
                <a:cs typeface="+mn-cs"/>
              </a:rPr>
              <a:t>q</a:t>
            </a:r>
            <a:r>
              <a:rPr lang="en-US" baseline="-25000">
                <a:solidFill>
                  <a:prstClr val="black"/>
                </a:solidFill>
                <a:latin typeface="Calibri"/>
                <a:cs typeface="+mn-cs"/>
              </a:rPr>
              <a:t>3</a:t>
            </a:r>
            <a:endParaRPr lang="en-US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32" name="Text Box 17"/>
          <p:cNvSpPr txBox="1">
            <a:spLocks noChangeArrowheads="1"/>
          </p:cNvSpPr>
          <p:nvPr/>
        </p:nvSpPr>
        <p:spPr bwMode="auto">
          <a:xfrm>
            <a:off x="6286500" y="5857875"/>
            <a:ext cx="857250" cy="40005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r" rtl="1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ar-SA" sz="2000" b="1" dirty="0">
                <a:solidFill>
                  <a:prstClr val="white"/>
                </a:solidFill>
                <a:latin typeface="Garamond" pitchFamily="18" charset="0"/>
              </a:rPr>
              <a:t>الإنتاج</a:t>
            </a:r>
            <a:endParaRPr lang="en-US" sz="20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33" name="Text Box 19"/>
          <p:cNvSpPr txBox="1">
            <a:spLocks noChangeArrowheads="1"/>
          </p:cNvSpPr>
          <p:nvPr/>
        </p:nvSpPr>
        <p:spPr bwMode="auto">
          <a:xfrm>
            <a:off x="1071563" y="1928813"/>
            <a:ext cx="990600" cy="40005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r" rtl="1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ar-SA" sz="2000" b="1" dirty="0">
                <a:solidFill>
                  <a:prstClr val="white"/>
                </a:solidFill>
                <a:latin typeface="Garamond" pitchFamily="18" charset="0"/>
              </a:rPr>
              <a:t>التكاليف</a:t>
            </a:r>
            <a:endParaRPr lang="en-US" sz="20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34" name="Text Box 21"/>
          <p:cNvSpPr txBox="1">
            <a:spLocks noChangeArrowheads="1"/>
          </p:cNvSpPr>
          <p:nvPr/>
        </p:nvSpPr>
        <p:spPr bwMode="auto">
          <a:xfrm>
            <a:off x="928662" y="0"/>
            <a:ext cx="6858000" cy="101566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r" rtl="1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ar-SA" sz="2400" b="1" dirty="0">
                <a:solidFill>
                  <a:prstClr val="white"/>
                </a:solidFill>
              </a:rPr>
              <a:t>منحنيات متوسط التكاليف </a:t>
            </a:r>
            <a:r>
              <a:rPr lang="en-US" sz="2400" b="1" dirty="0">
                <a:solidFill>
                  <a:prstClr val="white"/>
                </a:solidFill>
              </a:rPr>
              <a:t>LRAC</a:t>
            </a:r>
            <a:r>
              <a:rPr lang="ar-SA" sz="2400" b="1" dirty="0">
                <a:solidFill>
                  <a:prstClr val="white"/>
                </a:solidFill>
              </a:rPr>
              <a:t> والتكلفة الحدية </a:t>
            </a:r>
            <a:r>
              <a:rPr lang="en-US" sz="2400" b="1" dirty="0">
                <a:solidFill>
                  <a:prstClr val="white"/>
                </a:solidFill>
              </a:rPr>
              <a:t>LRMC</a:t>
            </a:r>
          </a:p>
          <a:p>
            <a:pPr algn="ctr" rtl="1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ar-SA" sz="2400" b="1" dirty="0">
                <a:solidFill>
                  <a:prstClr val="white"/>
                </a:solidFill>
              </a:rPr>
              <a:t>على المدى البعيد</a:t>
            </a:r>
            <a:endParaRPr lang="en-US" sz="2400" b="1" dirty="0">
              <a:solidFill>
                <a:prstClr val="white"/>
              </a:solidFill>
            </a:endParaRPr>
          </a:p>
        </p:txBody>
      </p:sp>
      <p:sp>
        <p:nvSpPr>
          <p:cNvPr id="35" name="Arc 6"/>
          <p:cNvSpPr>
            <a:spLocks/>
          </p:cNvSpPr>
          <p:nvPr/>
        </p:nvSpPr>
        <p:spPr bwMode="auto">
          <a:xfrm flipH="1" flipV="1">
            <a:off x="2819400" y="3505200"/>
            <a:ext cx="1371600" cy="762000"/>
          </a:xfrm>
          <a:custGeom>
            <a:avLst/>
            <a:gdLst>
              <a:gd name="T0" fmla="*/ 0 w 43154"/>
              <a:gd name="T1" fmla="*/ 712047 h 21600"/>
              <a:gd name="T2" fmla="*/ 1371600 w 43154"/>
              <a:gd name="T3" fmla="*/ 762000 h 21600"/>
              <a:gd name="T4" fmla="*/ 685069 w 43154"/>
              <a:gd name="T5" fmla="*/ 7620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154" h="21600" fill="none" extrusionOk="0">
                <a:moveTo>
                  <a:pt x="0" y="20184"/>
                </a:moveTo>
                <a:cubicBezTo>
                  <a:pt x="746" y="8828"/>
                  <a:pt x="10174" y="-1"/>
                  <a:pt x="21554" y="0"/>
                </a:cubicBezTo>
                <a:cubicBezTo>
                  <a:pt x="33483" y="0"/>
                  <a:pt x="43154" y="9670"/>
                  <a:pt x="43154" y="21600"/>
                </a:cubicBezTo>
              </a:path>
              <a:path w="43154" h="21600" stroke="0" extrusionOk="0">
                <a:moveTo>
                  <a:pt x="0" y="20184"/>
                </a:moveTo>
                <a:cubicBezTo>
                  <a:pt x="746" y="8828"/>
                  <a:pt x="10174" y="-1"/>
                  <a:pt x="21554" y="0"/>
                </a:cubicBezTo>
                <a:cubicBezTo>
                  <a:pt x="33483" y="0"/>
                  <a:pt x="43154" y="9670"/>
                  <a:pt x="43154" y="21600"/>
                </a:cubicBezTo>
                <a:lnTo>
                  <a:pt x="21554" y="21600"/>
                </a:lnTo>
                <a:lnTo>
                  <a:pt x="0" y="20184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Arc 10"/>
          <p:cNvSpPr>
            <a:spLocks/>
          </p:cNvSpPr>
          <p:nvPr/>
        </p:nvSpPr>
        <p:spPr bwMode="auto">
          <a:xfrm flipV="1">
            <a:off x="2514600" y="2895600"/>
            <a:ext cx="1219200" cy="2286000"/>
          </a:xfrm>
          <a:custGeom>
            <a:avLst/>
            <a:gdLst>
              <a:gd name="T0" fmla="*/ 0 w 21600"/>
              <a:gd name="T1" fmla="*/ 0 h 21600"/>
              <a:gd name="T2" fmla="*/ 1219200 w 21600"/>
              <a:gd name="T3" fmla="*/ 2286000 h 21600"/>
              <a:gd name="T4" fmla="*/ 0 w 21600"/>
              <a:gd name="T5" fmla="*/ 22860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Text Box 24"/>
          <p:cNvSpPr txBox="1">
            <a:spLocks noChangeArrowheads="1"/>
          </p:cNvSpPr>
          <p:nvPr/>
        </p:nvSpPr>
        <p:spPr bwMode="auto">
          <a:xfrm>
            <a:off x="3475038" y="2590800"/>
            <a:ext cx="6111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prstClr val="black"/>
                </a:solidFill>
                <a:latin typeface="Calibri"/>
                <a:cs typeface="+mn-cs"/>
              </a:rPr>
              <a:t>SRMC</a:t>
            </a:r>
            <a:r>
              <a:rPr lang="en-US" sz="1200" b="1" baseline="-25000" dirty="0">
                <a:solidFill>
                  <a:prstClr val="black"/>
                </a:solidFill>
                <a:latin typeface="Calibri"/>
                <a:cs typeface="+mn-cs"/>
              </a:rPr>
              <a:t>1</a:t>
            </a:r>
            <a:endParaRPr lang="en-US" sz="1200" b="1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38" name="Arc 7"/>
          <p:cNvSpPr>
            <a:spLocks/>
          </p:cNvSpPr>
          <p:nvPr/>
        </p:nvSpPr>
        <p:spPr bwMode="auto">
          <a:xfrm flipH="1" flipV="1">
            <a:off x="3657600" y="3886200"/>
            <a:ext cx="1371600" cy="762000"/>
          </a:xfrm>
          <a:custGeom>
            <a:avLst/>
            <a:gdLst>
              <a:gd name="T0" fmla="*/ 0 w 43154"/>
              <a:gd name="T1" fmla="*/ 712047 h 21600"/>
              <a:gd name="T2" fmla="*/ 1371600 w 43154"/>
              <a:gd name="T3" fmla="*/ 762000 h 21600"/>
              <a:gd name="T4" fmla="*/ 685069 w 43154"/>
              <a:gd name="T5" fmla="*/ 7620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154" h="21600" fill="none" extrusionOk="0">
                <a:moveTo>
                  <a:pt x="0" y="20184"/>
                </a:moveTo>
                <a:cubicBezTo>
                  <a:pt x="746" y="8828"/>
                  <a:pt x="10174" y="-1"/>
                  <a:pt x="21554" y="0"/>
                </a:cubicBezTo>
                <a:cubicBezTo>
                  <a:pt x="33483" y="0"/>
                  <a:pt x="43154" y="9670"/>
                  <a:pt x="43154" y="21600"/>
                </a:cubicBezTo>
              </a:path>
              <a:path w="43154" h="21600" stroke="0" extrusionOk="0">
                <a:moveTo>
                  <a:pt x="0" y="20184"/>
                </a:moveTo>
                <a:cubicBezTo>
                  <a:pt x="746" y="8828"/>
                  <a:pt x="10174" y="-1"/>
                  <a:pt x="21554" y="0"/>
                </a:cubicBezTo>
                <a:cubicBezTo>
                  <a:pt x="33483" y="0"/>
                  <a:pt x="43154" y="9670"/>
                  <a:pt x="43154" y="21600"/>
                </a:cubicBezTo>
                <a:lnTo>
                  <a:pt x="21554" y="21600"/>
                </a:lnTo>
                <a:lnTo>
                  <a:pt x="0" y="20184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Arc 12"/>
          <p:cNvSpPr>
            <a:spLocks/>
          </p:cNvSpPr>
          <p:nvPr/>
        </p:nvSpPr>
        <p:spPr bwMode="auto">
          <a:xfrm flipV="1">
            <a:off x="3352800" y="3276600"/>
            <a:ext cx="1219200" cy="2209800"/>
          </a:xfrm>
          <a:custGeom>
            <a:avLst/>
            <a:gdLst>
              <a:gd name="T0" fmla="*/ 0 w 21600"/>
              <a:gd name="T1" fmla="*/ 0 h 21600"/>
              <a:gd name="T2" fmla="*/ 1219200 w 21600"/>
              <a:gd name="T3" fmla="*/ 2209800 h 21600"/>
              <a:gd name="T4" fmla="*/ 0 w 21600"/>
              <a:gd name="T5" fmla="*/ 22098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Text Box 25"/>
          <p:cNvSpPr txBox="1">
            <a:spLocks noChangeArrowheads="1"/>
          </p:cNvSpPr>
          <p:nvPr/>
        </p:nvSpPr>
        <p:spPr bwMode="auto">
          <a:xfrm>
            <a:off x="4389438" y="2971800"/>
            <a:ext cx="6111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prstClr val="black"/>
                </a:solidFill>
                <a:latin typeface="Calibri"/>
                <a:cs typeface="+mn-cs"/>
              </a:rPr>
              <a:t>SRMC</a:t>
            </a:r>
            <a:r>
              <a:rPr lang="en-US" sz="1200" b="1" baseline="-25000" dirty="0">
                <a:solidFill>
                  <a:prstClr val="black"/>
                </a:solidFill>
                <a:latin typeface="Calibri"/>
                <a:cs typeface="+mn-cs"/>
              </a:rPr>
              <a:t>2</a:t>
            </a:r>
            <a:endParaRPr lang="en-US" sz="1200" b="1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41" name="Arc 8"/>
          <p:cNvSpPr>
            <a:spLocks/>
          </p:cNvSpPr>
          <p:nvPr/>
        </p:nvSpPr>
        <p:spPr bwMode="auto">
          <a:xfrm flipH="1" flipV="1">
            <a:off x="4876800" y="3200400"/>
            <a:ext cx="1295400" cy="762000"/>
          </a:xfrm>
          <a:custGeom>
            <a:avLst/>
            <a:gdLst>
              <a:gd name="T0" fmla="*/ 0 w 43154"/>
              <a:gd name="T1" fmla="*/ 712047 h 21600"/>
              <a:gd name="T2" fmla="*/ 1295400 w 43154"/>
              <a:gd name="T3" fmla="*/ 762000 h 21600"/>
              <a:gd name="T4" fmla="*/ 647010 w 43154"/>
              <a:gd name="T5" fmla="*/ 7620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154" h="21600" fill="none" extrusionOk="0">
                <a:moveTo>
                  <a:pt x="0" y="20184"/>
                </a:moveTo>
                <a:cubicBezTo>
                  <a:pt x="746" y="8828"/>
                  <a:pt x="10174" y="-1"/>
                  <a:pt x="21554" y="0"/>
                </a:cubicBezTo>
                <a:cubicBezTo>
                  <a:pt x="33483" y="0"/>
                  <a:pt x="43154" y="9670"/>
                  <a:pt x="43154" y="21600"/>
                </a:cubicBezTo>
              </a:path>
              <a:path w="43154" h="21600" stroke="0" extrusionOk="0">
                <a:moveTo>
                  <a:pt x="0" y="20184"/>
                </a:moveTo>
                <a:cubicBezTo>
                  <a:pt x="746" y="8828"/>
                  <a:pt x="10174" y="-1"/>
                  <a:pt x="21554" y="0"/>
                </a:cubicBezTo>
                <a:cubicBezTo>
                  <a:pt x="33483" y="0"/>
                  <a:pt x="43154" y="9670"/>
                  <a:pt x="43154" y="21600"/>
                </a:cubicBezTo>
                <a:lnTo>
                  <a:pt x="21554" y="21600"/>
                </a:lnTo>
                <a:lnTo>
                  <a:pt x="0" y="20184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Arc 13"/>
          <p:cNvSpPr>
            <a:spLocks/>
          </p:cNvSpPr>
          <p:nvPr/>
        </p:nvSpPr>
        <p:spPr bwMode="auto">
          <a:xfrm flipV="1">
            <a:off x="3276600" y="2819400"/>
            <a:ext cx="2667000" cy="1938338"/>
          </a:xfrm>
          <a:custGeom>
            <a:avLst/>
            <a:gdLst>
              <a:gd name="T0" fmla="*/ 1281271 w 21600"/>
              <a:gd name="T1" fmla="*/ 0 h 18944"/>
              <a:gd name="T2" fmla="*/ 2667000 w 21600"/>
              <a:gd name="T3" fmla="*/ 1938338 h 18944"/>
              <a:gd name="T4" fmla="*/ 0 w 21600"/>
              <a:gd name="T5" fmla="*/ 1938338 h 1894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18944" fill="none" extrusionOk="0">
                <a:moveTo>
                  <a:pt x="10377" y="-1"/>
                </a:moveTo>
                <a:cubicBezTo>
                  <a:pt x="17297" y="3790"/>
                  <a:pt x="21600" y="11053"/>
                  <a:pt x="21600" y="18944"/>
                </a:cubicBezTo>
              </a:path>
              <a:path w="21600" h="18944" stroke="0" extrusionOk="0">
                <a:moveTo>
                  <a:pt x="10377" y="-1"/>
                </a:moveTo>
                <a:cubicBezTo>
                  <a:pt x="17297" y="3790"/>
                  <a:pt x="21600" y="11053"/>
                  <a:pt x="21600" y="18944"/>
                </a:cubicBezTo>
                <a:lnTo>
                  <a:pt x="0" y="18944"/>
                </a:lnTo>
                <a:lnTo>
                  <a:pt x="10377" y="-1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Text Box 26"/>
          <p:cNvSpPr txBox="1">
            <a:spLocks noChangeArrowheads="1"/>
          </p:cNvSpPr>
          <p:nvPr/>
        </p:nvSpPr>
        <p:spPr bwMode="auto">
          <a:xfrm>
            <a:off x="5618163" y="2571750"/>
            <a:ext cx="6111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prstClr val="black"/>
                </a:solidFill>
                <a:latin typeface="Calibri"/>
                <a:cs typeface="+mn-cs"/>
              </a:rPr>
              <a:t>SRMC</a:t>
            </a:r>
            <a:r>
              <a:rPr lang="en-US" sz="1200" b="1" baseline="-25000" dirty="0">
                <a:solidFill>
                  <a:prstClr val="black"/>
                </a:solidFill>
                <a:latin typeface="Calibri"/>
                <a:cs typeface="+mn-cs"/>
              </a:rPr>
              <a:t>3</a:t>
            </a:r>
            <a:endParaRPr lang="en-US" sz="1200" b="1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44" name="Arc 5"/>
          <p:cNvSpPr>
            <a:spLocks/>
          </p:cNvSpPr>
          <p:nvPr/>
        </p:nvSpPr>
        <p:spPr bwMode="auto">
          <a:xfrm flipH="1" flipV="1">
            <a:off x="2514600" y="2819400"/>
            <a:ext cx="3805238" cy="1905000"/>
          </a:xfrm>
          <a:custGeom>
            <a:avLst/>
            <a:gdLst>
              <a:gd name="T0" fmla="*/ 0 w 43154"/>
              <a:gd name="T1" fmla="*/ 1780117 h 21600"/>
              <a:gd name="T2" fmla="*/ 3805238 w 43154"/>
              <a:gd name="T3" fmla="*/ 1905000 h 21600"/>
              <a:gd name="T4" fmla="*/ 1900591 w 43154"/>
              <a:gd name="T5" fmla="*/ 19050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154" h="21600" fill="none" extrusionOk="0">
                <a:moveTo>
                  <a:pt x="0" y="20184"/>
                </a:moveTo>
                <a:cubicBezTo>
                  <a:pt x="746" y="8828"/>
                  <a:pt x="10174" y="-1"/>
                  <a:pt x="21554" y="0"/>
                </a:cubicBezTo>
                <a:cubicBezTo>
                  <a:pt x="33483" y="0"/>
                  <a:pt x="43154" y="9670"/>
                  <a:pt x="43154" y="21600"/>
                </a:cubicBezTo>
              </a:path>
              <a:path w="43154" h="21600" stroke="0" extrusionOk="0">
                <a:moveTo>
                  <a:pt x="0" y="20184"/>
                </a:moveTo>
                <a:cubicBezTo>
                  <a:pt x="746" y="8828"/>
                  <a:pt x="10174" y="-1"/>
                  <a:pt x="21554" y="0"/>
                </a:cubicBezTo>
                <a:cubicBezTo>
                  <a:pt x="33483" y="0"/>
                  <a:pt x="43154" y="9670"/>
                  <a:pt x="43154" y="21600"/>
                </a:cubicBezTo>
                <a:lnTo>
                  <a:pt x="21554" y="21600"/>
                </a:lnTo>
                <a:lnTo>
                  <a:pt x="0" y="20184"/>
                </a:lnTo>
                <a:close/>
              </a:path>
            </a:pathLst>
          </a:custGeom>
          <a:noFill/>
          <a:ln w="38100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" name="Text Box 27"/>
          <p:cNvSpPr txBox="1">
            <a:spLocks noChangeArrowheads="1"/>
          </p:cNvSpPr>
          <p:nvPr/>
        </p:nvSpPr>
        <p:spPr bwMode="auto">
          <a:xfrm>
            <a:off x="6707188" y="2643188"/>
            <a:ext cx="6699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rgbClr val="0070C0"/>
                </a:solidFill>
                <a:latin typeface="Calibri"/>
                <a:cs typeface="+mn-cs"/>
              </a:rPr>
              <a:t>LRAC</a:t>
            </a:r>
          </a:p>
        </p:txBody>
      </p:sp>
      <p:sp>
        <p:nvSpPr>
          <p:cNvPr id="46" name="Arc 28"/>
          <p:cNvSpPr>
            <a:spLocks/>
          </p:cNvSpPr>
          <p:nvPr/>
        </p:nvSpPr>
        <p:spPr bwMode="auto">
          <a:xfrm flipV="1">
            <a:off x="2438400" y="2209800"/>
            <a:ext cx="3657600" cy="2819400"/>
          </a:xfrm>
          <a:custGeom>
            <a:avLst/>
            <a:gdLst>
              <a:gd name="T0" fmla="*/ 0 w 21600"/>
              <a:gd name="T1" fmla="*/ 0 h 21600"/>
              <a:gd name="T2" fmla="*/ 3657600 w 21600"/>
              <a:gd name="T3" fmla="*/ 2819400 h 21600"/>
              <a:gd name="T4" fmla="*/ 0 w 21600"/>
              <a:gd name="T5" fmla="*/ 28194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76200">
            <a:solidFill>
              <a:srgbClr val="FF00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9" name="رابط كسهم مستقيم 48"/>
          <p:cNvCxnSpPr/>
          <p:nvPr/>
        </p:nvCxnSpPr>
        <p:spPr>
          <a:xfrm>
            <a:off x="4500563" y="4786313"/>
            <a:ext cx="14287" cy="1243012"/>
          </a:xfrm>
          <a:prstGeom prst="straightConnector1">
            <a:avLst/>
          </a:prstGeom>
          <a:ln w="76200">
            <a:solidFill>
              <a:srgbClr val="FF000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مربع نص 51"/>
          <p:cNvSpPr txBox="1">
            <a:spLocks noChangeArrowheads="1"/>
          </p:cNvSpPr>
          <p:nvPr/>
        </p:nvSpPr>
        <p:spPr bwMode="auto">
          <a:xfrm>
            <a:off x="4000500" y="6143625"/>
            <a:ext cx="12144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b="1">
                <a:solidFill>
                  <a:srgbClr val="FF0000"/>
                </a:solidFill>
                <a:latin typeface="Calibri" pitchFamily="34" charset="0"/>
              </a:rPr>
              <a:t>الإنتاج الأمثل</a:t>
            </a:r>
            <a:endParaRPr lang="ar-SA">
              <a:solidFill>
                <a:srgbClr val="00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3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3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3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3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3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3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3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3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3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3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3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3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3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3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35" grpId="0" animBg="1"/>
      <p:bldP spid="36" grpId="0" animBg="1"/>
      <p:bldP spid="37" grpId="0"/>
      <p:bldP spid="38" grpId="0" animBg="1"/>
      <p:bldP spid="39" grpId="0" animBg="1"/>
      <p:bldP spid="40" grpId="0"/>
      <p:bldP spid="41" grpId="0" animBg="1"/>
      <p:bldP spid="42" grpId="0" animBg="1"/>
      <p:bldP spid="43" grpId="0"/>
      <p:bldP spid="44" grpId="0" animBg="1"/>
      <p:bldP spid="45" grpId="0"/>
      <p:bldP spid="46" grpId="0" animBg="1"/>
      <p:bldP spid="5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8"/>
          <p:cNvSpPr>
            <a:spLocks noChangeArrowheads="1"/>
          </p:cNvSpPr>
          <p:nvPr/>
        </p:nvSpPr>
        <p:spPr bwMode="auto">
          <a:xfrm>
            <a:off x="685800" y="95250"/>
            <a:ext cx="7924800" cy="13208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0488" tIns="44450" rIns="90488" bIns="44450">
            <a:spAutoFit/>
          </a:bodyPr>
          <a:lstStyle/>
          <a:p>
            <a:pPr algn="ctr" rtl="1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4000" b="1" dirty="0">
                <a:solidFill>
                  <a:srgbClr val="000099"/>
                </a:solidFill>
              </a:rPr>
              <a:t>ثلاث مناطق في منحنى متوسط التكاليف الكلية على المدى الطويل</a:t>
            </a:r>
            <a:r>
              <a:rPr lang="en-US" sz="4000" b="1" dirty="0">
                <a:solidFill>
                  <a:srgbClr val="000099"/>
                </a:solidFill>
              </a:rPr>
              <a:t> LRATC Curve </a:t>
            </a:r>
            <a:r>
              <a:rPr lang="ar-SA" sz="4000" b="1" dirty="0">
                <a:solidFill>
                  <a:srgbClr val="000099"/>
                </a:solidFill>
              </a:rPr>
              <a:t> </a:t>
            </a:r>
            <a:endParaRPr lang="en-US" sz="4000" b="1" dirty="0">
              <a:solidFill>
                <a:srgbClr val="000099"/>
              </a:solidFill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375150" y="6146800"/>
            <a:ext cx="923925" cy="5207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90488" tIns="44450" rIns="90488" bIns="44450">
            <a:spAutoFit/>
          </a:bodyPr>
          <a:lstStyle/>
          <a:p>
            <a:pPr algn="r" rtl="1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800" b="1" dirty="0">
                <a:solidFill>
                  <a:srgbClr val="000000"/>
                </a:solidFill>
                <a:latin typeface="Arial" pitchFamily="34" charset="0"/>
              </a:rPr>
              <a:t>الإنتاج</a:t>
            </a:r>
            <a:endParaRPr lang="en-US" sz="2800" b="1" dirty="0">
              <a:solidFill>
                <a:srgbClr val="000000"/>
              </a:solidFill>
              <a:latin typeface="Arial" pitchFamily="34" charset="0"/>
            </a:endParaRPr>
          </a:p>
        </p:txBody>
      </p:sp>
      <p:grpSp>
        <p:nvGrpSpPr>
          <p:cNvPr id="12" name="Group 11"/>
          <p:cNvGrpSpPr>
            <a:grpSpLocks/>
          </p:cNvGrpSpPr>
          <p:nvPr/>
        </p:nvGrpSpPr>
        <p:grpSpPr bwMode="auto">
          <a:xfrm>
            <a:off x="1277938" y="1873250"/>
            <a:ext cx="6321425" cy="4057650"/>
            <a:chOff x="759" y="864"/>
            <a:chExt cx="4418" cy="2556"/>
          </a:xfrm>
        </p:grpSpPr>
        <p:sp>
          <p:nvSpPr>
            <p:cNvPr id="44054" name="Line 12"/>
            <p:cNvSpPr>
              <a:spLocks noChangeShapeType="1"/>
            </p:cNvSpPr>
            <p:nvPr/>
          </p:nvSpPr>
          <p:spPr bwMode="auto">
            <a:xfrm>
              <a:off x="759" y="3401"/>
              <a:ext cx="4418" cy="0"/>
            </a:xfrm>
            <a:prstGeom prst="line">
              <a:avLst/>
            </a:prstGeom>
            <a:noFill/>
            <a:ln w="762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55" name="Line 13"/>
            <p:cNvSpPr>
              <a:spLocks noChangeShapeType="1"/>
            </p:cNvSpPr>
            <p:nvPr/>
          </p:nvSpPr>
          <p:spPr bwMode="auto">
            <a:xfrm>
              <a:off x="780" y="864"/>
              <a:ext cx="0" cy="2556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9" name="Rectangle 5"/>
          <p:cNvSpPr>
            <a:spLocks noChangeArrowheads="1"/>
          </p:cNvSpPr>
          <p:nvPr/>
        </p:nvSpPr>
        <p:spPr bwMode="auto">
          <a:xfrm rot="16200000">
            <a:off x="-378618" y="3664744"/>
            <a:ext cx="2563812" cy="5207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90488" tIns="44450" rIns="90488" bIns="44450">
            <a:spAutoFit/>
          </a:bodyPr>
          <a:lstStyle/>
          <a:p>
            <a:pPr algn="r" rtl="1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800" b="1" dirty="0">
                <a:solidFill>
                  <a:srgbClr val="000000"/>
                </a:solidFill>
                <a:latin typeface="Arial" pitchFamily="34" charset="0"/>
              </a:rPr>
              <a:t>متوسط التكلفة الكلية</a:t>
            </a:r>
            <a:endParaRPr lang="en-US" sz="2800" b="1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20" name="Rectangle 7"/>
          <p:cNvSpPr>
            <a:spLocks noChangeArrowheads="1"/>
          </p:cNvSpPr>
          <p:nvPr/>
        </p:nvSpPr>
        <p:spPr bwMode="auto">
          <a:xfrm>
            <a:off x="4475163" y="4783138"/>
            <a:ext cx="2860675" cy="638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r" rtl="1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i="1" u="sng" dirty="0">
                <a:solidFill>
                  <a:srgbClr val="000000"/>
                </a:solidFill>
                <a:latin typeface="Calibri"/>
                <a:cs typeface="+mn-cs"/>
              </a:rPr>
              <a:t>long-run ATC</a:t>
            </a:r>
          </a:p>
        </p:txBody>
      </p:sp>
      <p:grpSp>
        <p:nvGrpSpPr>
          <p:cNvPr id="21" name="Group 14"/>
          <p:cNvGrpSpPr>
            <a:grpSpLocks/>
          </p:cNvGrpSpPr>
          <p:nvPr/>
        </p:nvGrpSpPr>
        <p:grpSpPr bwMode="auto">
          <a:xfrm>
            <a:off x="1830388" y="3611563"/>
            <a:ext cx="5153025" cy="1146175"/>
            <a:chOff x="1145" y="1959"/>
            <a:chExt cx="3601" cy="722"/>
          </a:xfrm>
        </p:grpSpPr>
        <p:sp>
          <p:nvSpPr>
            <p:cNvPr id="44051" name="Line 15"/>
            <p:cNvSpPr>
              <a:spLocks noChangeShapeType="1"/>
            </p:cNvSpPr>
            <p:nvPr/>
          </p:nvSpPr>
          <p:spPr bwMode="auto">
            <a:xfrm>
              <a:off x="1880" y="2681"/>
              <a:ext cx="2133" cy="0"/>
            </a:xfrm>
            <a:prstGeom prst="line">
              <a:avLst/>
            </a:prstGeom>
            <a:noFill/>
            <a:ln w="7620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52" name="Freeform 16"/>
            <p:cNvSpPr>
              <a:spLocks/>
            </p:cNvSpPr>
            <p:nvPr/>
          </p:nvSpPr>
          <p:spPr bwMode="auto">
            <a:xfrm>
              <a:off x="1145" y="1967"/>
              <a:ext cx="742" cy="714"/>
            </a:xfrm>
            <a:custGeom>
              <a:avLst/>
              <a:gdLst>
                <a:gd name="T0" fmla="*/ 0 w 742"/>
                <a:gd name="T1" fmla="*/ 0 h 714"/>
                <a:gd name="T2" fmla="*/ 24 w 742"/>
                <a:gd name="T3" fmla="*/ 137 h 714"/>
                <a:gd name="T4" fmla="*/ 74 w 742"/>
                <a:gd name="T5" fmla="*/ 266 h 714"/>
                <a:gd name="T6" fmla="*/ 144 w 742"/>
                <a:gd name="T7" fmla="*/ 383 h 714"/>
                <a:gd name="T8" fmla="*/ 234 w 742"/>
                <a:gd name="T9" fmla="*/ 486 h 714"/>
                <a:gd name="T10" fmla="*/ 341 w 742"/>
                <a:gd name="T11" fmla="*/ 572 h 714"/>
                <a:gd name="T12" fmla="*/ 462 w 742"/>
                <a:gd name="T13" fmla="*/ 640 h 714"/>
                <a:gd name="T14" fmla="*/ 596 w 742"/>
                <a:gd name="T15" fmla="*/ 688 h 714"/>
                <a:gd name="T16" fmla="*/ 741 w 742"/>
                <a:gd name="T17" fmla="*/ 713 h 7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42"/>
                <a:gd name="T28" fmla="*/ 0 h 714"/>
                <a:gd name="T29" fmla="*/ 742 w 742"/>
                <a:gd name="T30" fmla="*/ 714 h 71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42" h="714">
                  <a:moveTo>
                    <a:pt x="0" y="0"/>
                  </a:moveTo>
                  <a:lnTo>
                    <a:pt x="24" y="137"/>
                  </a:lnTo>
                  <a:lnTo>
                    <a:pt x="74" y="266"/>
                  </a:lnTo>
                  <a:lnTo>
                    <a:pt x="144" y="383"/>
                  </a:lnTo>
                  <a:lnTo>
                    <a:pt x="234" y="486"/>
                  </a:lnTo>
                  <a:lnTo>
                    <a:pt x="341" y="572"/>
                  </a:lnTo>
                  <a:lnTo>
                    <a:pt x="462" y="640"/>
                  </a:lnTo>
                  <a:lnTo>
                    <a:pt x="596" y="688"/>
                  </a:lnTo>
                  <a:lnTo>
                    <a:pt x="741" y="713"/>
                  </a:lnTo>
                </a:path>
              </a:pathLst>
            </a:custGeom>
            <a:noFill/>
            <a:ln w="76200" cap="rnd" cmpd="sng">
              <a:solidFill>
                <a:srgbClr val="CC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53" name="Freeform 17"/>
            <p:cNvSpPr>
              <a:spLocks/>
            </p:cNvSpPr>
            <p:nvPr/>
          </p:nvSpPr>
          <p:spPr bwMode="auto">
            <a:xfrm>
              <a:off x="4004" y="1959"/>
              <a:ext cx="742" cy="714"/>
            </a:xfrm>
            <a:custGeom>
              <a:avLst/>
              <a:gdLst>
                <a:gd name="T0" fmla="*/ 741 w 742"/>
                <a:gd name="T1" fmla="*/ 0 h 714"/>
                <a:gd name="T2" fmla="*/ 716 w 742"/>
                <a:gd name="T3" fmla="*/ 137 h 714"/>
                <a:gd name="T4" fmla="*/ 667 w 742"/>
                <a:gd name="T5" fmla="*/ 266 h 714"/>
                <a:gd name="T6" fmla="*/ 597 w 742"/>
                <a:gd name="T7" fmla="*/ 383 h 714"/>
                <a:gd name="T8" fmla="*/ 506 w 742"/>
                <a:gd name="T9" fmla="*/ 486 h 714"/>
                <a:gd name="T10" fmla="*/ 400 w 742"/>
                <a:gd name="T11" fmla="*/ 572 h 714"/>
                <a:gd name="T12" fmla="*/ 278 w 742"/>
                <a:gd name="T13" fmla="*/ 640 h 714"/>
                <a:gd name="T14" fmla="*/ 145 w 742"/>
                <a:gd name="T15" fmla="*/ 687 h 714"/>
                <a:gd name="T16" fmla="*/ 0 w 742"/>
                <a:gd name="T17" fmla="*/ 713 h 7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42"/>
                <a:gd name="T28" fmla="*/ 0 h 714"/>
                <a:gd name="T29" fmla="*/ 742 w 742"/>
                <a:gd name="T30" fmla="*/ 714 h 71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42" h="714">
                  <a:moveTo>
                    <a:pt x="741" y="0"/>
                  </a:moveTo>
                  <a:lnTo>
                    <a:pt x="716" y="137"/>
                  </a:lnTo>
                  <a:lnTo>
                    <a:pt x="667" y="266"/>
                  </a:lnTo>
                  <a:lnTo>
                    <a:pt x="597" y="383"/>
                  </a:lnTo>
                  <a:lnTo>
                    <a:pt x="506" y="486"/>
                  </a:lnTo>
                  <a:lnTo>
                    <a:pt x="400" y="572"/>
                  </a:lnTo>
                  <a:lnTo>
                    <a:pt x="278" y="640"/>
                  </a:lnTo>
                  <a:lnTo>
                    <a:pt x="145" y="687"/>
                  </a:lnTo>
                  <a:lnTo>
                    <a:pt x="0" y="713"/>
                  </a:lnTo>
                </a:path>
              </a:pathLst>
            </a:custGeom>
            <a:noFill/>
            <a:ln w="76200" cap="rnd" cmpd="sng">
              <a:solidFill>
                <a:srgbClr val="CC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5" name="Rectangle 4"/>
          <p:cNvSpPr>
            <a:spLocks noChangeArrowheads="1"/>
          </p:cNvSpPr>
          <p:nvPr/>
        </p:nvSpPr>
        <p:spPr bwMode="auto">
          <a:xfrm>
            <a:off x="1317625" y="1938338"/>
            <a:ext cx="1489075" cy="398145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ar-SA">
              <a:solidFill>
                <a:prstClr val="white"/>
              </a:solidFill>
            </a:endParaRPr>
          </a:p>
        </p:txBody>
      </p:sp>
      <p:sp>
        <p:nvSpPr>
          <p:cNvPr id="26" name="Rectangle 8"/>
          <p:cNvSpPr>
            <a:spLocks noChangeArrowheads="1"/>
          </p:cNvSpPr>
          <p:nvPr/>
        </p:nvSpPr>
        <p:spPr bwMode="auto">
          <a:xfrm>
            <a:off x="1071563" y="2143125"/>
            <a:ext cx="2390775" cy="1444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rtl="1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200" b="1" dirty="0">
                <a:solidFill>
                  <a:srgbClr val="000000"/>
                </a:solidFill>
                <a:latin typeface="Arial Narrow" pitchFamily="34" charset="0"/>
                <a:cs typeface="Arial"/>
              </a:rPr>
              <a:t>عوائد الحجم الاقتصادية </a:t>
            </a:r>
          </a:p>
          <a:p>
            <a:pPr algn="ctr" rtl="1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200" b="1" dirty="0">
                <a:solidFill>
                  <a:srgbClr val="000000"/>
                </a:solidFill>
                <a:latin typeface="Arial Narrow" pitchFamily="34" charset="0"/>
                <a:cs typeface="Arial"/>
              </a:rPr>
              <a:t>المتزايدة</a:t>
            </a:r>
            <a:r>
              <a:rPr lang="en-US" sz="2200" b="1" dirty="0">
                <a:solidFill>
                  <a:srgbClr val="000000"/>
                </a:solidFill>
                <a:latin typeface="Arial Narrow" pitchFamily="34" charset="0"/>
                <a:cs typeface="+mn-cs"/>
              </a:rPr>
              <a:t> </a:t>
            </a:r>
          </a:p>
          <a:p>
            <a:pPr algn="ctr" rtl="1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b="1" dirty="0">
                <a:solidFill>
                  <a:srgbClr val="000000"/>
                </a:solidFill>
                <a:latin typeface="Arial Narrow" pitchFamily="34" charset="0"/>
                <a:cs typeface="+mn-cs"/>
              </a:rPr>
              <a:t>Economies</a:t>
            </a:r>
            <a:endParaRPr lang="en-US" sz="2200" b="1" dirty="0">
              <a:solidFill>
                <a:srgbClr val="000000"/>
              </a:solidFill>
              <a:latin typeface="Arial Narrow" pitchFamily="34" charset="0"/>
              <a:cs typeface="+mn-cs"/>
            </a:endParaRPr>
          </a:p>
          <a:p>
            <a:pPr algn="ctr" rtl="1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b="1" dirty="0">
                <a:solidFill>
                  <a:srgbClr val="000000"/>
                </a:solidFill>
                <a:latin typeface="Arial Narrow" pitchFamily="34" charset="0"/>
                <a:cs typeface="+mn-cs"/>
              </a:rPr>
              <a:t>of scale</a:t>
            </a:r>
          </a:p>
        </p:txBody>
      </p:sp>
      <p:sp>
        <p:nvSpPr>
          <p:cNvPr id="27" name="Rectangle 3"/>
          <p:cNvSpPr>
            <a:spLocks noChangeArrowheads="1"/>
          </p:cNvSpPr>
          <p:nvPr/>
        </p:nvSpPr>
        <p:spPr bwMode="auto">
          <a:xfrm>
            <a:off x="2797175" y="1946275"/>
            <a:ext cx="3103563" cy="398145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ar-SA">
              <a:solidFill>
                <a:prstClr val="black"/>
              </a:solidFill>
            </a:endParaRPr>
          </a:p>
        </p:txBody>
      </p:sp>
      <p:sp>
        <p:nvSpPr>
          <p:cNvPr id="28" name="Rectangle 10"/>
          <p:cNvSpPr>
            <a:spLocks noChangeArrowheads="1"/>
          </p:cNvSpPr>
          <p:nvPr/>
        </p:nvSpPr>
        <p:spPr bwMode="auto">
          <a:xfrm>
            <a:off x="3305175" y="2120900"/>
            <a:ext cx="2054225" cy="1104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rtl="1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200" b="1" dirty="0">
                <a:solidFill>
                  <a:srgbClr val="000000"/>
                </a:solidFill>
                <a:latin typeface="Arial Narrow" pitchFamily="34" charset="0"/>
                <a:cs typeface="Arial"/>
              </a:rPr>
              <a:t>عوائد الحجم</a:t>
            </a:r>
            <a:r>
              <a:rPr lang="en-US" sz="2200" b="1" dirty="0">
                <a:solidFill>
                  <a:srgbClr val="000000"/>
                </a:solidFill>
                <a:latin typeface="Arial Narrow" pitchFamily="34" charset="0"/>
                <a:cs typeface="+mn-cs"/>
              </a:rPr>
              <a:t> </a:t>
            </a:r>
            <a:r>
              <a:rPr lang="ar-SA" sz="2200" b="1" dirty="0">
                <a:solidFill>
                  <a:srgbClr val="000000"/>
                </a:solidFill>
                <a:latin typeface="Arial Narrow" pitchFamily="34" charset="0"/>
                <a:cs typeface="Arial"/>
              </a:rPr>
              <a:t> الثابتة</a:t>
            </a:r>
            <a:endParaRPr lang="en-US" sz="2200" b="1" dirty="0">
              <a:solidFill>
                <a:srgbClr val="000000"/>
              </a:solidFill>
              <a:latin typeface="Arial Narrow" pitchFamily="34" charset="0"/>
              <a:cs typeface="+mn-cs"/>
            </a:endParaRPr>
          </a:p>
          <a:p>
            <a:pPr algn="ctr" rtl="1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b="1" dirty="0">
                <a:solidFill>
                  <a:srgbClr val="000000"/>
                </a:solidFill>
                <a:latin typeface="Arial Narrow" pitchFamily="34" charset="0"/>
                <a:cs typeface="+mn-cs"/>
              </a:rPr>
              <a:t>Constant </a:t>
            </a:r>
            <a:r>
              <a:rPr lang="en-US" sz="2200" b="1" dirty="0">
                <a:solidFill>
                  <a:srgbClr val="000000"/>
                </a:solidFill>
                <a:latin typeface="Arial Narrow" pitchFamily="34" charset="0"/>
                <a:cs typeface="+mn-cs"/>
              </a:rPr>
              <a:t>returns</a:t>
            </a:r>
          </a:p>
          <a:p>
            <a:pPr algn="ctr" rtl="1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b="1" dirty="0">
                <a:solidFill>
                  <a:srgbClr val="000000"/>
                </a:solidFill>
                <a:latin typeface="Arial Narrow" pitchFamily="34" charset="0"/>
                <a:cs typeface="+mn-cs"/>
              </a:rPr>
              <a:t>to scale</a:t>
            </a:r>
          </a:p>
        </p:txBody>
      </p:sp>
      <p:sp>
        <p:nvSpPr>
          <p:cNvPr id="29" name="Rectangle 2"/>
          <p:cNvSpPr>
            <a:spLocks noChangeArrowheads="1"/>
          </p:cNvSpPr>
          <p:nvPr/>
        </p:nvSpPr>
        <p:spPr bwMode="auto">
          <a:xfrm>
            <a:off x="5903913" y="1946275"/>
            <a:ext cx="1674812" cy="398145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ar-SA">
              <a:solidFill>
                <a:prstClr val="black"/>
              </a:solidFill>
            </a:endParaRPr>
          </a:p>
        </p:txBody>
      </p:sp>
      <p:sp>
        <p:nvSpPr>
          <p:cNvPr id="30" name="Rectangle 9"/>
          <p:cNvSpPr>
            <a:spLocks noChangeArrowheads="1"/>
          </p:cNvSpPr>
          <p:nvPr/>
        </p:nvSpPr>
        <p:spPr bwMode="auto">
          <a:xfrm>
            <a:off x="5853113" y="2120900"/>
            <a:ext cx="2741612" cy="1104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rtl="1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200" b="1" dirty="0">
                <a:solidFill>
                  <a:srgbClr val="000000"/>
                </a:solidFill>
                <a:latin typeface="Arial Narrow" pitchFamily="34" charset="0"/>
                <a:cs typeface="Arial"/>
              </a:rPr>
              <a:t>عوائد الحجم غير الاقتصادية</a:t>
            </a:r>
            <a:endParaRPr lang="en-US" sz="2200" b="1" dirty="0">
              <a:solidFill>
                <a:srgbClr val="000000"/>
              </a:solidFill>
              <a:latin typeface="Arial Narrow" pitchFamily="34" charset="0"/>
              <a:cs typeface="+mn-cs"/>
            </a:endParaRPr>
          </a:p>
          <a:p>
            <a:pPr algn="ctr" rtl="1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b="1" dirty="0">
                <a:solidFill>
                  <a:srgbClr val="000000"/>
                </a:solidFill>
                <a:latin typeface="Arial Narrow" pitchFamily="34" charset="0"/>
                <a:cs typeface="+mn-cs"/>
              </a:rPr>
              <a:t>Diseconomies</a:t>
            </a:r>
            <a:endParaRPr lang="en-US" sz="2200" b="1" dirty="0">
              <a:solidFill>
                <a:srgbClr val="000000"/>
              </a:solidFill>
              <a:latin typeface="Arial Narrow" pitchFamily="34" charset="0"/>
              <a:cs typeface="+mn-cs"/>
            </a:endParaRPr>
          </a:p>
          <a:p>
            <a:pPr algn="ctr" rtl="1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b="1" dirty="0">
                <a:solidFill>
                  <a:srgbClr val="000000"/>
                </a:solidFill>
                <a:latin typeface="Arial Narrow" pitchFamily="34" charset="0"/>
                <a:cs typeface="+mn-cs"/>
              </a:rPr>
              <a:t>of scale</a:t>
            </a:r>
          </a:p>
        </p:txBody>
      </p:sp>
      <p:sp>
        <p:nvSpPr>
          <p:cNvPr id="31" name="Rectangle 7"/>
          <p:cNvSpPr>
            <a:spLocks noChangeArrowheads="1"/>
          </p:cNvSpPr>
          <p:nvPr/>
        </p:nvSpPr>
        <p:spPr bwMode="auto">
          <a:xfrm>
            <a:off x="4627563" y="4935538"/>
            <a:ext cx="2860675" cy="638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r" rtl="1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i="1" u="sng">
                <a:solidFill>
                  <a:srgbClr val="000000"/>
                </a:solidFill>
                <a:latin typeface="Calibri"/>
                <a:cs typeface="+mn-cs"/>
              </a:rPr>
              <a:t>long-run ATC</a:t>
            </a:r>
          </a:p>
        </p:txBody>
      </p:sp>
      <p:grpSp>
        <p:nvGrpSpPr>
          <p:cNvPr id="32" name="Group 14"/>
          <p:cNvGrpSpPr>
            <a:grpSpLocks/>
          </p:cNvGrpSpPr>
          <p:nvPr/>
        </p:nvGrpSpPr>
        <p:grpSpPr bwMode="auto">
          <a:xfrm>
            <a:off x="1982788" y="3763963"/>
            <a:ext cx="5153025" cy="1146175"/>
            <a:chOff x="1145" y="1959"/>
            <a:chExt cx="3601" cy="722"/>
          </a:xfrm>
        </p:grpSpPr>
        <p:sp>
          <p:nvSpPr>
            <p:cNvPr id="44048" name="Line 15"/>
            <p:cNvSpPr>
              <a:spLocks noChangeShapeType="1"/>
            </p:cNvSpPr>
            <p:nvPr/>
          </p:nvSpPr>
          <p:spPr bwMode="auto">
            <a:xfrm>
              <a:off x="1880" y="2681"/>
              <a:ext cx="2133" cy="0"/>
            </a:xfrm>
            <a:prstGeom prst="line">
              <a:avLst/>
            </a:prstGeom>
            <a:noFill/>
            <a:ln w="7620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49" name="Freeform 16"/>
            <p:cNvSpPr>
              <a:spLocks/>
            </p:cNvSpPr>
            <p:nvPr/>
          </p:nvSpPr>
          <p:spPr bwMode="auto">
            <a:xfrm>
              <a:off x="1145" y="1967"/>
              <a:ext cx="742" cy="714"/>
            </a:xfrm>
            <a:custGeom>
              <a:avLst/>
              <a:gdLst>
                <a:gd name="T0" fmla="*/ 0 w 742"/>
                <a:gd name="T1" fmla="*/ 0 h 714"/>
                <a:gd name="T2" fmla="*/ 24 w 742"/>
                <a:gd name="T3" fmla="*/ 137 h 714"/>
                <a:gd name="T4" fmla="*/ 74 w 742"/>
                <a:gd name="T5" fmla="*/ 266 h 714"/>
                <a:gd name="T6" fmla="*/ 144 w 742"/>
                <a:gd name="T7" fmla="*/ 383 h 714"/>
                <a:gd name="T8" fmla="*/ 234 w 742"/>
                <a:gd name="T9" fmla="*/ 486 h 714"/>
                <a:gd name="T10" fmla="*/ 341 w 742"/>
                <a:gd name="T11" fmla="*/ 572 h 714"/>
                <a:gd name="T12" fmla="*/ 462 w 742"/>
                <a:gd name="T13" fmla="*/ 640 h 714"/>
                <a:gd name="T14" fmla="*/ 596 w 742"/>
                <a:gd name="T15" fmla="*/ 688 h 714"/>
                <a:gd name="T16" fmla="*/ 741 w 742"/>
                <a:gd name="T17" fmla="*/ 713 h 7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42"/>
                <a:gd name="T28" fmla="*/ 0 h 714"/>
                <a:gd name="T29" fmla="*/ 742 w 742"/>
                <a:gd name="T30" fmla="*/ 714 h 71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42" h="714">
                  <a:moveTo>
                    <a:pt x="0" y="0"/>
                  </a:moveTo>
                  <a:lnTo>
                    <a:pt x="24" y="137"/>
                  </a:lnTo>
                  <a:lnTo>
                    <a:pt x="74" y="266"/>
                  </a:lnTo>
                  <a:lnTo>
                    <a:pt x="144" y="383"/>
                  </a:lnTo>
                  <a:lnTo>
                    <a:pt x="234" y="486"/>
                  </a:lnTo>
                  <a:lnTo>
                    <a:pt x="341" y="572"/>
                  </a:lnTo>
                  <a:lnTo>
                    <a:pt x="462" y="640"/>
                  </a:lnTo>
                  <a:lnTo>
                    <a:pt x="596" y="688"/>
                  </a:lnTo>
                  <a:lnTo>
                    <a:pt x="741" y="713"/>
                  </a:lnTo>
                </a:path>
              </a:pathLst>
            </a:custGeom>
            <a:noFill/>
            <a:ln w="76200" cap="rnd" cmpd="sng">
              <a:solidFill>
                <a:srgbClr val="CC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50" name="Freeform 17"/>
            <p:cNvSpPr>
              <a:spLocks/>
            </p:cNvSpPr>
            <p:nvPr/>
          </p:nvSpPr>
          <p:spPr bwMode="auto">
            <a:xfrm>
              <a:off x="4004" y="1959"/>
              <a:ext cx="742" cy="714"/>
            </a:xfrm>
            <a:custGeom>
              <a:avLst/>
              <a:gdLst>
                <a:gd name="T0" fmla="*/ 741 w 742"/>
                <a:gd name="T1" fmla="*/ 0 h 714"/>
                <a:gd name="T2" fmla="*/ 716 w 742"/>
                <a:gd name="T3" fmla="*/ 137 h 714"/>
                <a:gd name="T4" fmla="*/ 667 w 742"/>
                <a:gd name="T5" fmla="*/ 266 h 714"/>
                <a:gd name="T6" fmla="*/ 597 w 742"/>
                <a:gd name="T7" fmla="*/ 383 h 714"/>
                <a:gd name="T8" fmla="*/ 506 w 742"/>
                <a:gd name="T9" fmla="*/ 486 h 714"/>
                <a:gd name="T10" fmla="*/ 400 w 742"/>
                <a:gd name="T11" fmla="*/ 572 h 714"/>
                <a:gd name="T12" fmla="*/ 278 w 742"/>
                <a:gd name="T13" fmla="*/ 640 h 714"/>
                <a:gd name="T14" fmla="*/ 145 w 742"/>
                <a:gd name="T15" fmla="*/ 687 h 714"/>
                <a:gd name="T16" fmla="*/ 0 w 742"/>
                <a:gd name="T17" fmla="*/ 713 h 7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42"/>
                <a:gd name="T28" fmla="*/ 0 h 714"/>
                <a:gd name="T29" fmla="*/ 742 w 742"/>
                <a:gd name="T30" fmla="*/ 714 h 71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42" h="714">
                  <a:moveTo>
                    <a:pt x="741" y="0"/>
                  </a:moveTo>
                  <a:lnTo>
                    <a:pt x="716" y="137"/>
                  </a:lnTo>
                  <a:lnTo>
                    <a:pt x="667" y="266"/>
                  </a:lnTo>
                  <a:lnTo>
                    <a:pt x="597" y="383"/>
                  </a:lnTo>
                  <a:lnTo>
                    <a:pt x="506" y="486"/>
                  </a:lnTo>
                  <a:lnTo>
                    <a:pt x="400" y="572"/>
                  </a:lnTo>
                  <a:lnTo>
                    <a:pt x="278" y="640"/>
                  </a:lnTo>
                  <a:lnTo>
                    <a:pt x="145" y="687"/>
                  </a:lnTo>
                  <a:lnTo>
                    <a:pt x="0" y="713"/>
                  </a:lnTo>
                </a:path>
              </a:pathLst>
            </a:custGeom>
            <a:noFill/>
            <a:ln w="76200" cap="rnd" cmpd="sng">
              <a:solidFill>
                <a:srgbClr val="CC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3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3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5" grpId="0" animBg="1"/>
      <p:bldP spid="27" grpId="0" animBg="1"/>
      <p:bldP spid="28" grpId="0"/>
      <p:bldP spid="29" grpId="0" animBg="1"/>
      <p:bldP spid="30" grpId="0" autoUpdateAnimBg="0"/>
      <p:bldP spid="30" grpId="1"/>
      <p:bldP spid="3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785938" y="1428750"/>
            <a:ext cx="7081837" cy="7667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r" rtl="1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solidFill>
                  <a:srgbClr val="000099"/>
                </a:solidFill>
                <a:latin typeface="Arial Narrow" pitchFamily="34" charset="0"/>
                <a:cs typeface="+mn-cs"/>
              </a:rPr>
              <a:t> </a:t>
            </a:r>
            <a:r>
              <a:rPr lang="ar-SA" sz="3600" b="1" dirty="0">
                <a:solidFill>
                  <a:srgbClr val="000099"/>
                </a:solidFill>
                <a:latin typeface="Arial Narrow" pitchFamily="34" charset="0"/>
                <a:cs typeface="Arial"/>
              </a:rPr>
              <a:t>التكاليف الثابتة= </a:t>
            </a:r>
            <a:r>
              <a:rPr lang="en-US" sz="3600" b="1" dirty="0">
                <a:solidFill>
                  <a:srgbClr val="000099"/>
                </a:solidFill>
                <a:latin typeface="Arial Narrow" pitchFamily="34" charset="0"/>
                <a:cs typeface="+mn-cs"/>
              </a:rPr>
              <a:t>Total </a:t>
            </a:r>
            <a:r>
              <a:rPr lang="en-US" sz="3600" b="1" dirty="0">
                <a:solidFill>
                  <a:srgbClr val="000099"/>
                </a:solidFill>
                <a:latin typeface="Arial Narrow" pitchFamily="34" charset="0"/>
                <a:cs typeface="+mn-cs"/>
              </a:rPr>
              <a:t>Fixed Costs</a:t>
            </a:r>
            <a:r>
              <a:rPr lang="en-US" sz="3600" b="1" dirty="0">
                <a:solidFill>
                  <a:srgbClr val="006600"/>
                </a:solidFill>
                <a:latin typeface="Arial Narrow" pitchFamily="34" charset="0"/>
                <a:cs typeface="+mn-cs"/>
              </a:rPr>
              <a:t> </a:t>
            </a:r>
            <a:r>
              <a:rPr lang="en-US" sz="3600" b="1" dirty="0">
                <a:solidFill>
                  <a:prstClr val="black"/>
                </a:solidFill>
                <a:latin typeface="Arial Narrow" pitchFamily="34" charset="0"/>
                <a:cs typeface="+mn-cs"/>
              </a:rPr>
              <a:t>=</a:t>
            </a:r>
            <a:r>
              <a:rPr lang="en-US" sz="3600" b="1" dirty="0">
                <a:solidFill>
                  <a:srgbClr val="FF6600"/>
                </a:solidFill>
                <a:latin typeface="Arial Narrow" pitchFamily="34" charset="0"/>
                <a:cs typeface="+mn-cs"/>
              </a:rPr>
              <a:t>  </a:t>
            </a:r>
            <a:r>
              <a:rPr lang="en-US" sz="3600" b="1" dirty="0">
                <a:solidFill>
                  <a:srgbClr val="CC0000"/>
                </a:solidFill>
                <a:latin typeface="Arial Narrow" pitchFamily="34" charset="0"/>
                <a:cs typeface="+mn-cs"/>
              </a:rPr>
              <a:t>FC</a:t>
            </a:r>
            <a:endParaRPr lang="en-US" sz="3600" b="1" dirty="0">
              <a:solidFill>
                <a:srgbClr val="CC0000"/>
              </a:solidFill>
              <a:latin typeface="Arial Narrow" pitchFamily="34" charset="0"/>
              <a:cs typeface="+mn-cs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285875" y="2071688"/>
            <a:ext cx="7462838" cy="644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r" rtl="1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3600" b="1" dirty="0">
                <a:solidFill>
                  <a:srgbClr val="000099"/>
                </a:solidFill>
                <a:latin typeface="Arial Narrow" pitchFamily="34" charset="0"/>
                <a:cs typeface="Arial"/>
              </a:rPr>
              <a:t>التكاليف المتغيرة </a:t>
            </a:r>
            <a:r>
              <a:rPr lang="en-US" sz="3600" b="1" dirty="0">
                <a:solidFill>
                  <a:srgbClr val="000099"/>
                </a:solidFill>
                <a:latin typeface="Arial Narrow" pitchFamily="34" charset="0"/>
                <a:cs typeface="+mn-cs"/>
              </a:rPr>
              <a:t>Total </a:t>
            </a:r>
            <a:r>
              <a:rPr lang="en-US" sz="3600" b="1" dirty="0">
                <a:solidFill>
                  <a:srgbClr val="000099"/>
                </a:solidFill>
                <a:latin typeface="Arial Narrow" pitchFamily="34" charset="0"/>
                <a:cs typeface="+mn-cs"/>
              </a:rPr>
              <a:t>Variable Costs</a:t>
            </a:r>
            <a:r>
              <a:rPr lang="en-US" sz="3600" b="1" dirty="0">
                <a:solidFill>
                  <a:srgbClr val="006600"/>
                </a:solidFill>
                <a:latin typeface="Arial Narrow" pitchFamily="34" charset="0"/>
                <a:cs typeface="+mn-cs"/>
              </a:rPr>
              <a:t> </a:t>
            </a:r>
            <a:r>
              <a:rPr lang="en-US" sz="3600" b="1" dirty="0">
                <a:solidFill>
                  <a:prstClr val="black"/>
                </a:solidFill>
                <a:latin typeface="Arial Narrow" pitchFamily="34" charset="0"/>
                <a:cs typeface="+mn-cs"/>
              </a:rPr>
              <a:t>=</a:t>
            </a:r>
            <a:r>
              <a:rPr lang="en-US" sz="3600" b="1" dirty="0">
                <a:solidFill>
                  <a:srgbClr val="FF6600"/>
                </a:solidFill>
                <a:latin typeface="Arial Narrow" pitchFamily="34" charset="0"/>
                <a:cs typeface="+mn-cs"/>
              </a:rPr>
              <a:t>  </a:t>
            </a:r>
            <a:r>
              <a:rPr lang="en-US" sz="3600" b="1" dirty="0">
                <a:solidFill>
                  <a:srgbClr val="CC0000"/>
                </a:solidFill>
                <a:latin typeface="Arial Narrow" pitchFamily="34" charset="0"/>
                <a:cs typeface="+mn-cs"/>
              </a:rPr>
              <a:t>VC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894013" y="2571750"/>
            <a:ext cx="5930900" cy="644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r" rtl="1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3600" b="1" dirty="0">
                <a:solidFill>
                  <a:srgbClr val="000099"/>
                </a:solidFill>
                <a:latin typeface="Arial Narrow" pitchFamily="34" charset="0"/>
                <a:cs typeface="Arial"/>
              </a:rPr>
              <a:t>التكاليف الكلية </a:t>
            </a:r>
            <a:r>
              <a:rPr lang="en-US" sz="3600" b="1" dirty="0">
                <a:solidFill>
                  <a:srgbClr val="000099"/>
                </a:solidFill>
                <a:latin typeface="Arial Narrow" pitchFamily="34" charset="0"/>
                <a:cs typeface="+mn-cs"/>
              </a:rPr>
              <a:t>Total </a:t>
            </a:r>
            <a:r>
              <a:rPr lang="en-US" sz="3600" b="1" dirty="0">
                <a:solidFill>
                  <a:srgbClr val="000099"/>
                </a:solidFill>
                <a:latin typeface="Arial Narrow" pitchFamily="34" charset="0"/>
                <a:cs typeface="+mn-cs"/>
              </a:rPr>
              <a:t>Costs</a:t>
            </a:r>
            <a:r>
              <a:rPr lang="en-US" sz="3600" b="1" dirty="0">
                <a:solidFill>
                  <a:srgbClr val="006600"/>
                </a:solidFill>
                <a:latin typeface="Arial Narrow" pitchFamily="34" charset="0"/>
                <a:cs typeface="+mn-cs"/>
              </a:rPr>
              <a:t> </a:t>
            </a:r>
            <a:r>
              <a:rPr lang="en-US" sz="3600" b="1" dirty="0">
                <a:solidFill>
                  <a:prstClr val="black"/>
                </a:solidFill>
                <a:latin typeface="Arial Narrow" pitchFamily="34" charset="0"/>
                <a:cs typeface="+mn-cs"/>
              </a:rPr>
              <a:t>=</a:t>
            </a:r>
            <a:r>
              <a:rPr lang="en-US" sz="3600" b="1" dirty="0">
                <a:solidFill>
                  <a:srgbClr val="FF6600"/>
                </a:solidFill>
                <a:latin typeface="Arial Narrow" pitchFamily="34" charset="0"/>
                <a:cs typeface="+mn-cs"/>
              </a:rPr>
              <a:t>  </a:t>
            </a:r>
            <a:r>
              <a:rPr lang="en-US" sz="3600" b="1" dirty="0">
                <a:solidFill>
                  <a:srgbClr val="CC0000"/>
                </a:solidFill>
                <a:latin typeface="Arial Narrow" pitchFamily="34" charset="0"/>
                <a:cs typeface="+mn-cs"/>
              </a:rPr>
              <a:t>TC  </a:t>
            </a:r>
            <a:r>
              <a:rPr lang="en-US" sz="3600" b="1" dirty="0">
                <a:solidFill>
                  <a:srgbClr val="FF9933"/>
                </a:solidFill>
                <a:latin typeface="Arial Narrow" pitchFamily="34" charset="0"/>
                <a:cs typeface="+mn-cs"/>
              </a:rPr>
              <a:t>  </a:t>
            </a:r>
            <a:endParaRPr lang="en-US" sz="3600" b="1" dirty="0">
              <a:solidFill>
                <a:srgbClr val="FF9933"/>
              </a:solidFill>
              <a:latin typeface="Arial Narrow" pitchFamily="34" charset="0"/>
              <a:cs typeface="+mn-cs"/>
            </a:endParaRP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423863" y="3643313"/>
            <a:ext cx="8720137" cy="644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r" rtl="1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3600" b="1" dirty="0">
                <a:solidFill>
                  <a:srgbClr val="000099"/>
                </a:solidFill>
                <a:latin typeface="Arial Narrow" pitchFamily="34" charset="0"/>
                <a:cs typeface="Arial"/>
              </a:rPr>
              <a:t>متوسط التكاليف الثابتة </a:t>
            </a:r>
            <a:r>
              <a:rPr lang="en-US" sz="3600" b="1" dirty="0">
                <a:solidFill>
                  <a:srgbClr val="000099"/>
                </a:solidFill>
                <a:latin typeface="Arial Narrow" pitchFamily="34" charset="0"/>
                <a:cs typeface="+mn-cs"/>
              </a:rPr>
              <a:t>Average Fixed Costs</a:t>
            </a:r>
            <a:r>
              <a:rPr lang="en-US" sz="3600" b="1" dirty="0">
                <a:solidFill>
                  <a:srgbClr val="006600"/>
                </a:solidFill>
                <a:latin typeface="Arial Narrow" pitchFamily="34" charset="0"/>
                <a:cs typeface="+mn-cs"/>
              </a:rPr>
              <a:t> </a:t>
            </a:r>
            <a:r>
              <a:rPr lang="en-US" sz="3600" b="1" dirty="0">
                <a:solidFill>
                  <a:prstClr val="black"/>
                </a:solidFill>
                <a:latin typeface="Arial Narrow" pitchFamily="34" charset="0"/>
                <a:cs typeface="+mn-cs"/>
              </a:rPr>
              <a:t>=</a:t>
            </a:r>
            <a:r>
              <a:rPr lang="en-US" sz="3600" b="1" dirty="0">
                <a:solidFill>
                  <a:srgbClr val="FF6600"/>
                </a:solidFill>
                <a:latin typeface="Arial Narrow" pitchFamily="34" charset="0"/>
                <a:cs typeface="+mn-cs"/>
              </a:rPr>
              <a:t>  </a:t>
            </a:r>
            <a:r>
              <a:rPr lang="en-US" sz="3600" b="1" dirty="0">
                <a:solidFill>
                  <a:srgbClr val="CC0000"/>
                </a:solidFill>
                <a:latin typeface="Arial Narrow" pitchFamily="34" charset="0"/>
                <a:cs typeface="+mn-cs"/>
              </a:rPr>
              <a:t>AFC</a:t>
            </a:r>
            <a:endParaRPr lang="en-US" sz="3600" b="1" dirty="0">
              <a:solidFill>
                <a:srgbClr val="CC0000"/>
              </a:solidFill>
              <a:latin typeface="Arial Narrow" pitchFamily="34" charset="0"/>
              <a:cs typeface="+mn-cs"/>
            </a:endParaRPr>
          </a:p>
        </p:txBody>
      </p:sp>
      <p:sp>
        <p:nvSpPr>
          <p:cNvPr id="26630" name="مربع نص 9"/>
          <p:cNvSpPr txBox="1">
            <a:spLocks noChangeArrowheads="1"/>
          </p:cNvSpPr>
          <p:nvPr/>
        </p:nvSpPr>
        <p:spPr bwMode="auto">
          <a:xfrm>
            <a:off x="714375" y="0"/>
            <a:ext cx="74295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rtl="1" eaLnBrk="1" hangingPunct="1"/>
            <a:r>
              <a:rPr lang="ar-SA" sz="4800" b="1" u="sng">
                <a:solidFill>
                  <a:srgbClr val="FF0000"/>
                </a:solidFill>
                <a:latin typeface="Calibri" pitchFamily="34" charset="0"/>
              </a:rPr>
              <a:t>رموز المصطلحات</a:t>
            </a: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-327025" y="4357688"/>
            <a:ext cx="9471025" cy="644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3600" b="1" dirty="0">
                <a:solidFill>
                  <a:srgbClr val="000099"/>
                </a:solidFill>
                <a:latin typeface="Arial Narrow" pitchFamily="34" charset="0"/>
                <a:cs typeface="Arial"/>
              </a:rPr>
              <a:t>متوسط التكاليف المتغيرة </a:t>
            </a:r>
            <a:r>
              <a:rPr lang="en-US" sz="3600" b="1" dirty="0">
                <a:solidFill>
                  <a:srgbClr val="000099"/>
                </a:solidFill>
                <a:latin typeface="Arial Narrow" pitchFamily="34" charset="0"/>
                <a:cs typeface="+mn-cs"/>
              </a:rPr>
              <a:t>Average Variable Costs</a:t>
            </a:r>
            <a:r>
              <a:rPr lang="en-US" sz="3600" b="1" dirty="0">
                <a:solidFill>
                  <a:srgbClr val="006600"/>
                </a:solidFill>
                <a:latin typeface="Arial Narrow" pitchFamily="34" charset="0"/>
                <a:cs typeface="+mn-cs"/>
              </a:rPr>
              <a:t> </a:t>
            </a:r>
            <a:r>
              <a:rPr lang="en-US" sz="3600" b="1" dirty="0">
                <a:solidFill>
                  <a:prstClr val="black"/>
                </a:solidFill>
                <a:latin typeface="Arial Narrow" pitchFamily="34" charset="0"/>
                <a:cs typeface="+mn-cs"/>
              </a:rPr>
              <a:t>=</a:t>
            </a:r>
            <a:r>
              <a:rPr lang="en-US" sz="3600" b="1" dirty="0">
                <a:solidFill>
                  <a:srgbClr val="FF6600"/>
                </a:solidFill>
                <a:latin typeface="Arial Narrow" pitchFamily="34" charset="0"/>
                <a:cs typeface="+mn-cs"/>
              </a:rPr>
              <a:t>  </a:t>
            </a:r>
            <a:r>
              <a:rPr lang="en-US" sz="3600" b="1" dirty="0">
                <a:solidFill>
                  <a:srgbClr val="C00000"/>
                </a:solidFill>
                <a:latin typeface="Arial Narrow" pitchFamily="34" charset="0"/>
                <a:cs typeface="+mn-cs"/>
              </a:rPr>
              <a:t>A</a:t>
            </a:r>
            <a:r>
              <a:rPr lang="en-US" sz="3600" b="1" dirty="0">
                <a:solidFill>
                  <a:srgbClr val="CC0000"/>
                </a:solidFill>
                <a:latin typeface="Arial Narrow" pitchFamily="34" charset="0"/>
                <a:cs typeface="+mn-cs"/>
              </a:rPr>
              <a:t>VC</a:t>
            </a:r>
            <a:endParaRPr lang="ar-SA" sz="3600" dirty="0">
              <a:solidFill>
                <a:prstClr val="black"/>
              </a:solidFill>
              <a:latin typeface="Calibri"/>
              <a:cs typeface="Arial"/>
            </a:endParaRP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646113" y="5072063"/>
            <a:ext cx="8497887" cy="644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3600" b="1" dirty="0">
                <a:solidFill>
                  <a:srgbClr val="000099"/>
                </a:solidFill>
                <a:latin typeface="Arial Narrow" pitchFamily="34" charset="0"/>
                <a:cs typeface="Arial"/>
              </a:rPr>
              <a:t>متوسط التكاليف الكلية </a:t>
            </a:r>
            <a:r>
              <a:rPr lang="en-US" sz="3600" b="1" dirty="0">
                <a:solidFill>
                  <a:srgbClr val="000099"/>
                </a:solidFill>
                <a:latin typeface="Arial Narrow" pitchFamily="34" charset="0"/>
                <a:cs typeface="+mn-cs"/>
              </a:rPr>
              <a:t>Average Total Costs</a:t>
            </a:r>
            <a:r>
              <a:rPr lang="en-US" sz="3600" b="1" dirty="0">
                <a:solidFill>
                  <a:srgbClr val="006600"/>
                </a:solidFill>
                <a:latin typeface="Arial Narrow" pitchFamily="34" charset="0"/>
                <a:cs typeface="+mn-cs"/>
              </a:rPr>
              <a:t> </a:t>
            </a:r>
            <a:r>
              <a:rPr lang="en-US" sz="3600" b="1" dirty="0">
                <a:solidFill>
                  <a:prstClr val="black"/>
                </a:solidFill>
                <a:latin typeface="Arial Narrow" pitchFamily="34" charset="0"/>
                <a:cs typeface="+mn-cs"/>
              </a:rPr>
              <a:t>=</a:t>
            </a:r>
            <a:r>
              <a:rPr lang="en-US" sz="3600" b="1" dirty="0">
                <a:solidFill>
                  <a:srgbClr val="FF6600"/>
                </a:solidFill>
                <a:latin typeface="Arial Narrow" pitchFamily="34" charset="0"/>
                <a:cs typeface="+mn-cs"/>
              </a:rPr>
              <a:t>  </a:t>
            </a:r>
            <a:r>
              <a:rPr lang="en-US" sz="3600" b="1" dirty="0">
                <a:solidFill>
                  <a:srgbClr val="C00000"/>
                </a:solidFill>
                <a:latin typeface="Arial Narrow" pitchFamily="34" charset="0"/>
                <a:cs typeface="+mn-cs"/>
              </a:rPr>
              <a:t>A</a:t>
            </a:r>
            <a:r>
              <a:rPr lang="en-US" sz="3600" b="1" dirty="0">
                <a:solidFill>
                  <a:srgbClr val="CC0000"/>
                </a:solidFill>
                <a:latin typeface="Arial Narrow" pitchFamily="34" charset="0"/>
                <a:cs typeface="+mn-cs"/>
              </a:rPr>
              <a:t>TC</a:t>
            </a:r>
            <a:endParaRPr lang="ar-SA" sz="3600" dirty="0">
              <a:solidFill>
                <a:prstClr val="black"/>
              </a:solidFill>
              <a:latin typeface="Calibri"/>
              <a:cs typeface="Arial"/>
            </a:endParaRPr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3111500" y="5715000"/>
            <a:ext cx="6032500" cy="644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r" rtl="1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3600" b="1" dirty="0">
                <a:solidFill>
                  <a:srgbClr val="000099"/>
                </a:solidFill>
                <a:latin typeface="Arial Narrow" pitchFamily="34" charset="0"/>
                <a:cs typeface="Arial"/>
              </a:rPr>
              <a:t>الكلفة الحدية </a:t>
            </a:r>
            <a:r>
              <a:rPr lang="en-US" sz="3600" b="1" dirty="0">
                <a:solidFill>
                  <a:srgbClr val="000099"/>
                </a:solidFill>
                <a:latin typeface="Arial Narrow" pitchFamily="34" charset="0"/>
                <a:cs typeface="+mn-cs"/>
              </a:rPr>
              <a:t>Marginal Cost</a:t>
            </a:r>
            <a:r>
              <a:rPr lang="en-US" sz="3600" b="1" dirty="0">
                <a:solidFill>
                  <a:srgbClr val="006600"/>
                </a:solidFill>
                <a:latin typeface="Arial Narrow" pitchFamily="34" charset="0"/>
                <a:cs typeface="+mn-cs"/>
              </a:rPr>
              <a:t> </a:t>
            </a:r>
            <a:r>
              <a:rPr lang="en-US" sz="3600" b="1" dirty="0">
                <a:solidFill>
                  <a:prstClr val="black"/>
                </a:solidFill>
                <a:latin typeface="Arial Narrow" pitchFamily="34" charset="0"/>
                <a:cs typeface="+mn-cs"/>
              </a:rPr>
              <a:t>=</a:t>
            </a:r>
            <a:r>
              <a:rPr lang="en-US" sz="3600" b="1" dirty="0">
                <a:solidFill>
                  <a:srgbClr val="FF6600"/>
                </a:solidFill>
                <a:latin typeface="Arial Narrow" pitchFamily="34" charset="0"/>
                <a:cs typeface="+mn-cs"/>
              </a:rPr>
              <a:t> </a:t>
            </a:r>
            <a:r>
              <a:rPr lang="en-US" sz="3600" b="1" dirty="0">
                <a:solidFill>
                  <a:srgbClr val="CC0000"/>
                </a:solidFill>
                <a:latin typeface="Arial Narrow" pitchFamily="34" charset="0"/>
                <a:cs typeface="+mn-cs"/>
              </a:rPr>
              <a:t> MC</a:t>
            </a:r>
            <a:r>
              <a:rPr lang="en-US" sz="3600" b="1" dirty="0">
                <a:solidFill>
                  <a:srgbClr val="FF9933"/>
                </a:solidFill>
                <a:latin typeface="Arial Narrow" pitchFamily="34" charset="0"/>
                <a:cs typeface="+mn-cs"/>
              </a:rPr>
              <a:t>  </a:t>
            </a:r>
            <a:endParaRPr lang="en-US" sz="3600" b="1" dirty="0">
              <a:solidFill>
                <a:srgbClr val="FF9933"/>
              </a:solidFill>
              <a:latin typeface="Arial Narrow" pitchFamily="34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  <p:bldP spid="5" grpId="0" autoUpdateAnimBg="0"/>
      <p:bldP spid="6" grpId="0" autoUpdateAnimBg="0"/>
      <p:bldP spid="8" grpId="0" autoUpdateAnimBg="0"/>
      <p:bldP spid="11" grpId="0" autoUpdateAnimBg="0"/>
      <p:bldP spid="13" grpId="0" autoUpdateAnimBg="0"/>
      <p:bldP spid="14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Box 1"/>
          <p:cNvSpPr txBox="1">
            <a:spLocks noChangeArrowheads="1"/>
          </p:cNvSpPr>
          <p:nvPr/>
        </p:nvSpPr>
        <p:spPr bwMode="auto">
          <a:xfrm>
            <a:off x="2438400" y="2971800"/>
            <a:ext cx="47244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ar-IQ" sz="6000" b="1"/>
              <a:t>شكرا لاصغائكم</a:t>
            </a:r>
            <a:endParaRPr lang="en-US" sz="60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مستطيل 1"/>
          <p:cNvSpPr>
            <a:spLocks noChangeArrowheads="1"/>
          </p:cNvSpPr>
          <p:nvPr/>
        </p:nvSpPr>
        <p:spPr bwMode="auto">
          <a:xfrm>
            <a:off x="2000250" y="285750"/>
            <a:ext cx="492918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rtl="1"/>
            <a:r>
              <a:rPr lang="ar-IQ" sz="4000" b="1" u="sng">
                <a:solidFill>
                  <a:srgbClr val="000000"/>
                </a:solidFill>
                <a:latin typeface="Calibri" pitchFamily="34" charset="0"/>
              </a:rPr>
              <a:t>مفهوم تكاليف الإنتاج</a:t>
            </a:r>
            <a:endParaRPr lang="ar-SA" sz="40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3" name="مستطيل 2"/>
          <p:cNvSpPr/>
          <p:nvPr/>
        </p:nvSpPr>
        <p:spPr>
          <a:xfrm>
            <a:off x="428625" y="1071563"/>
            <a:ext cx="8429625" cy="397033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IQ" sz="3600" b="1" dirty="0">
                <a:solidFill>
                  <a:srgbClr val="FF0000"/>
                </a:solidFill>
              </a:rPr>
              <a:t>هي النفقات التي يتحملها المنتج في العملية الإنتاجية</a:t>
            </a:r>
            <a:r>
              <a:rPr lang="ar-SA" sz="3600" b="1" dirty="0">
                <a:solidFill>
                  <a:srgbClr val="FF0000"/>
                </a:solidFill>
              </a:rPr>
              <a:t>.</a:t>
            </a:r>
            <a:r>
              <a:rPr lang="ar-IQ" sz="3600" b="1" dirty="0">
                <a:solidFill>
                  <a:srgbClr val="FF0000"/>
                </a:solidFill>
              </a:rPr>
              <a:t> </a:t>
            </a:r>
            <a:r>
              <a:rPr lang="ar-IQ" sz="3600" b="1" dirty="0">
                <a:solidFill>
                  <a:prstClr val="black"/>
                </a:solidFill>
              </a:rPr>
              <a:t>وتنقسم إلى نوعين </a:t>
            </a:r>
            <a:r>
              <a:rPr lang="en-US" sz="3600" b="1" dirty="0">
                <a:solidFill>
                  <a:prstClr val="black"/>
                </a:solidFill>
              </a:rPr>
              <a:t>:</a:t>
            </a: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IQ" sz="3600" b="1" u="sng" dirty="0">
                <a:solidFill>
                  <a:srgbClr val="002060"/>
                </a:solidFill>
              </a:rPr>
              <a:t>ثابتة</a:t>
            </a:r>
            <a:r>
              <a:rPr lang="ar-IQ" sz="3600" b="1" dirty="0">
                <a:solidFill>
                  <a:prstClr val="black"/>
                </a:solidFill>
              </a:rPr>
              <a:t> وهي لا</a:t>
            </a:r>
            <a:r>
              <a:rPr lang="en-US" sz="3600" b="1" dirty="0">
                <a:solidFill>
                  <a:prstClr val="black"/>
                </a:solidFill>
              </a:rPr>
              <a:t> </a:t>
            </a:r>
            <a:r>
              <a:rPr lang="ar-IQ" sz="3600" b="1" dirty="0">
                <a:solidFill>
                  <a:prstClr val="black"/>
                </a:solidFill>
              </a:rPr>
              <a:t>تتغير بتغير الوحدات المنتجة على المدى القصير </a:t>
            </a:r>
            <a:r>
              <a:rPr lang="ar-SA" sz="3600" b="1" dirty="0">
                <a:solidFill>
                  <a:prstClr val="black"/>
                </a:solidFill>
              </a:rPr>
              <a:t>،</a:t>
            </a:r>
            <a:endParaRPr lang="en-US" sz="3600" b="1" dirty="0">
              <a:solidFill>
                <a:prstClr val="black"/>
              </a:solidFill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IQ" sz="3600" b="1" dirty="0">
                <a:solidFill>
                  <a:prstClr val="black"/>
                </a:solidFill>
              </a:rPr>
              <a:t>و</a:t>
            </a:r>
            <a:r>
              <a:rPr lang="ar-IQ" sz="3600" b="1" u="sng" dirty="0">
                <a:solidFill>
                  <a:srgbClr val="002060"/>
                </a:solidFill>
              </a:rPr>
              <a:t>متغيره</a:t>
            </a:r>
            <a:r>
              <a:rPr lang="ar-IQ" sz="3600" b="1" dirty="0">
                <a:solidFill>
                  <a:prstClr val="black"/>
                </a:solidFill>
              </a:rPr>
              <a:t> تتغير طرديا مع حجم الإنتاج.</a:t>
            </a:r>
            <a:endParaRPr lang="ar-SA" sz="3600" b="1" dirty="0">
              <a:solidFill>
                <a:prstClr val="black"/>
              </a:solidFill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3600" b="1" dirty="0">
                <a:solidFill>
                  <a:srgbClr val="002060"/>
                </a:solidFill>
              </a:rPr>
              <a:t>التكاليف الكلية = التكاليف الثابتة + التكاليف المتغيرة</a:t>
            </a: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ar-SA" sz="3600" dirty="0">
              <a:solidFill>
                <a:prstClr val="black"/>
              </a:solidFill>
            </a:endParaRPr>
          </a:p>
        </p:txBody>
      </p:sp>
      <p:graphicFrame>
        <p:nvGraphicFramePr>
          <p:cNvPr id="131074" name="Object 2"/>
          <p:cNvGraphicFramePr>
            <a:graphicFrameLocks noChangeAspect="1"/>
          </p:cNvGraphicFramePr>
          <p:nvPr/>
        </p:nvGraphicFramePr>
        <p:xfrm>
          <a:off x="1214438" y="5214938"/>
          <a:ext cx="7000875" cy="1285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3" name="Equation" r:id="rId3" imgW="926698" imgH="177723" progId="Equation.3">
                  <p:embed/>
                </p:oleObj>
              </mc:Choice>
              <mc:Fallback>
                <p:oleObj name="Equation" r:id="rId3" imgW="926698" imgH="177723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4438" y="5214938"/>
                        <a:ext cx="7000875" cy="1285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31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230188"/>
            <a:ext cx="8712200" cy="671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مخطط 1"/>
          <p:cNvGraphicFramePr/>
          <p:nvPr/>
        </p:nvGraphicFramePr>
        <p:xfrm>
          <a:off x="500034" y="500042"/>
          <a:ext cx="8143932" cy="59293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6357938" y="1357313"/>
            <a:ext cx="2500312" cy="378618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4800" b="1" dirty="0">
                <a:solidFill>
                  <a:prstClr val="black"/>
                </a:solidFill>
              </a:rPr>
              <a:t>منحنيات التكاليف الكلية ومنحنيات الإنتاج </a:t>
            </a:r>
            <a:endParaRPr lang="ar-SA" sz="4800" b="1" dirty="0">
              <a:solidFill>
                <a:prstClr val="black"/>
              </a:solidFill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285728"/>
            <a:ext cx="4500594" cy="62865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 rtl="1" fontAlgn="auto">
              <a:spcAft>
                <a:spcPts val="0"/>
              </a:spcAft>
              <a:defRPr/>
            </a:pPr>
            <a:r>
              <a:rPr lang="ar-SA" sz="4400" b="1">
                <a:solidFill>
                  <a:prstClr val="black"/>
                </a:solidFill>
              </a:rPr>
              <a:t>متوسط التكاليف والتكاليف الحدية</a:t>
            </a:r>
            <a:endParaRPr lang="ar-SA" sz="4400" b="1" dirty="0">
              <a:solidFill>
                <a:prstClr val="black"/>
              </a:solidFill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428625" y="1500188"/>
            <a:ext cx="8501063" cy="52387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IQ" sz="2800" b="1" dirty="0">
                <a:solidFill>
                  <a:srgbClr val="002060"/>
                </a:solidFill>
              </a:rPr>
              <a:t>متوسط أي نوع من التكاليف = نوع تلك التكاليف/</a:t>
            </a:r>
            <a:r>
              <a:rPr lang="ar-SA" sz="2800" b="1" dirty="0">
                <a:solidFill>
                  <a:srgbClr val="002060"/>
                </a:solidFill>
              </a:rPr>
              <a:t>عدد </a:t>
            </a:r>
            <a:r>
              <a:rPr lang="ar-IQ" sz="2800" b="1" dirty="0">
                <a:solidFill>
                  <a:srgbClr val="002060"/>
                </a:solidFill>
              </a:rPr>
              <a:t>وحدات الإنتاج</a:t>
            </a:r>
            <a:endParaRPr lang="ar-SA" sz="2800" dirty="0">
              <a:solidFill>
                <a:srgbClr val="002060"/>
              </a:solidFill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6143625" y="2214563"/>
            <a:ext cx="2754313" cy="5238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>
            <a:spAutoFit/>
          </a:bodyPr>
          <a:lstStyle/>
          <a:p>
            <a:pPr algn="r" rtl="1"/>
            <a:r>
              <a:rPr lang="ar-SA" sz="2800" b="1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متوسط التكاليف الكلية</a:t>
            </a:r>
            <a:endParaRPr lang="ar-SA" sz="2800">
              <a:solidFill>
                <a:srgbClr val="FF0000"/>
              </a:solidFill>
              <a:latin typeface="Arial" charset="0"/>
            </a:endParaRPr>
          </a:p>
        </p:txBody>
      </p:sp>
      <p:graphicFrame>
        <p:nvGraphicFramePr>
          <p:cNvPr id="6" name="Object 2">
            <a:hlinkClick r:id="" action="ppaction://ole?verb=0"/>
          </p:cNvPr>
          <p:cNvGraphicFramePr>
            <a:graphicFrameLocks/>
          </p:cNvGraphicFramePr>
          <p:nvPr/>
        </p:nvGraphicFramePr>
        <p:xfrm>
          <a:off x="1643063" y="2071688"/>
          <a:ext cx="2368550" cy="947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6" name="Equation" r:id="rId3" imgW="812447" imgH="418918" progId="Equation.3">
                  <p:embed/>
                </p:oleObj>
              </mc:Choice>
              <mc:Fallback>
                <p:oleObj name="Equation" r:id="rId3" imgW="812447" imgH="418918" progId="Equation.3">
                  <p:embed/>
                  <p:pic>
                    <p:nvPicPr>
                      <p:cNvPr id="0" name="Object 2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3063" y="2071688"/>
                        <a:ext cx="2368550" cy="947737"/>
                      </a:xfrm>
                      <a:prstGeom prst="rect">
                        <a:avLst/>
                      </a:prstGeom>
                      <a:solidFill>
                        <a:srgbClr val="CCCCFF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6143625" y="3429000"/>
            <a:ext cx="2819400" cy="5238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>
            <a:spAutoFit/>
          </a:bodyPr>
          <a:lstStyle/>
          <a:p>
            <a:pPr algn="r" rtl="1"/>
            <a:r>
              <a:rPr lang="ar-SA" sz="2800" b="1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متوسط التكاليف الثابتة</a:t>
            </a:r>
            <a:endParaRPr lang="ar-SA" sz="2800">
              <a:solidFill>
                <a:srgbClr val="FF0000"/>
              </a:solidFill>
              <a:latin typeface="Arial" charset="0"/>
            </a:endParaRPr>
          </a:p>
        </p:txBody>
      </p:sp>
      <p:graphicFrame>
        <p:nvGraphicFramePr>
          <p:cNvPr id="8" name="Object 4">
            <a:hlinkClick r:id="" action="ppaction://ole?verb=0"/>
          </p:cNvPr>
          <p:cNvGraphicFramePr>
            <a:graphicFrameLocks/>
          </p:cNvGraphicFramePr>
          <p:nvPr/>
        </p:nvGraphicFramePr>
        <p:xfrm>
          <a:off x="1643063" y="3286125"/>
          <a:ext cx="2479675" cy="947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7" name="Equation" r:id="rId5" imgW="850531" imgH="418918" progId="Equation.3">
                  <p:embed/>
                </p:oleObj>
              </mc:Choice>
              <mc:Fallback>
                <p:oleObj name="Equation" r:id="rId5" imgW="850531" imgH="418918" progId="Equation.3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3063" y="3286125"/>
                        <a:ext cx="2479675" cy="947738"/>
                      </a:xfrm>
                      <a:prstGeom prst="rect">
                        <a:avLst/>
                      </a:prstGeom>
                      <a:solidFill>
                        <a:srgbClr val="CCCCFF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5929313" y="4786313"/>
            <a:ext cx="3046412" cy="5238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>
            <a:spAutoFit/>
          </a:bodyPr>
          <a:lstStyle/>
          <a:p>
            <a:pPr algn="r" rtl="1"/>
            <a:r>
              <a:rPr lang="ar-SA" sz="2800" b="1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متوسط التكاليف المتغيرة</a:t>
            </a:r>
            <a:endParaRPr lang="ar-SA" sz="2800">
              <a:solidFill>
                <a:srgbClr val="FF0000"/>
              </a:solidFill>
              <a:latin typeface="Arial" charset="0"/>
            </a:endParaRPr>
          </a:p>
        </p:txBody>
      </p:sp>
      <p:graphicFrame>
        <p:nvGraphicFramePr>
          <p:cNvPr id="10" name="Object 6">
            <a:hlinkClick r:id="" action="ppaction://ole?verb=0"/>
          </p:cNvPr>
          <p:cNvGraphicFramePr>
            <a:graphicFrameLocks/>
          </p:cNvGraphicFramePr>
          <p:nvPr/>
        </p:nvGraphicFramePr>
        <p:xfrm>
          <a:off x="1714500" y="4500563"/>
          <a:ext cx="2405063" cy="947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8" name="Equation" r:id="rId7" imgW="825500" imgH="419100" progId="Equation.3">
                  <p:embed/>
                </p:oleObj>
              </mc:Choice>
              <mc:Fallback>
                <p:oleObj name="Equation" r:id="rId7" imgW="825500" imgH="419100" progId="Equation.3">
                  <p:embed/>
                  <p:pic>
                    <p:nvPicPr>
                      <p:cNvPr id="0" name="Object 6"/>
                      <p:cNvPicPr>
                        <a:picLocks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4500" y="4500563"/>
                        <a:ext cx="2405063" cy="947737"/>
                      </a:xfrm>
                      <a:prstGeom prst="rect">
                        <a:avLst/>
                      </a:prstGeom>
                      <a:solidFill>
                        <a:srgbClr val="CCCCFF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مستطيل 10"/>
          <p:cNvSpPr/>
          <p:nvPr/>
        </p:nvSpPr>
        <p:spPr>
          <a:xfrm>
            <a:off x="6215063" y="5643563"/>
            <a:ext cx="2662237" cy="5238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800" b="1" dirty="0">
                <a:solidFill>
                  <a:srgbClr val="FF0000"/>
                </a:solidFill>
              </a:rPr>
              <a:t>التكاليف الحدية</a:t>
            </a:r>
            <a:endParaRPr lang="en-US" sz="2800" dirty="0">
              <a:solidFill>
                <a:srgbClr val="FF0000"/>
              </a:solidFill>
            </a:endParaRPr>
          </a:p>
        </p:txBody>
      </p:sp>
      <p:graphicFrame>
        <p:nvGraphicFramePr>
          <p:cNvPr id="12" name="Object 9">
            <a:hlinkClick r:id="" action="ppaction://ole?verb=0"/>
          </p:cNvPr>
          <p:cNvGraphicFramePr>
            <a:graphicFrameLocks/>
          </p:cNvGraphicFramePr>
          <p:nvPr/>
        </p:nvGraphicFramePr>
        <p:xfrm>
          <a:off x="1714500" y="5572125"/>
          <a:ext cx="2428875" cy="928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9" name="Equation" r:id="rId9" imgW="800100" imgH="419100" progId="Equation.3">
                  <p:embed/>
                </p:oleObj>
              </mc:Choice>
              <mc:Fallback>
                <p:oleObj name="Equation" r:id="rId9" imgW="800100" imgH="419100" progId="Equation.3">
                  <p:embed/>
                  <p:pic>
                    <p:nvPicPr>
                      <p:cNvPr id="0" name="Object 9"/>
                      <p:cNvPicPr>
                        <a:picLocks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4500" y="5572125"/>
                        <a:ext cx="2428875" cy="928688"/>
                      </a:xfrm>
                      <a:prstGeom prst="rect">
                        <a:avLst/>
                      </a:prstGeom>
                      <a:solidFill>
                        <a:srgbClr val="CCCCFF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1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 animBg="1"/>
      <p:bldP spid="9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عنوان 1"/>
          <p:cNvSpPr txBox="1">
            <a:spLocks/>
          </p:cNvSpPr>
          <p:nvPr/>
        </p:nvSpPr>
        <p:spPr>
          <a:xfrm>
            <a:off x="500063" y="0"/>
            <a:ext cx="8229600" cy="582613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 rtl="1" fontAlgn="auto">
              <a:spcAft>
                <a:spcPts val="0"/>
              </a:spcAft>
              <a:defRPr/>
            </a:pPr>
            <a:r>
              <a:rPr lang="ar-SA" sz="4000" b="1" dirty="0">
                <a:solidFill>
                  <a:prstClr val="white"/>
                </a:solidFill>
              </a:rPr>
              <a:t>تكاليف الإنتاج في الأجل القصير</a:t>
            </a:r>
            <a:endParaRPr lang="ar-SA" sz="4000" dirty="0">
              <a:solidFill>
                <a:prstClr val="white"/>
              </a:solidFill>
            </a:endParaRPr>
          </a:p>
        </p:txBody>
      </p:sp>
      <p:pic>
        <p:nvPicPr>
          <p:cNvPr id="3277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582613"/>
            <a:ext cx="3419475" cy="615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4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2888" y="698500"/>
            <a:ext cx="1671637" cy="615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4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675" y="698500"/>
            <a:ext cx="1223963" cy="615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414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836613"/>
            <a:ext cx="1223962" cy="6021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415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63" y="855663"/>
            <a:ext cx="1479550" cy="6002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4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4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4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4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4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4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4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4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75" y="0"/>
            <a:ext cx="8658225" cy="604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795" name="مستطيل 6"/>
          <p:cNvSpPr>
            <a:spLocks noChangeArrowheads="1"/>
          </p:cNvSpPr>
          <p:nvPr/>
        </p:nvSpPr>
        <p:spPr bwMode="auto">
          <a:xfrm>
            <a:off x="3571875" y="1285875"/>
            <a:ext cx="4572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r" rtl="1"/>
            <a:r>
              <a:rPr lang="ar-SA" b="1">
                <a:solidFill>
                  <a:srgbClr val="000000"/>
                </a:solidFill>
                <a:latin typeface="Calibri" pitchFamily="34" charset="0"/>
              </a:rPr>
              <a:t>يقطع منحنى التكلفة الحدية كل من منحنى متوسط التكلفة المتغيرة ومنحنى متوسط التكلفة الكلية عند أدنى نقطة لها.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</TotalTime>
  <Words>765</Words>
  <Application>Microsoft Office PowerPoint</Application>
  <PresentationFormat>On-screen Show (4:3)</PresentationFormat>
  <Paragraphs>84</Paragraphs>
  <Slides>20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31" baseType="lpstr">
      <vt:lpstr>Arial</vt:lpstr>
      <vt:lpstr>Calibri</vt:lpstr>
      <vt:lpstr>Century Gothic</vt:lpstr>
      <vt:lpstr>Wingdings 2</vt:lpstr>
      <vt:lpstr>Tahoma</vt:lpstr>
      <vt:lpstr>Times New Roman</vt:lpstr>
      <vt:lpstr>Arial Narrow</vt:lpstr>
      <vt:lpstr>Garamond</vt:lpstr>
      <vt:lpstr>سمة Office</vt:lpstr>
      <vt:lpstr>Austin</vt:lpstr>
      <vt:lpstr>Equation</vt:lpstr>
      <vt:lpstr>نظرية تكاليف الإنتاج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draamusa</dc:creator>
  <cp:lastModifiedBy>win8</cp:lastModifiedBy>
  <cp:revision>25</cp:revision>
  <dcterms:created xsi:type="dcterms:W3CDTF">2006-08-16T00:00:00Z</dcterms:created>
  <dcterms:modified xsi:type="dcterms:W3CDTF">2017-12-16T21:20:29Z</dcterms:modified>
</cp:coreProperties>
</file>