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 id="2147483796" r:id="rId2"/>
  </p:sldMasterIdLst>
  <p:notesMasterIdLst>
    <p:notesMasterId r:id="rId26"/>
  </p:notesMasterIdLst>
  <p:handoutMasterIdLst>
    <p:handoutMasterId r:id="rId27"/>
  </p:handoutMasterIdLst>
  <p:sldIdLst>
    <p:sldId id="27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285"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584" autoAdjust="0"/>
  </p:normalViewPr>
  <p:slideViewPr>
    <p:cSldViewPr>
      <p:cViewPr varScale="1">
        <p:scale>
          <a:sx n="47" d="100"/>
          <a:sy n="47" d="100"/>
        </p:scale>
        <p:origin x="-1286"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236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9A74239-213A-499C-99AB-77BFA38568BB}" type="datetimeFigureOut">
              <a:rPr lang="en-US"/>
              <a:pPr>
                <a:defRPr/>
              </a:pPr>
              <a:t>12/17/2017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96981DA-BC8F-4374-AB62-DA587FDEE839}" type="slidenum">
              <a:rPr lang="en-US"/>
              <a:pPr>
                <a:defRPr/>
              </a:pPr>
              <a:t>‹#›</a:t>
            </a:fld>
            <a:endParaRPr lang="en-US"/>
          </a:p>
        </p:txBody>
      </p:sp>
    </p:spTree>
    <p:extLst>
      <p:ext uri="{BB962C8B-B14F-4D97-AF65-F5344CB8AC3E}">
        <p14:creationId xmlns:p14="http://schemas.microsoft.com/office/powerpoint/2010/main" val="2673493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B969A2C-441B-4A19-A61E-EFFDD6758E44}" type="datetimeFigureOut">
              <a:rPr lang="en-US"/>
              <a:pPr>
                <a:defRPr/>
              </a:pPr>
              <a:t>12/17/2017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A8F9213-88A3-4A33-B652-E567F0D4D96A}" type="slidenum">
              <a:rPr lang="en-US"/>
              <a:pPr>
                <a:defRPr/>
              </a:pPr>
              <a:t>‹#›</a:t>
            </a:fld>
            <a:endParaRPr lang="en-US"/>
          </a:p>
        </p:txBody>
      </p:sp>
    </p:spTree>
    <p:extLst>
      <p:ext uri="{BB962C8B-B14F-4D97-AF65-F5344CB8AC3E}">
        <p14:creationId xmlns:p14="http://schemas.microsoft.com/office/powerpoint/2010/main" val="38669644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38947A1A-2014-4216-8E10-F7DB3C9E4D98}"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BB4716F5-0429-4192-BD23-B604267CA32E}" type="slidenum">
              <a:rPr lang="ar-SA"/>
              <a:pPr>
                <a:defRPr/>
              </a:pPr>
              <a:t>‹#›</a:t>
            </a:fld>
            <a:endParaRPr lang="ar-SA"/>
          </a:p>
        </p:txBody>
      </p:sp>
    </p:spTree>
    <p:extLst>
      <p:ext uri="{BB962C8B-B14F-4D97-AF65-F5344CB8AC3E}">
        <p14:creationId xmlns:p14="http://schemas.microsoft.com/office/powerpoint/2010/main" val="1982644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8FE4CF31-63D4-429F-BDD4-EFC69D231A1A}"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3DADA367-554F-4AFB-A1DA-B0894A253D0C}" type="slidenum">
              <a:rPr lang="ar-SA"/>
              <a:pPr>
                <a:defRPr/>
              </a:pPr>
              <a:t>‹#›</a:t>
            </a:fld>
            <a:endParaRPr lang="ar-SA"/>
          </a:p>
        </p:txBody>
      </p:sp>
    </p:spTree>
    <p:extLst>
      <p:ext uri="{BB962C8B-B14F-4D97-AF65-F5344CB8AC3E}">
        <p14:creationId xmlns:p14="http://schemas.microsoft.com/office/powerpoint/2010/main" val="3205608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9DFC514E-695C-410F-B83E-F12F4E6E5AD7}"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B0DD3590-95F4-4AC3-B002-73E3C28DE007}" type="slidenum">
              <a:rPr lang="ar-SA"/>
              <a:pPr>
                <a:defRPr/>
              </a:pPr>
              <a:t>‹#›</a:t>
            </a:fld>
            <a:endParaRPr lang="ar-SA"/>
          </a:p>
        </p:txBody>
      </p:sp>
    </p:spTree>
    <p:extLst>
      <p:ext uri="{BB962C8B-B14F-4D97-AF65-F5344CB8AC3E}">
        <p14:creationId xmlns:p14="http://schemas.microsoft.com/office/powerpoint/2010/main" val="134093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8BFA79AC-3081-4BD8-A819-35FD451E225D}" type="datetimeFigureOut">
              <a:rPr lang="en-US"/>
              <a:pPr>
                <a:defRPr/>
              </a:pPr>
              <a:t>12/17/2017</a:t>
            </a:fld>
            <a:endParaRPr lang="en-US"/>
          </a:p>
        </p:txBody>
      </p:sp>
      <p:sp>
        <p:nvSpPr>
          <p:cNvPr id="13"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prstClr val="black">
                    <a:tint val="75000"/>
                  </a:prstClr>
                </a:solidFill>
                <a:latin typeface="Arial" charset="0"/>
              </a:defRPr>
            </a:lvl1pPr>
          </a:lstStyle>
          <a:p>
            <a:pPr>
              <a:defRPr/>
            </a:pPr>
            <a:fld id="{82042410-54B4-41FB-9E90-30E2815F16DB}" type="slidenum">
              <a:rPr lang="en-US"/>
              <a:pPr>
                <a:defRPr/>
              </a:pPr>
              <a:t>‹#›</a:t>
            </a:fld>
            <a:endParaRPr lang="en-US"/>
          </a:p>
        </p:txBody>
      </p:sp>
    </p:spTree>
    <p:extLst>
      <p:ext uri="{BB962C8B-B14F-4D97-AF65-F5344CB8AC3E}">
        <p14:creationId xmlns:p14="http://schemas.microsoft.com/office/powerpoint/2010/main" val="2294888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F701472C-0685-48FD-B1E3-35B8E0980FDC}"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21ED770E-1CA9-4F93-9B33-2C7AD51B6369}" type="slidenum">
              <a:rPr lang="en-US"/>
              <a:pPr>
                <a:defRPr/>
              </a:pPr>
              <a:t>‹#›</a:t>
            </a:fld>
            <a:endParaRPr lang="en-US"/>
          </a:p>
        </p:txBody>
      </p:sp>
    </p:spTree>
    <p:extLst>
      <p:ext uri="{BB962C8B-B14F-4D97-AF65-F5344CB8AC3E}">
        <p14:creationId xmlns:p14="http://schemas.microsoft.com/office/powerpoint/2010/main" val="951461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20DF5450-37BD-428D-A6CF-687EF51ED90A}" type="datetimeFigureOut">
              <a:rPr lang="en-US"/>
              <a:pPr>
                <a:defRPr/>
              </a:pPr>
              <a:t>12/17/2017</a:t>
            </a:fld>
            <a:endParaRPr lang="en-US"/>
          </a:p>
        </p:txBody>
      </p:sp>
      <p:sp>
        <p:nvSpPr>
          <p:cNvPr id="11"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12"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AEAFA21E-9A9C-4297-8682-B548B33C4080}" type="slidenum">
              <a:rPr lang="en-US"/>
              <a:pPr>
                <a:defRPr/>
              </a:pPr>
              <a:t>‹#›</a:t>
            </a:fld>
            <a:endParaRPr lang="en-US"/>
          </a:p>
        </p:txBody>
      </p:sp>
    </p:spTree>
    <p:extLst>
      <p:ext uri="{BB962C8B-B14F-4D97-AF65-F5344CB8AC3E}">
        <p14:creationId xmlns:p14="http://schemas.microsoft.com/office/powerpoint/2010/main" val="867630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prstClr val="black">
                    <a:tint val="75000"/>
                  </a:prstClr>
                </a:solidFill>
                <a:latin typeface="Arial" charset="0"/>
              </a:defRPr>
            </a:lvl1pPr>
          </a:lstStyle>
          <a:p>
            <a:pPr>
              <a:defRPr/>
            </a:pPr>
            <a:fld id="{F269C34F-8DA8-4278-9E49-61140101FCC1}" type="datetimeFigureOut">
              <a:rPr lang="en-US"/>
              <a:pPr>
                <a:defRPr/>
              </a:pPr>
              <a:t>12/17/2017</a:t>
            </a:fld>
            <a:endParaRPr lang="en-US"/>
          </a:p>
        </p:txBody>
      </p:sp>
      <p:sp>
        <p:nvSpPr>
          <p:cNvPr id="6" name="Footer Placeholder 5"/>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73242A1B-FDC6-4E0E-B2FE-2BC684F29309}" type="slidenum">
              <a:rPr lang="en-US"/>
              <a:pPr>
                <a:defRPr/>
              </a:pPr>
              <a:t>‹#›</a:t>
            </a:fld>
            <a:endParaRPr lang="en-US"/>
          </a:p>
        </p:txBody>
      </p:sp>
    </p:spTree>
    <p:extLst>
      <p:ext uri="{BB962C8B-B14F-4D97-AF65-F5344CB8AC3E}">
        <p14:creationId xmlns:p14="http://schemas.microsoft.com/office/powerpoint/2010/main" val="2102645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prstClr val="black">
                    <a:tint val="75000"/>
                  </a:prstClr>
                </a:solidFill>
                <a:latin typeface="Arial" charset="0"/>
              </a:defRPr>
            </a:lvl1pPr>
          </a:lstStyle>
          <a:p>
            <a:pPr>
              <a:defRPr/>
            </a:pPr>
            <a:fld id="{690462F3-FA4A-48EA-BA4D-B1EFC9C8D90D}" type="datetimeFigureOut">
              <a:rPr lang="en-US"/>
              <a:pPr>
                <a:defRPr/>
              </a:pPr>
              <a:t>12/17/2017</a:t>
            </a:fld>
            <a:endParaRPr lang="en-US"/>
          </a:p>
        </p:txBody>
      </p:sp>
      <p:sp>
        <p:nvSpPr>
          <p:cNvPr id="8" name="Footer Placeholder 7"/>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5EF4971B-6A6C-44F1-AFE9-9A2FE1755162}" type="slidenum">
              <a:rPr lang="en-US"/>
              <a:pPr>
                <a:defRPr/>
              </a:pPr>
              <a:t>‹#›</a:t>
            </a:fld>
            <a:endParaRPr lang="en-US"/>
          </a:p>
        </p:txBody>
      </p:sp>
    </p:spTree>
    <p:extLst>
      <p:ext uri="{BB962C8B-B14F-4D97-AF65-F5344CB8AC3E}">
        <p14:creationId xmlns:p14="http://schemas.microsoft.com/office/powerpoint/2010/main" val="2142290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prstClr val="black">
                    <a:tint val="75000"/>
                  </a:prstClr>
                </a:solidFill>
                <a:latin typeface="Arial" charset="0"/>
              </a:defRPr>
            </a:lvl1pPr>
          </a:lstStyle>
          <a:p>
            <a:pPr>
              <a:defRPr/>
            </a:pPr>
            <a:fld id="{6963E556-E88D-4B2B-BA9D-BA41A4FAE141}" type="datetimeFigureOut">
              <a:rPr lang="en-US"/>
              <a:pPr>
                <a:defRPr/>
              </a:pPr>
              <a:t>12/17/2017</a:t>
            </a:fld>
            <a:endParaRPr lang="en-US"/>
          </a:p>
        </p:txBody>
      </p:sp>
      <p:sp>
        <p:nvSpPr>
          <p:cNvPr id="4" name="Footer Placeholder 3"/>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0D6F2F59-01E9-4C58-A6E1-A8B2AF287BDD}" type="slidenum">
              <a:rPr lang="en-US"/>
              <a:pPr>
                <a:defRPr/>
              </a:pPr>
              <a:t>‹#›</a:t>
            </a:fld>
            <a:endParaRPr lang="en-US"/>
          </a:p>
        </p:txBody>
      </p:sp>
    </p:spTree>
    <p:extLst>
      <p:ext uri="{BB962C8B-B14F-4D97-AF65-F5344CB8AC3E}">
        <p14:creationId xmlns:p14="http://schemas.microsoft.com/office/powerpoint/2010/main" val="709254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3" name="Rounded Rectangle 2"/>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solidFill>
                  <a:prstClr val="black">
                    <a:tint val="75000"/>
                  </a:prstClr>
                </a:solidFill>
                <a:latin typeface="Arial" charset="0"/>
              </a:defRPr>
            </a:lvl1pPr>
          </a:lstStyle>
          <a:p>
            <a:pPr>
              <a:defRPr/>
            </a:pPr>
            <a:fld id="{D587C552-CFA1-4B79-B219-A680BD755D98}" type="datetimeFigureOut">
              <a:rPr lang="en-US"/>
              <a:pPr>
                <a:defRPr/>
              </a:pPr>
              <a:t>12/17/2017</a:t>
            </a:fld>
            <a:endParaRPr lang="en-US"/>
          </a:p>
        </p:txBody>
      </p:sp>
      <p:sp>
        <p:nvSpPr>
          <p:cNvPr id="5" name="Footer Placeholder 2"/>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6" name="Slide Number Placeholder 3"/>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A219C1EF-2041-4B86-AFDD-20336092FE3F}" type="slidenum">
              <a:rPr lang="en-US"/>
              <a:pPr>
                <a:defRPr/>
              </a:pPr>
              <a:t>‹#›</a:t>
            </a:fld>
            <a:endParaRPr lang="en-US"/>
          </a:p>
        </p:txBody>
      </p:sp>
    </p:spTree>
    <p:extLst>
      <p:ext uri="{BB962C8B-B14F-4D97-AF65-F5344CB8AC3E}">
        <p14:creationId xmlns:p14="http://schemas.microsoft.com/office/powerpoint/2010/main" val="3368666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solidFill>
                  <a:prstClr val="black">
                    <a:tint val="75000"/>
                  </a:prstClr>
                </a:solidFill>
                <a:latin typeface="Arial" charset="0"/>
              </a:defRPr>
            </a:lvl1pPr>
          </a:lstStyle>
          <a:p>
            <a:pPr>
              <a:defRPr/>
            </a:pPr>
            <a:fld id="{F22EA8E9-6ED1-4B7F-81F3-07637CEC630A}" type="datetimeFigureOut">
              <a:rPr lang="en-US"/>
              <a:pPr>
                <a:defRPr/>
              </a:pPr>
              <a:t>12/17/2017</a:t>
            </a:fld>
            <a:endParaRPr lang="en-US"/>
          </a:p>
        </p:txBody>
      </p:sp>
      <p:sp>
        <p:nvSpPr>
          <p:cNvPr id="10" name="Footer Placeholder 5"/>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11" name="Slide Number Placeholder 6"/>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A96116FA-C09C-471C-915F-969DE1F16EE4}" type="slidenum">
              <a:rPr lang="en-US"/>
              <a:pPr>
                <a:defRPr/>
              </a:pPr>
              <a:t>‹#›</a:t>
            </a:fld>
            <a:endParaRPr lang="en-US"/>
          </a:p>
        </p:txBody>
      </p:sp>
    </p:spTree>
    <p:extLst>
      <p:ext uri="{BB962C8B-B14F-4D97-AF65-F5344CB8AC3E}">
        <p14:creationId xmlns:p14="http://schemas.microsoft.com/office/powerpoint/2010/main" val="418981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4C81F66F-7BAD-49BA-AC95-240A96B34B16}"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1C5FA494-CC38-4ACA-A4BC-535F05A4F82D}" type="slidenum">
              <a:rPr lang="ar-SA"/>
              <a:pPr>
                <a:defRPr/>
              </a:pPr>
              <a:t>‹#›</a:t>
            </a:fld>
            <a:endParaRPr lang="ar-SA"/>
          </a:p>
        </p:txBody>
      </p:sp>
    </p:spTree>
    <p:extLst>
      <p:ext uri="{BB962C8B-B14F-4D97-AF65-F5344CB8AC3E}">
        <p14:creationId xmlns:p14="http://schemas.microsoft.com/office/powerpoint/2010/main" val="850300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solidFill>
                  <a:prstClr val="black">
                    <a:tint val="75000"/>
                  </a:prstClr>
                </a:solidFill>
                <a:latin typeface="Arial" charset="0"/>
              </a:defRPr>
            </a:lvl1pPr>
          </a:lstStyle>
          <a:p>
            <a:pPr>
              <a:defRPr/>
            </a:pPr>
            <a:fld id="{CE4A9E68-0BF9-4592-835D-327FE8B353EC}" type="datetimeFigureOut">
              <a:rPr lang="en-US"/>
              <a:pPr>
                <a:defRPr/>
              </a:pPr>
              <a:t>12/17/2017</a:t>
            </a:fld>
            <a:endParaRPr lang="en-US"/>
          </a:p>
        </p:txBody>
      </p:sp>
      <p:sp>
        <p:nvSpPr>
          <p:cNvPr id="12" name="Slide Number Placeholder 6"/>
          <p:cNvSpPr>
            <a:spLocks noGrp="1"/>
          </p:cNvSpPr>
          <p:nvPr>
            <p:ph type="sldNum" sz="quarter" idx="11"/>
          </p:nvPr>
        </p:nvSpPr>
        <p:spPr/>
        <p:txBody>
          <a:bodyPr/>
          <a:lstStyle>
            <a:lvl1pPr>
              <a:defRPr>
                <a:solidFill>
                  <a:prstClr val="black">
                    <a:tint val="75000"/>
                  </a:prstClr>
                </a:solidFill>
                <a:latin typeface="Arial" charset="0"/>
              </a:defRPr>
            </a:lvl1pPr>
          </a:lstStyle>
          <a:p>
            <a:pPr>
              <a:defRPr/>
            </a:pPr>
            <a:fld id="{2B203235-870B-4AA8-AF6C-E382A05582B9}" type="slidenum">
              <a:rPr lang="en-US"/>
              <a:pPr>
                <a:defRPr/>
              </a:pPr>
              <a:t>‹#›</a:t>
            </a:fld>
            <a:endParaRPr lang="en-US"/>
          </a:p>
        </p:txBody>
      </p:sp>
      <p:sp>
        <p:nvSpPr>
          <p:cNvPr id="13" name="Footer Placeholder 5"/>
          <p:cNvSpPr>
            <a:spLocks noGrp="1"/>
          </p:cNvSpPr>
          <p:nvPr>
            <p:ph type="ftr" sz="quarter" idx="12"/>
          </p:nvPr>
        </p:nvSpPr>
        <p:spPr/>
        <p:txBody>
          <a:bodyPr/>
          <a:lstStyle>
            <a:lvl1pPr>
              <a:defRPr>
                <a:solidFill>
                  <a:prstClr val="black">
                    <a:tint val="75000"/>
                  </a:prstClr>
                </a:solidFill>
                <a:latin typeface="Arial" charset="0"/>
              </a:defRPr>
            </a:lvl1pPr>
          </a:lstStyle>
          <a:p>
            <a:pPr>
              <a:defRPr/>
            </a:pPr>
            <a:endParaRPr lang="en-US"/>
          </a:p>
        </p:txBody>
      </p:sp>
    </p:spTree>
    <p:extLst>
      <p:ext uri="{BB962C8B-B14F-4D97-AF65-F5344CB8AC3E}">
        <p14:creationId xmlns:p14="http://schemas.microsoft.com/office/powerpoint/2010/main" val="24543452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6A0438CB-6C76-4164-B0F0-D0EC2ACBA313}"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2BA75380-D96A-4B79-930C-93368E054411}" type="slidenum">
              <a:rPr lang="en-US"/>
              <a:pPr>
                <a:defRPr/>
              </a:pPr>
              <a:t>‹#›</a:t>
            </a:fld>
            <a:endParaRPr lang="en-US"/>
          </a:p>
        </p:txBody>
      </p:sp>
    </p:spTree>
    <p:extLst>
      <p:ext uri="{BB962C8B-B14F-4D97-AF65-F5344CB8AC3E}">
        <p14:creationId xmlns:p14="http://schemas.microsoft.com/office/powerpoint/2010/main" val="2340231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26EC9F67-673E-4FD9-A32B-B518E8DA9721}" type="datetimeFigureOut">
              <a:rPr lang="en-US"/>
              <a:pPr>
                <a:defRPr/>
              </a:pPr>
              <a:t>12/17/2017</a:t>
            </a:fld>
            <a:endParaRPr lang="en-US"/>
          </a:p>
        </p:txBody>
      </p:sp>
      <p:sp>
        <p:nvSpPr>
          <p:cNvPr id="7"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52A1F23D-5638-43BB-96F0-6587B303C553}" type="slidenum">
              <a:rPr lang="en-US"/>
              <a:pPr>
                <a:defRPr/>
              </a:pPr>
              <a:t>‹#›</a:t>
            </a:fld>
            <a:endParaRPr lang="en-US"/>
          </a:p>
        </p:txBody>
      </p:sp>
    </p:spTree>
    <p:extLst>
      <p:ext uri="{BB962C8B-B14F-4D97-AF65-F5344CB8AC3E}">
        <p14:creationId xmlns:p14="http://schemas.microsoft.com/office/powerpoint/2010/main" val="89071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charset="0"/>
              </a:defRPr>
            </a:lvl1pPr>
          </a:lstStyle>
          <a:p>
            <a:pPr>
              <a:defRPr/>
            </a:pPr>
            <a:fld id="{1B5F3BEA-AA8A-4E40-AB8C-DB5ECB1EA781}"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C15220A9-0C9E-46D9-9406-C2B6876F0783}" type="slidenum">
              <a:rPr lang="ar-SA"/>
              <a:pPr>
                <a:defRPr/>
              </a:pPr>
              <a:t>‹#›</a:t>
            </a:fld>
            <a:endParaRPr lang="ar-SA"/>
          </a:p>
        </p:txBody>
      </p:sp>
    </p:spTree>
    <p:extLst>
      <p:ext uri="{BB962C8B-B14F-4D97-AF65-F5344CB8AC3E}">
        <p14:creationId xmlns:p14="http://schemas.microsoft.com/office/powerpoint/2010/main" val="2298186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charset="0"/>
              </a:defRPr>
            </a:lvl1pPr>
          </a:lstStyle>
          <a:p>
            <a:pPr>
              <a:defRPr/>
            </a:pPr>
            <a:fld id="{D40B43B6-659B-4903-B3F5-0EF668A17D86}"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DE449C8B-841F-4ACD-8F95-28BED0FD415E}" type="slidenum">
              <a:rPr lang="ar-SA"/>
              <a:pPr>
                <a:defRPr/>
              </a:pPr>
              <a:t>‹#›</a:t>
            </a:fld>
            <a:endParaRPr lang="ar-SA"/>
          </a:p>
        </p:txBody>
      </p:sp>
    </p:spTree>
    <p:extLst>
      <p:ext uri="{BB962C8B-B14F-4D97-AF65-F5344CB8AC3E}">
        <p14:creationId xmlns:p14="http://schemas.microsoft.com/office/powerpoint/2010/main" val="673824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charset="0"/>
              </a:defRPr>
            </a:lvl1pPr>
          </a:lstStyle>
          <a:p>
            <a:pPr>
              <a:defRPr/>
            </a:pPr>
            <a:fld id="{F3DAD6D5-068F-4670-AEBA-76A4AA3CEBA1}" type="datetimeFigureOut">
              <a:rPr lang="ar-SA"/>
              <a:pPr>
                <a:defRPr/>
              </a:pPr>
              <a:t>29/03/1439</a:t>
            </a:fld>
            <a:endParaRPr lang="ar-SA"/>
          </a:p>
        </p:txBody>
      </p:sp>
      <p:sp>
        <p:nvSpPr>
          <p:cNvPr id="8" name="Footer Placeholder 7"/>
          <p:cNvSpPr>
            <a:spLocks noGrp="1"/>
          </p:cNvSpPr>
          <p:nvPr>
            <p:ph type="ftr" sz="quarter" idx="11"/>
          </p:nvPr>
        </p:nvSpPr>
        <p:spPr/>
        <p:txBody>
          <a:bodyPr/>
          <a:lstStyle>
            <a:lvl1pPr>
              <a:defRPr>
                <a:latin typeface="Arial" charset="0"/>
              </a:defRPr>
            </a:lvl1pPr>
          </a:lstStyle>
          <a:p>
            <a:pPr>
              <a:defRPr/>
            </a:pPr>
            <a:endParaRPr lang="ar-SA"/>
          </a:p>
        </p:txBody>
      </p:sp>
      <p:sp>
        <p:nvSpPr>
          <p:cNvPr id="9" name="Slide Number Placeholder 8"/>
          <p:cNvSpPr>
            <a:spLocks noGrp="1"/>
          </p:cNvSpPr>
          <p:nvPr>
            <p:ph type="sldNum" sz="quarter" idx="12"/>
          </p:nvPr>
        </p:nvSpPr>
        <p:spPr/>
        <p:txBody>
          <a:bodyPr/>
          <a:lstStyle>
            <a:lvl1pPr>
              <a:defRPr>
                <a:latin typeface="Arial" charset="0"/>
              </a:defRPr>
            </a:lvl1pPr>
          </a:lstStyle>
          <a:p>
            <a:pPr>
              <a:defRPr/>
            </a:pPr>
            <a:fld id="{13D23516-F0F5-4C30-A0AC-2432C7841400}" type="slidenum">
              <a:rPr lang="ar-SA"/>
              <a:pPr>
                <a:defRPr/>
              </a:pPr>
              <a:t>‹#›</a:t>
            </a:fld>
            <a:endParaRPr lang="ar-SA"/>
          </a:p>
        </p:txBody>
      </p:sp>
    </p:spTree>
    <p:extLst>
      <p:ext uri="{BB962C8B-B14F-4D97-AF65-F5344CB8AC3E}">
        <p14:creationId xmlns:p14="http://schemas.microsoft.com/office/powerpoint/2010/main" val="278657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charset="0"/>
              </a:defRPr>
            </a:lvl1pPr>
          </a:lstStyle>
          <a:p>
            <a:pPr>
              <a:defRPr/>
            </a:pPr>
            <a:fld id="{5EFF3DA9-0D41-46B0-8309-3DD1DD32593F}" type="datetimeFigureOut">
              <a:rPr lang="ar-SA"/>
              <a:pPr>
                <a:defRPr/>
              </a:pPr>
              <a:t>29/03/1439</a:t>
            </a:fld>
            <a:endParaRPr lang="ar-SA"/>
          </a:p>
        </p:txBody>
      </p:sp>
      <p:sp>
        <p:nvSpPr>
          <p:cNvPr id="4" name="Footer Placeholder 3"/>
          <p:cNvSpPr>
            <a:spLocks noGrp="1"/>
          </p:cNvSpPr>
          <p:nvPr>
            <p:ph type="ftr" sz="quarter" idx="11"/>
          </p:nvPr>
        </p:nvSpPr>
        <p:spPr/>
        <p:txBody>
          <a:bodyPr/>
          <a:lstStyle>
            <a:lvl1pPr>
              <a:defRPr>
                <a:latin typeface="Arial" charset="0"/>
              </a:defRPr>
            </a:lvl1pPr>
          </a:lstStyle>
          <a:p>
            <a:pPr>
              <a:defRPr/>
            </a:pPr>
            <a:endParaRPr lang="ar-SA"/>
          </a:p>
        </p:txBody>
      </p:sp>
      <p:sp>
        <p:nvSpPr>
          <p:cNvPr id="5" name="Slide Number Placeholder 4"/>
          <p:cNvSpPr>
            <a:spLocks noGrp="1"/>
          </p:cNvSpPr>
          <p:nvPr>
            <p:ph type="sldNum" sz="quarter" idx="12"/>
          </p:nvPr>
        </p:nvSpPr>
        <p:spPr/>
        <p:txBody>
          <a:bodyPr/>
          <a:lstStyle>
            <a:lvl1pPr>
              <a:defRPr>
                <a:latin typeface="Arial" charset="0"/>
              </a:defRPr>
            </a:lvl1pPr>
          </a:lstStyle>
          <a:p>
            <a:pPr>
              <a:defRPr/>
            </a:pPr>
            <a:fld id="{F175DB94-1A50-404D-8D46-9775234F5037}" type="slidenum">
              <a:rPr lang="ar-SA"/>
              <a:pPr>
                <a:defRPr/>
              </a:pPr>
              <a:t>‹#›</a:t>
            </a:fld>
            <a:endParaRPr lang="ar-SA"/>
          </a:p>
        </p:txBody>
      </p:sp>
    </p:spTree>
    <p:extLst>
      <p:ext uri="{BB962C8B-B14F-4D97-AF65-F5344CB8AC3E}">
        <p14:creationId xmlns:p14="http://schemas.microsoft.com/office/powerpoint/2010/main" val="237513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charset="0"/>
              </a:defRPr>
            </a:lvl1pPr>
          </a:lstStyle>
          <a:p>
            <a:pPr>
              <a:defRPr/>
            </a:pPr>
            <a:fld id="{1635F365-BE70-4A13-8DCB-71EA4F14078C}" type="datetimeFigureOut">
              <a:rPr lang="ar-SA"/>
              <a:pPr>
                <a:defRPr/>
              </a:pPr>
              <a:t>29/03/1439</a:t>
            </a:fld>
            <a:endParaRPr lang="ar-SA"/>
          </a:p>
        </p:txBody>
      </p:sp>
      <p:sp>
        <p:nvSpPr>
          <p:cNvPr id="3" name="Footer Placeholder 2"/>
          <p:cNvSpPr>
            <a:spLocks noGrp="1"/>
          </p:cNvSpPr>
          <p:nvPr>
            <p:ph type="ftr" sz="quarter" idx="11"/>
          </p:nvPr>
        </p:nvSpPr>
        <p:spPr/>
        <p:txBody>
          <a:bodyPr/>
          <a:lstStyle>
            <a:lvl1pPr>
              <a:defRPr>
                <a:latin typeface="Arial" charset="0"/>
              </a:defRPr>
            </a:lvl1pPr>
          </a:lstStyle>
          <a:p>
            <a:pPr>
              <a:defRPr/>
            </a:pPr>
            <a:endParaRPr lang="ar-SA"/>
          </a:p>
        </p:txBody>
      </p:sp>
      <p:sp>
        <p:nvSpPr>
          <p:cNvPr id="4" name="Slide Number Placeholder 3"/>
          <p:cNvSpPr>
            <a:spLocks noGrp="1"/>
          </p:cNvSpPr>
          <p:nvPr>
            <p:ph type="sldNum" sz="quarter" idx="12"/>
          </p:nvPr>
        </p:nvSpPr>
        <p:spPr/>
        <p:txBody>
          <a:bodyPr/>
          <a:lstStyle>
            <a:lvl1pPr>
              <a:defRPr>
                <a:latin typeface="Arial" charset="0"/>
              </a:defRPr>
            </a:lvl1pPr>
          </a:lstStyle>
          <a:p>
            <a:pPr>
              <a:defRPr/>
            </a:pPr>
            <a:fld id="{871BED95-5D17-497A-AB9E-7EA35915433C}" type="slidenum">
              <a:rPr lang="ar-SA"/>
              <a:pPr>
                <a:defRPr/>
              </a:pPr>
              <a:t>‹#›</a:t>
            </a:fld>
            <a:endParaRPr lang="ar-SA"/>
          </a:p>
        </p:txBody>
      </p:sp>
    </p:spTree>
    <p:extLst>
      <p:ext uri="{BB962C8B-B14F-4D97-AF65-F5344CB8AC3E}">
        <p14:creationId xmlns:p14="http://schemas.microsoft.com/office/powerpoint/2010/main" val="229448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194A4E01-C23E-4418-A018-04CD00468881}"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E787739F-8B7D-4204-A430-CC3D004D5B7D}" type="slidenum">
              <a:rPr lang="ar-SA"/>
              <a:pPr>
                <a:defRPr/>
              </a:pPr>
              <a:t>‹#›</a:t>
            </a:fld>
            <a:endParaRPr lang="ar-SA"/>
          </a:p>
        </p:txBody>
      </p:sp>
    </p:spTree>
    <p:extLst>
      <p:ext uri="{BB962C8B-B14F-4D97-AF65-F5344CB8AC3E}">
        <p14:creationId xmlns:p14="http://schemas.microsoft.com/office/powerpoint/2010/main" val="1148491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160D2AA5-CE00-4422-A9C9-24B5EE6383CA}"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641A801E-D1E5-4684-8775-29EAE46E5C6D}" type="slidenum">
              <a:rPr lang="ar-SA"/>
              <a:pPr>
                <a:defRPr/>
              </a:pPr>
              <a:t>‹#›</a:t>
            </a:fld>
            <a:endParaRPr lang="ar-SA"/>
          </a:p>
        </p:txBody>
      </p:sp>
    </p:spTree>
    <p:extLst>
      <p:ext uri="{BB962C8B-B14F-4D97-AF65-F5344CB8AC3E}">
        <p14:creationId xmlns:p14="http://schemas.microsoft.com/office/powerpoint/2010/main" val="293921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rgbClr val="073E87"/>
                </a:solidFill>
                <a:latin typeface="Calibri" pitchFamily="34" charset="0"/>
              </a:defRPr>
            </a:lvl1pPr>
          </a:lstStyle>
          <a:p>
            <a:pPr>
              <a:defRPr/>
            </a:pPr>
            <a:fld id="{67BE8793-E539-4F50-8E45-881820C8033C}" type="datetimeFigureOut">
              <a:rPr lang="ar-SA"/>
              <a:pPr>
                <a:defRPr/>
              </a:pPr>
              <a:t>29/03/1439</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73E87"/>
                </a:solidFill>
                <a:latin typeface="Calibri" pitchFamily="34" charset="0"/>
              </a:defRPr>
            </a:lvl1pPr>
          </a:lstStyle>
          <a:p>
            <a:pPr>
              <a:defRPr/>
            </a:pPr>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rgbClr val="073E87"/>
                </a:solidFill>
                <a:latin typeface="Calibri" pitchFamily="34" charset="0"/>
              </a:defRPr>
            </a:lvl1pPr>
          </a:lstStyle>
          <a:p>
            <a:pPr>
              <a:defRPr/>
            </a:pPr>
            <a:fld id="{774A7258-2B67-4E59-8ECB-7AC47C1B7218}"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52" name="Text Placeholder 2"/>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rgbClr val="073E87"/>
                </a:solidFill>
                <a:latin typeface="Calibri" pitchFamily="34" charset="0"/>
              </a:defRPr>
            </a:lvl1pPr>
          </a:lstStyle>
          <a:p>
            <a:pPr>
              <a:defRPr/>
            </a:pPr>
            <a:fld id="{3D42BCDD-8A0A-42E9-BD5B-E127E55CA67B}" type="datetimeFigureOut">
              <a:rPr lang="ar-SA"/>
              <a:pPr>
                <a:defRPr/>
              </a:pPr>
              <a:t>29/03/1439</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73E87"/>
                </a:solidFill>
                <a:latin typeface="Calibri" pitchFamily="34" charset="0"/>
              </a:defRPr>
            </a:lvl1pPr>
          </a:lstStyle>
          <a:p>
            <a:pPr>
              <a:defRPr/>
            </a:pPr>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rgbClr val="073E87"/>
                </a:solidFill>
                <a:latin typeface="Calibri" pitchFamily="34" charset="0"/>
              </a:defRPr>
            </a:lvl1pPr>
          </a:lstStyle>
          <a:p>
            <a:pPr>
              <a:defRPr/>
            </a:pPr>
            <a:fld id="{52A26324-4DC8-4A2B-8100-8FCC68E46C6F}" type="slidenum">
              <a:rPr lang="ar-SA"/>
              <a:pPr>
                <a:defRPr/>
              </a:pPr>
              <a:t>‹#›</a:t>
            </a:fld>
            <a:endParaRPr lang="ar-SA"/>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18.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وان 3"/>
          <p:cNvSpPr>
            <a:spLocks noGrp="1"/>
          </p:cNvSpPr>
          <p:nvPr>
            <p:ph type="ctrTitle"/>
          </p:nvPr>
        </p:nvSpPr>
        <p:spPr>
          <a:xfrm>
            <a:off x="685800" y="1516063"/>
            <a:ext cx="8153400" cy="647700"/>
          </a:xfrm>
          <a:solidFill>
            <a:srgbClr val="7E97AD"/>
          </a:solidFill>
          <a:ln w="10795" cap="flat" algn="ctr">
            <a:solidFill>
              <a:srgbClr val="5B6E7E"/>
            </a:solidFill>
            <a:miter lim="800000"/>
            <a:headEnd/>
            <a:tailEnd/>
          </a:ln>
        </p:spPr>
        <p:txBody>
          <a:bodyPr>
            <a:spAutoFit/>
          </a:bodyPr>
          <a:lstStyle/>
          <a:p>
            <a:pPr rtl="1"/>
            <a:r>
              <a:rPr lang="ar-SA" sz="3600" b="1" smtClean="0">
                <a:solidFill>
                  <a:schemeClr val="bg1"/>
                </a:solidFill>
              </a:rPr>
              <a:t>نظرية الانتاج</a:t>
            </a:r>
            <a:endParaRPr lang="en-US" sz="3600" b="1" smtClean="0">
              <a:solidFill>
                <a:schemeClr val="bg1"/>
              </a:solidFill>
            </a:endParaRPr>
          </a:p>
        </p:txBody>
      </p:sp>
      <p:sp>
        <p:nvSpPr>
          <p:cNvPr id="5" name="عنوان فرعي 4"/>
          <p:cNvSpPr>
            <a:spLocks noGrp="1"/>
          </p:cNvSpPr>
          <p:nvPr>
            <p:ph type="subTitle" idx="1"/>
          </p:nvPr>
        </p:nvSpPr>
        <p:spPr>
          <a:xfrm>
            <a:off x="1524000" y="4114800"/>
            <a:ext cx="6400800" cy="1754188"/>
          </a:xfrm>
        </p:spPr>
        <p:txBody>
          <a:bodyPr rtlCol="1">
            <a:spAutoFit/>
          </a:bodyPr>
          <a:lstStyle/>
          <a:p>
            <a:pPr fontAlgn="auto">
              <a:spcBef>
                <a:spcPts val="0"/>
              </a:spcBef>
              <a:spcAft>
                <a:spcPts val="0"/>
              </a:spcAft>
              <a:buFontTx/>
              <a:buNone/>
              <a:defRPr/>
            </a:pPr>
            <a:r>
              <a:rPr lang="ar-IQ" sz="3600" b="1" kern="0" dirty="0" smtClean="0">
                <a:solidFill>
                  <a:sysClr val="windowText" lastClr="000000"/>
                </a:solidFill>
                <a:ea typeface="+mj-ea"/>
                <a:cs typeface="Times New Roman"/>
              </a:rPr>
              <a:t>أ.د.عبد الستارعبد الجبار موسى</a:t>
            </a:r>
          </a:p>
          <a:p>
            <a:pPr fontAlgn="auto">
              <a:spcBef>
                <a:spcPts val="0"/>
              </a:spcBef>
              <a:spcAft>
                <a:spcPts val="0"/>
              </a:spcAft>
              <a:buFontTx/>
              <a:buNone/>
              <a:defRPr/>
            </a:pPr>
            <a:r>
              <a:rPr lang="ar-IQ" sz="3600" b="1" kern="0" dirty="0" smtClean="0">
                <a:solidFill>
                  <a:sysClr val="windowText" lastClr="000000"/>
                </a:solidFill>
                <a:ea typeface="+mj-ea"/>
                <a:cs typeface="Times New Roman"/>
              </a:rPr>
              <a:t>استاذالنظرية الاقتصادية الجزئية - الجامعة المستنصرية- العراق</a:t>
            </a:r>
            <a:endParaRPr lang="en-US" sz="2400" b="1" kern="0" dirty="0" smtClean="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3"/>
          <p:cNvPicPr>
            <a:picLocks noChangeAspect="1" noChangeArrowheads="1"/>
          </p:cNvPicPr>
          <p:nvPr/>
        </p:nvPicPr>
        <p:blipFill>
          <a:blip r:embed="rId2"/>
          <a:srcRect/>
          <a:stretch>
            <a:fillRect/>
          </a:stretch>
        </p:blipFill>
        <p:spPr bwMode="auto">
          <a:xfrm>
            <a:off x="0" y="0"/>
            <a:ext cx="9144000" cy="6858000"/>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722313" y="-63500"/>
            <a:ext cx="7699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r>
              <a:rPr lang="ar-IQ" sz="3200" b="1">
                <a:solidFill>
                  <a:srgbClr val="FF0000"/>
                </a:solidFill>
                <a:cs typeface="Times New Roman" pitchFamily="18" charset="0"/>
              </a:rPr>
              <a:t>نظرية الانتاج(باستخدام عنصرين) تحليل منحنيات السواء</a:t>
            </a:r>
            <a:endParaRPr lang="en-US" sz="3200">
              <a:solidFill>
                <a:srgbClr val="FF0000"/>
              </a:solidFill>
            </a:endParaRPr>
          </a:p>
        </p:txBody>
      </p:sp>
      <p:sp>
        <p:nvSpPr>
          <p:cNvPr id="5" name="Rectangle 4"/>
          <p:cNvSpPr/>
          <p:nvPr/>
        </p:nvSpPr>
        <p:spPr>
          <a:xfrm>
            <a:off x="0" y="1219200"/>
            <a:ext cx="9144000" cy="1384300"/>
          </a:xfrm>
          <a:prstGeom prst="rect">
            <a:avLst/>
          </a:prstGeom>
        </p:spPr>
        <p:txBody>
          <a:bodyPr>
            <a:spAutoFit/>
          </a:bodyPr>
          <a:lstStyle/>
          <a:p>
            <a:pPr algn="r" fontAlgn="auto">
              <a:spcBef>
                <a:spcPts val="0"/>
              </a:spcBef>
              <a:spcAft>
                <a:spcPts val="0"/>
              </a:spcAft>
              <a:defRPr/>
            </a:pPr>
            <a:r>
              <a:rPr lang="ar-IQ" sz="2800" b="1" u="sng" dirty="0">
                <a:solidFill>
                  <a:prstClr val="black"/>
                </a:solidFill>
                <a:latin typeface="Calibri"/>
                <a:cs typeface="Arial"/>
              </a:rPr>
              <a:t>منحنى الانتاج المتساوي</a:t>
            </a:r>
            <a:r>
              <a:rPr lang="ar-IQ" sz="2800" b="1" dirty="0">
                <a:solidFill>
                  <a:prstClr val="black"/>
                </a:solidFill>
                <a:latin typeface="Calibri"/>
                <a:cs typeface="Arial"/>
              </a:rPr>
              <a:t> هو عبارة عن منحنى سواء يعبر عن مستوى انتاج سلعة بمستوى واحد </a:t>
            </a:r>
            <a:r>
              <a:rPr lang="ar-SA" sz="2800" b="1" dirty="0">
                <a:solidFill>
                  <a:prstClr val="black"/>
                </a:solidFill>
                <a:latin typeface="Calibri"/>
                <a:cs typeface="Arial"/>
              </a:rPr>
              <a:t>(نفس الكمية)</a:t>
            </a:r>
            <a:r>
              <a:rPr lang="ar-IQ" sz="2800" b="1" dirty="0">
                <a:solidFill>
                  <a:prstClr val="black"/>
                </a:solidFill>
                <a:latin typeface="Calibri"/>
                <a:cs typeface="Arial"/>
              </a:rPr>
              <a:t>على جميع النقاط الواقعة عليه ولكن بتوليفات(مقادير)مختلفة من وحدات العمل ورأس المال.</a:t>
            </a:r>
            <a:endParaRPr lang="en-US" sz="2800" dirty="0">
              <a:solidFill>
                <a:prstClr val="black"/>
              </a:solidFill>
              <a:latin typeface="Calibri"/>
              <a:cs typeface="+mn-cs"/>
            </a:endParaRPr>
          </a:p>
        </p:txBody>
      </p:sp>
      <p:sp>
        <p:nvSpPr>
          <p:cNvPr id="9" name="Rectangle 8"/>
          <p:cNvSpPr/>
          <p:nvPr/>
        </p:nvSpPr>
        <p:spPr>
          <a:xfrm>
            <a:off x="381000" y="3124200"/>
            <a:ext cx="8534400" cy="2678113"/>
          </a:xfrm>
          <a:prstGeom prst="rect">
            <a:avLst/>
          </a:prstGeom>
        </p:spPr>
        <p:txBody>
          <a:bodyPr>
            <a:spAutoFit/>
          </a:bodyPr>
          <a:lstStyle/>
          <a:p>
            <a:pPr algn="r" fontAlgn="auto">
              <a:spcBef>
                <a:spcPts val="0"/>
              </a:spcBef>
              <a:spcAft>
                <a:spcPts val="0"/>
              </a:spcAft>
              <a:defRPr/>
            </a:pPr>
            <a:r>
              <a:rPr lang="ar-IQ" sz="2800" b="1" dirty="0">
                <a:solidFill>
                  <a:prstClr val="black"/>
                </a:solidFill>
                <a:latin typeface="Calibri"/>
                <a:cs typeface="Arial"/>
              </a:rPr>
              <a:t>منحنى الانتاج المتساوي</a:t>
            </a:r>
            <a:r>
              <a:rPr lang="ar-SA" sz="2800" b="1" dirty="0">
                <a:solidFill>
                  <a:prstClr val="black"/>
                </a:solidFill>
                <a:latin typeface="Calibri"/>
                <a:cs typeface="Arial"/>
              </a:rPr>
              <a:t> محدب تجاه نقطة الأصل، يعني أن القيمة المطلقة للميل تتناقص كلما اتجهنا من أعلى</a:t>
            </a:r>
            <a:r>
              <a:rPr lang="ar-SA" sz="2800" b="1" u="sng" dirty="0">
                <a:solidFill>
                  <a:prstClr val="black"/>
                </a:solidFill>
                <a:latin typeface="Calibri"/>
                <a:cs typeface="Arial"/>
              </a:rPr>
              <a:t> </a:t>
            </a:r>
            <a:r>
              <a:rPr lang="ar-SA" sz="2800" b="1" dirty="0">
                <a:solidFill>
                  <a:prstClr val="black"/>
                </a:solidFill>
                <a:latin typeface="Calibri"/>
                <a:cs typeface="Arial"/>
              </a:rPr>
              <a:t>إلى أسفل أي أن الميل ليس ثابت، لأن منحنى لاخطي ، وبالتالي هذا الميل يتناقص عندما نتجه من أعلى إلى أسفل.</a:t>
            </a:r>
            <a:r>
              <a:rPr lang="ar-SA" sz="2800" b="1" u="sng" dirty="0">
                <a:solidFill>
                  <a:prstClr val="black"/>
                </a:solidFill>
                <a:latin typeface="Calibri"/>
                <a:cs typeface="Arial"/>
              </a:rPr>
              <a:t>  ان ميل منحنى السواء</a:t>
            </a:r>
            <a:r>
              <a:rPr lang="ar-SA" sz="2800" b="1" dirty="0">
                <a:solidFill>
                  <a:prstClr val="black"/>
                </a:solidFill>
                <a:latin typeface="Calibri"/>
                <a:cs typeface="Arial"/>
              </a:rPr>
              <a:t> يسمى بمعدل الإحلال الفني </a:t>
            </a:r>
            <a:r>
              <a:rPr lang="ar-IQ" sz="2800" b="1" dirty="0">
                <a:solidFill>
                  <a:prstClr val="black"/>
                </a:solidFill>
                <a:latin typeface="Calibri"/>
                <a:cs typeface="Arial"/>
              </a:rPr>
              <a:t>التقني ()</a:t>
            </a:r>
            <a:r>
              <a:rPr lang="ar-SA" sz="2800" b="1" u="sng" dirty="0">
                <a:solidFill>
                  <a:prstClr val="black"/>
                </a:solidFill>
                <a:latin typeface="Calibri"/>
                <a:cs typeface="Arial"/>
              </a:rPr>
              <a:t>وهو يعبر عن عدد الوحدات التي يجب التنازل عنها من</a:t>
            </a:r>
            <a:r>
              <a:rPr lang="ar-IQ" sz="2800" b="1" u="sng" dirty="0">
                <a:solidFill>
                  <a:prstClr val="black"/>
                </a:solidFill>
                <a:latin typeface="Calibri"/>
                <a:cs typeface="Arial"/>
              </a:rPr>
              <a:t> وحدات العمل</a:t>
            </a:r>
            <a:r>
              <a:rPr lang="ar-SA" sz="2800" b="1" u="sng" dirty="0">
                <a:solidFill>
                  <a:prstClr val="black"/>
                </a:solidFill>
                <a:latin typeface="Calibri"/>
                <a:cs typeface="Arial"/>
              </a:rPr>
              <a:t>  للحصول على وحدة  واحدة من </a:t>
            </a:r>
            <a:r>
              <a:rPr lang="ar-IQ" sz="2800" b="1" u="sng" dirty="0">
                <a:solidFill>
                  <a:prstClr val="black"/>
                </a:solidFill>
                <a:latin typeface="Calibri"/>
                <a:cs typeface="Arial"/>
              </a:rPr>
              <a:t>رأس المال.</a:t>
            </a:r>
            <a:endParaRPr lang="en-US" sz="2800" dirty="0">
              <a:solidFill>
                <a:prstClr val="black"/>
              </a:solidFill>
              <a:latin typeface="Calibri"/>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1+#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2000" fill="hold"/>
                                        <p:tgtEl>
                                          <p:spTgt spid="9"/>
                                        </p:tgtEl>
                                        <p:attrNameLst>
                                          <p:attrName>ppt_x</p:attrName>
                                        </p:attrNameLst>
                                      </p:cBhvr>
                                      <p:tavLst>
                                        <p:tav tm="0">
                                          <p:val>
                                            <p:strVal val="#ppt_x"/>
                                          </p:val>
                                        </p:tav>
                                        <p:tav tm="100000">
                                          <p:val>
                                            <p:strVal val="#ppt_x"/>
                                          </p:val>
                                        </p:tav>
                                      </p:tavLst>
                                    </p:anim>
                                    <p:anim calcmode="lin" valueType="num">
                                      <p:cBhvr additive="base">
                                        <p:cTn id="14"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p:cNvPicPr>
            <a:picLocks noChangeAspect="1" noChangeArrowheads="1"/>
          </p:cNvPicPr>
          <p:nvPr/>
        </p:nvPicPr>
        <p:blipFill>
          <a:blip r:embed="rId2">
            <a:lum bright="-10000" contrast="40000"/>
            <a:extLst>
              <a:ext uri="{28A0092B-C50C-407E-A947-70E740481C1C}">
                <a14:useLocalDpi xmlns:a14="http://schemas.microsoft.com/office/drawing/2010/main" val="0"/>
              </a:ext>
            </a:extLst>
          </a:blip>
          <a:srcRect/>
          <a:stretch>
            <a:fillRect/>
          </a:stretch>
        </p:blipFill>
        <p:spPr bwMode="auto">
          <a:xfrm>
            <a:off x="0" y="0"/>
            <a:ext cx="914400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30" name="Picture 6"/>
          <p:cNvPicPr>
            <a:picLocks noChangeAspect="1" noChangeArrowheads="1"/>
          </p:cNvPicPr>
          <p:nvPr/>
        </p:nvPicPr>
        <p:blipFill>
          <a:blip r:embed="rId2"/>
          <a:srcRect/>
          <a:stretch>
            <a:fillRect/>
          </a:stretch>
        </p:blipFill>
        <p:spPr bwMode="auto">
          <a:xfrm>
            <a:off x="0" y="228600"/>
            <a:ext cx="8915400" cy="6400800"/>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8"/>
          <p:cNvPicPr>
            <a:picLocks noChangeAspect="1" noChangeArrowheads="1"/>
          </p:cNvPicPr>
          <p:nvPr/>
        </p:nvPicPr>
        <p:blipFill>
          <a:blip r:embed="rId2"/>
          <a:srcRect/>
          <a:stretch>
            <a:fillRect/>
          </a:stretch>
        </p:blipFill>
        <p:spPr bwMode="auto">
          <a:xfrm>
            <a:off x="0" y="0"/>
            <a:ext cx="8915400" cy="6553200"/>
          </a:xfrm>
          <a:prstGeom prst="rect">
            <a:avLst/>
          </a:prstGeom>
          <a:ln>
            <a:headEnd/>
            <a:tailEnd/>
          </a:ln>
        </p:spPr>
        <p:style>
          <a:lnRef idx="2">
            <a:schemeClr val="accent3"/>
          </a:lnRef>
          <a:fillRef idx="1">
            <a:schemeClr val="lt1"/>
          </a:fillRef>
          <a:effectRef idx="0">
            <a:schemeClr val="accent3"/>
          </a:effectRef>
          <a:fontRef idx="minor">
            <a:schemeClr val="dk1"/>
          </a:fontRef>
        </p:style>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954088"/>
          </a:xfrm>
          <a:prstGeom prst="rect">
            <a:avLst/>
          </a:prstGeom>
        </p:spPr>
        <p:txBody>
          <a:bodyPr>
            <a:spAutoFit/>
          </a:bodyPr>
          <a:lstStyle/>
          <a:p>
            <a:pPr algn="ctr" fontAlgn="auto">
              <a:spcBef>
                <a:spcPts val="0"/>
              </a:spcBef>
              <a:spcAft>
                <a:spcPts val="0"/>
              </a:spcAft>
              <a:defRPr/>
            </a:pPr>
            <a:r>
              <a:rPr lang="ar-SA" sz="2800" b="1" dirty="0">
                <a:solidFill>
                  <a:srgbClr val="FF0000"/>
                </a:solidFill>
                <a:latin typeface="Calibri"/>
                <a:cs typeface="Arial"/>
              </a:rPr>
              <a:t>ال</a:t>
            </a:r>
            <a:r>
              <a:rPr lang="ar-IQ" sz="2800" b="1" dirty="0">
                <a:solidFill>
                  <a:srgbClr val="FF0000"/>
                </a:solidFill>
                <a:latin typeface="Calibri"/>
                <a:cs typeface="Arial"/>
              </a:rPr>
              <a:t>توازن الاقتصادي</a:t>
            </a:r>
            <a:r>
              <a:rPr lang="en-US" sz="2800" b="1" dirty="0">
                <a:solidFill>
                  <a:srgbClr val="FF0000"/>
                </a:solidFill>
                <a:latin typeface="Calibri"/>
                <a:cs typeface="+mn-cs"/>
              </a:rPr>
              <a:t> </a:t>
            </a:r>
            <a:r>
              <a:rPr lang="ar-SA" sz="2800" b="1" dirty="0">
                <a:solidFill>
                  <a:srgbClr val="FF0000"/>
                </a:solidFill>
                <a:latin typeface="Calibri"/>
                <a:cs typeface="Arial"/>
              </a:rPr>
              <a:t>على المدى البعيد</a:t>
            </a:r>
            <a:r>
              <a:rPr lang="ar-IQ" sz="2800" b="1" dirty="0">
                <a:solidFill>
                  <a:srgbClr val="FF0000"/>
                </a:solidFill>
                <a:latin typeface="Calibri"/>
                <a:cs typeface="Arial"/>
              </a:rPr>
              <a:t> </a:t>
            </a:r>
            <a:r>
              <a:rPr lang="ar-SA" sz="2800" b="1" dirty="0">
                <a:solidFill>
                  <a:srgbClr val="FF0000"/>
                </a:solidFill>
                <a:latin typeface="Calibri"/>
                <a:cs typeface="Arial"/>
              </a:rPr>
              <a:t>للمنتج </a:t>
            </a:r>
            <a:r>
              <a:rPr lang="ar-IQ" sz="2800" b="1" dirty="0">
                <a:solidFill>
                  <a:srgbClr val="FF0000"/>
                </a:solidFill>
                <a:latin typeface="Calibri"/>
                <a:cs typeface="Arial"/>
              </a:rPr>
              <a:t>في ظل تحليل منحنيات سواء المنتج</a:t>
            </a:r>
            <a:endParaRPr lang="en-US" sz="2800" dirty="0">
              <a:solidFill>
                <a:srgbClr val="FF0000"/>
              </a:solidFill>
              <a:latin typeface="Calibri"/>
              <a:cs typeface="+mn-cs"/>
            </a:endParaRP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7696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ppt_x"/>
                                          </p:val>
                                        </p:tav>
                                        <p:tav tm="100000">
                                          <p:val>
                                            <p:strVal val="#ppt_x"/>
                                          </p:val>
                                        </p:tav>
                                      </p:tavLst>
                                    </p:anim>
                                    <p:anim calcmode="lin" valueType="num">
                                      <p:cBhvr additive="base">
                                        <p:cTn id="8" dur="500" fill="hold"/>
                                        <p:tgtEl>
                                          <p:spTgt spid="286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396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9705" name="Object 9"/>
          <p:cNvGraphicFramePr>
            <a:graphicFrameLocks noChangeAspect="1"/>
          </p:cNvGraphicFramePr>
          <p:nvPr/>
        </p:nvGraphicFramePr>
        <p:xfrm>
          <a:off x="3625850" y="4572000"/>
          <a:ext cx="5213350" cy="847725"/>
        </p:xfrm>
        <a:graphic>
          <a:graphicData uri="http://schemas.openxmlformats.org/presentationml/2006/ole">
            <mc:AlternateContent xmlns:mc="http://schemas.openxmlformats.org/markup-compatibility/2006">
              <mc:Choice xmlns:v="urn:schemas-microsoft-com:vml" Requires="v">
                <p:oleObj spid="_x0000_s40964" name="Equation" r:id="rId4" imgW="1104421" imgH="215806" progId="Equation.3">
                  <p:embed/>
                </p:oleObj>
              </mc:Choice>
              <mc:Fallback>
                <p:oleObj name="Equation" r:id="rId4" imgW="1104421" imgH="215806"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25850" y="4572000"/>
                        <a:ext cx="5213350" cy="847725"/>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additive="base">
                                        <p:cTn id="7" dur="500" fill="hold"/>
                                        <p:tgtEl>
                                          <p:spTgt spid="29705"/>
                                        </p:tgtEl>
                                        <p:attrNameLst>
                                          <p:attrName>ppt_x</p:attrName>
                                        </p:attrNameLst>
                                      </p:cBhvr>
                                      <p:tavLst>
                                        <p:tav tm="0">
                                          <p:val>
                                            <p:strVal val="#ppt_x"/>
                                          </p:val>
                                        </p:tav>
                                        <p:tav tm="100000">
                                          <p:val>
                                            <p:strVal val="#ppt_x"/>
                                          </p:val>
                                        </p:tav>
                                      </p:tavLst>
                                    </p:anim>
                                    <p:anim calcmode="lin" valueType="num">
                                      <p:cBhvr additive="base">
                                        <p:cTn id="8" dur="500" fill="hold"/>
                                        <p:tgtEl>
                                          <p:spTgt spid="297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0"/>
          <p:cNvPicPr>
            <a:picLocks noChangeAspect="1" noChangeArrowheads="1"/>
          </p:cNvPicPr>
          <p:nvPr/>
        </p:nvPicPr>
        <p:blipFill>
          <a:blip r:embed="rId2"/>
          <a:srcRect/>
          <a:stretch>
            <a:fillRect/>
          </a:stretch>
        </p:blipFill>
        <p:spPr bwMode="auto">
          <a:xfrm>
            <a:off x="1066800" y="685800"/>
            <a:ext cx="6324600" cy="5867400"/>
          </a:xfrm>
          <a:prstGeom prst="rect">
            <a:avLst/>
          </a:prstGeom>
          <a:solidFill>
            <a:srgbClr val="FF0000"/>
          </a:solidFill>
          <a:ln>
            <a:headEnd/>
            <a:tailEnd/>
          </a:ln>
        </p:spPr>
        <p:style>
          <a:lnRef idx="3">
            <a:schemeClr val="lt1"/>
          </a:lnRef>
          <a:fillRef idx="1">
            <a:schemeClr val="accent3"/>
          </a:fillRef>
          <a:effectRef idx="1">
            <a:schemeClr val="accent3"/>
          </a:effectRef>
          <a:fontRef idx="minor">
            <a:schemeClr val="lt1"/>
          </a:fontRef>
        </p:style>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45513" cy="646113"/>
          </a:xfrm>
          <a:prstGeom prst="rect">
            <a:avLst/>
          </a:prstGeom>
        </p:spPr>
        <p:txBody>
          <a:bodyPr wrap="none">
            <a:spAutoFit/>
          </a:bodyPr>
          <a:lstStyle/>
          <a:p>
            <a:pPr fontAlgn="auto">
              <a:spcBef>
                <a:spcPts val="0"/>
              </a:spcBef>
              <a:spcAft>
                <a:spcPts val="0"/>
              </a:spcAft>
              <a:defRPr/>
            </a:pPr>
            <a:r>
              <a:rPr lang="ar-IQ" sz="3600" b="1" dirty="0">
                <a:solidFill>
                  <a:srgbClr val="FF0000"/>
                </a:solidFill>
                <a:latin typeface="Calibri"/>
                <a:cs typeface="Arial"/>
              </a:rPr>
              <a:t>خط توسع المشروع بموجب تحليل منحنيات سواء المنتج</a:t>
            </a:r>
            <a:endParaRPr lang="en-US" sz="3600" dirty="0">
              <a:solidFill>
                <a:srgbClr val="FF0000"/>
              </a:solidFill>
              <a:latin typeface="Calibri"/>
              <a:cs typeface="+mn-cs"/>
            </a:endParaRPr>
          </a:p>
        </p:txBody>
      </p:sp>
      <p:pic>
        <p:nvPicPr>
          <p:cNvPr id="3174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143000"/>
            <a:ext cx="57912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613" y="9525"/>
            <a:ext cx="7926387" cy="646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0" y="381000"/>
            <a:ext cx="2409825" cy="708025"/>
          </a:xfrm>
          <a:prstGeom prst="rect">
            <a:avLst/>
          </a:prstGeom>
        </p:spPr>
        <p:txBody>
          <a:bodyPr wrap="none">
            <a:spAutoFit/>
          </a:bodyPr>
          <a:lstStyle/>
          <a:p>
            <a:pPr fontAlgn="auto">
              <a:spcBef>
                <a:spcPts val="0"/>
              </a:spcBef>
              <a:spcAft>
                <a:spcPts val="0"/>
              </a:spcAft>
              <a:defRPr/>
            </a:pPr>
            <a:r>
              <a:rPr lang="ar-IQ" sz="4000" b="1" dirty="0">
                <a:solidFill>
                  <a:srgbClr val="FF0000"/>
                </a:solidFill>
                <a:latin typeface="Calibri"/>
                <a:cs typeface="Arial"/>
              </a:rPr>
              <a:t>مفهوم الانتاج</a:t>
            </a:r>
            <a:endParaRPr lang="en-US" sz="4000" dirty="0">
              <a:solidFill>
                <a:srgbClr val="FF0000"/>
              </a:solidFill>
              <a:latin typeface="Calibri"/>
              <a:cs typeface="+mn-cs"/>
            </a:endParaRPr>
          </a:p>
        </p:txBody>
      </p:sp>
      <p:sp>
        <p:nvSpPr>
          <p:cNvPr id="3" name="Rectangle 2"/>
          <p:cNvSpPr/>
          <p:nvPr/>
        </p:nvSpPr>
        <p:spPr>
          <a:xfrm>
            <a:off x="533400" y="1828800"/>
            <a:ext cx="8382000" cy="1200150"/>
          </a:xfrm>
          <a:prstGeom prst="rect">
            <a:avLst/>
          </a:prstGeom>
        </p:spPr>
        <p:txBody>
          <a:bodyPr>
            <a:spAutoFit/>
          </a:bodyPr>
          <a:lstStyle/>
          <a:p>
            <a:pPr algn="r" fontAlgn="auto">
              <a:spcBef>
                <a:spcPts val="0"/>
              </a:spcBef>
              <a:spcAft>
                <a:spcPts val="0"/>
              </a:spcAft>
              <a:defRPr/>
            </a:pPr>
            <a:r>
              <a:rPr lang="ar-IQ" sz="3600" b="1" dirty="0">
                <a:solidFill>
                  <a:prstClr val="black"/>
                </a:solidFill>
                <a:latin typeface="Calibri"/>
                <a:cs typeface="Arial"/>
              </a:rPr>
              <a:t>الانتاج هو خلق السلع والخدمات بهدف اشباع الحاجات الانسانية المتعددة والمتزايدة</a:t>
            </a:r>
            <a:endParaRPr lang="en-US" sz="3600" dirty="0">
              <a:solidFill>
                <a:prstClr val="black"/>
              </a:solidFill>
              <a:latin typeface="Calibri"/>
              <a:cs typeface="+mn-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04800"/>
            <a:ext cx="8077200" cy="620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9144000" cy="1077913"/>
          </a:xfrm>
          <a:prstGeom prst="rect">
            <a:avLst/>
          </a:prstGeom>
        </p:spPr>
        <p:txBody>
          <a:bodyPr>
            <a:spAutoFit/>
          </a:bodyPr>
          <a:lstStyle/>
          <a:p>
            <a:pPr algn="ctr" fontAlgn="auto">
              <a:spcBef>
                <a:spcPts val="0"/>
              </a:spcBef>
              <a:spcAft>
                <a:spcPts val="0"/>
              </a:spcAft>
              <a:defRPr/>
            </a:pPr>
            <a:r>
              <a:rPr lang="ar-IQ" sz="3200" b="1" dirty="0">
                <a:solidFill>
                  <a:srgbClr val="FF0000"/>
                </a:solidFill>
                <a:latin typeface="Calibri"/>
                <a:cs typeface="Arial"/>
              </a:rPr>
              <a:t>منطقة الكفاءة الاقتصادية للانتاج على ضوء تحليل منحنيات سواء الناتج</a:t>
            </a:r>
            <a:endParaRPr lang="en-US" sz="3200" dirty="0">
              <a:solidFill>
                <a:srgbClr val="FF0000"/>
              </a:solidFill>
              <a:latin typeface="Calibri"/>
              <a:cs typeface="+mn-cs"/>
            </a:endParaRPr>
          </a:p>
        </p:txBody>
      </p:sp>
      <p:pic>
        <p:nvPicPr>
          <p:cNvPr id="32770"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219200"/>
            <a:ext cx="6019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38200"/>
            <a:ext cx="8686800" cy="2308225"/>
          </a:xfrm>
          <a:prstGeom prst="rect">
            <a:avLst/>
          </a:prstGeom>
          <a:noFill/>
        </p:spPr>
        <p:txBody>
          <a:bodyPr>
            <a:spAutoFit/>
          </a:bodyPr>
          <a:lstStyle/>
          <a:p>
            <a:pPr algn="r" fontAlgn="auto">
              <a:spcBef>
                <a:spcPts val="0"/>
              </a:spcBef>
              <a:spcAft>
                <a:spcPts val="0"/>
              </a:spcAft>
              <a:defRPr/>
            </a:pPr>
            <a:r>
              <a:rPr lang="ar-SA" sz="2400" b="1" dirty="0">
                <a:solidFill>
                  <a:prstClr val="black"/>
                </a:solidFill>
                <a:latin typeface="Calibri"/>
                <a:cs typeface="Arial"/>
              </a:rPr>
              <a:t>1.ان المنتج لايعمل في المناطق التي تكون موجبة الميل على منحنى السواء</a:t>
            </a:r>
          </a:p>
          <a:p>
            <a:pPr algn="r" fontAlgn="auto">
              <a:spcBef>
                <a:spcPts val="0"/>
              </a:spcBef>
              <a:spcAft>
                <a:spcPts val="0"/>
              </a:spcAft>
              <a:defRPr/>
            </a:pPr>
            <a:r>
              <a:rPr lang="ar-SA" sz="2400" b="1" dirty="0">
                <a:solidFill>
                  <a:prstClr val="black"/>
                </a:solidFill>
                <a:latin typeface="Calibri"/>
                <a:cs typeface="Arial"/>
              </a:rPr>
              <a:t>2.ان النقاط يكون الميل فيها  =0 اي ان معدل الاحلال الحدي في الاسفل = مالانهاية حيث تكون انتاجية عنصر العمل =0 و معدل الاحلال الحدي في الاعلى = صفر حيث ان انتاجية راس المال =0</a:t>
            </a:r>
          </a:p>
          <a:p>
            <a:pPr algn="r" fontAlgn="auto">
              <a:spcBef>
                <a:spcPts val="0"/>
              </a:spcBef>
              <a:spcAft>
                <a:spcPts val="0"/>
              </a:spcAft>
              <a:defRPr/>
            </a:pPr>
            <a:endParaRPr lang="ar-SA" sz="2400" b="1" dirty="0">
              <a:solidFill>
                <a:prstClr val="black"/>
              </a:solidFill>
              <a:latin typeface="Calibri"/>
              <a:cs typeface="Arial"/>
            </a:endParaRPr>
          </a:p>
          <a:p>
            <a:pPr algn="r" fontAlgn="auto">
              <a:spcBef>
                <a:spcPts val="0"/>
              </a:spcBef>
              <a:spcAft>
                <a:spcPts val="0"/>
              </a:spcAft>
              <a:defRPr/>
            </a:pPr>
            <a:r>
              <a:rPr lang="ar-SA" sz="2400" b="1" dirty="0">
                <a:solidFill>
                  <a:prstClr val="black"/>
                </a:solidFill>
                <a:latin typeface="Calibri"/>
                <a:cs typeface="Arial"/>
              </a:rPr>
              <a:t>   </a:t>
            </a:r>
            <a:endParaRPr lang="en-US" sz="2400" b="1" dirty="0">
              <a:solidFill>
                <a:prstClr val="black"/>
              </a:solidFill>
              <a:latin typeface="Calibri"/>
              <a:cs typeface="+mn-cs"/>
            </a:endParaRPr>
          </a:p>
        </p:txBody>
      </p:sp>
      <p:sp>
        <p:nvSpPr>
          <p:cNvPr id="4" name="TextBox 3"/>
          <p:cNvSpPr txBox="1"/>
          <p:nvPr/>
        </p:nvSpPr>
        <p:spPr>
          <a:xfrm>
            <a:off x="2514600" y="2590800"/>
            <a:ext cx="6096000" cy="646113"/>
          </a:xfrm>
          <a:prstGeom prst="rect">
            <a:avLst/>
          </a:prstGeom>
          <a:noFill/>
        </p:spPr>
        <p:txBody>
          <a:bodyPr>
            <a:spAutoFit/>
          </a:bodyPr>
          <a:lstStyle/>
          <a:p>
            <a:pPr fontAlgn="auto">
              <a:spcBef>
                <a:spcPts val="0"/>
              </a:spcBef>
              <a:spcAft>
                <a:spcPts val="0"/>
              </a:spcAft>
              <a:defRPr/>
            </a:pPr>
            <a:r>
              <a:rPr lang="en-US" sz="3600" dirty="0">
                <a:solidFill>
                  <a:srgbClr val="FF0000"/>
                </a:solidFill>
                <a:latin typeface="Calibri"/>
                <a:cs typeface="+mn-cs"/>
              </a:rPr>
              <a:t>MRTS=MPL/MPK=MPL/0=ȹ</a:t>
            </a:r>
            <a:endParaRPr lang="en-US" sz="3600" dirty="0">
              <a:solidFill>
                <a:srgbClr val="FF0000"/>
              </a:solidFill>
              <a:latin typeface="Calibri"/>
              <a:cs typeface="+mn-cs"/>
            </a:endParaRPr>
          </a:p>
        </p:txBody>
      </p:sp>
      <p:sp>
        <p:nvSpPr>
          <p:cNvPr id="5" name="TextBox 4"/>
          <p:cNvSpPr txBox="1"/>
          <p:nvPr/>
        </p:nvSpPr>
        <p:spPr>
          <a:xfrm>
            <a:off x="2590800" y="3733800"/>
            <a:ext cx="6096000" cy="646113"/>
          </a:xfrm>
          <a:prstGeom prst="rect">
            <a:avLst/>
          </a:prstGeom>
          <a:noFill/>
        </p:spPr>
        <p:txBody>
          <a:bodyPr>
            <a:spAutoFit/>
          </a:bodyPr>
          <a:lstStyle/>
          <a:p>
            <a:pPr fontAlgn="auto">
              <a:spcBef>
                <a:spcPts val="0"/>
              </a:spcBef>
              <a:spcAft>
                <a:spcPts val="0"/>
              </a:spcAft>
              <a:defRPr/>
            </a:pPr>
            <a:r>
              <a:rPr lang="en-US" sz="3600" dirty="0">
                <a:solidFill>
                  <a:srgbClr val="FF0000"/>
                </a:solidFill>
                <a:latin typeface="Calibri"/>
                <a:cs typeface="+mn-cs"/>
              </a:rPr>
              <a:t>MRTS=MPL/MPK=0/MPK=0</a:t>
            </a:r>
            <a:endParaRPr lang="en-US" sz="3600" dirty="0">
              <a:solidFill>
                <a:srgbClr val="FF0000"/>
              </a:solidFill>
              <a:latin typeface="Calibri"/>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1"/>
          <p:cNvSpPr txBox="1">
            <a:spLocks noChangeArrowheads="1"/>
          </p:cNvSpPr>
          <p:nvPr/>
        </p:nvSpPr>
        <p:spPr bwMode="auto">
          <a:xfrm>
            <a:off x="2438400" y="2971800"/>
            <a:ext cx="4724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ar-IQ" sz="6000" b="1"/>
              <a:t>شكرا لاصغائكم</a:t>
            </a:r>
            <a:endParaRPr lang="en-US" sz="60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3400" y="609600"/>
            <a:ext cx="2003425" cy="708025"/>
          </a:xfrm>
          <a:prstGeom prst="rect">
            <a:avLst/>
          </a:prstGeom>
        </p:spPr>
        <p:txBody>
          <a:bodyPr wrap="none">
            <a:spAutoFit/>
          </a:bodyPr>
          <a:lstStyle/>
          <a:p>
            <a:pPr fontAlgn="auto">
              <a:spcBef>
                <a:spcPts val="0"/>
              </a:spcBef>
              <a:spcAft>
                <a:spcPts val="0"/>
              </a:spcAft>
              <a:defRPr/>
            </a:pPr>
            <a:r>
              <a:rPr lang="ar-IQ" sz="4000" b="1" dirty="0">
                <a:solidFill>
                  <a:srgbClr val="FF0000"/>
                </a:solidFill>
                <a:latin typeface="Calibri"/>
                <a:cs typeface="Arial"/>
              </a:rPr>
              <a:t>دالة الانتاج</a:t>
            </a:r>
            <a:endParaRPr lang="en-US" sz="4000" dirty="0">
              <a:solidFill>
                <a:srgbClr val="FF0000"/>
              </a:solidFill>
              <a:latin typeface="Calibri"/>
              <a:cs typeface="+mn-cs"/>
            </a:endParaRPr>
          </a:p>
        </p:txBody>
      </p:sp>
      <p:sp>
        <p:nvSpPr>
          <p:cNvPr id="3" name="Rectangle 2"/>
          <p:cNvSpPr/>
          <p:nvPr/>
        </p:nvSpPr>
        <p:spPr>
          <a:xfrm>
            <a:off x="0" y="2057400"/>
            <a:ext cx="9144000" cy="1570038"/>
          </a:xfrm>
          <a:prstGeom prst="rect">
            <a:avLst/>
          </a:prstGeom>
        </p:spPr>
        <p:txBody>
          <a:bodyPr>
            <a:spAutoFit/>
          </a:bodyPr>
          <a:lstStyle/>
          <a:p>
            <a:pPr algn="r" fontAlgn="auto">
              <a:spcBef>
                <a:spcPts val="0"/>
              </a:spcBef>
              <a:spcAft>
                <a:spcPts val="0"/>
              </a:spcAft>
              <a:defRPr/>
            </a:pPr>
            <a:r>
              <a:rPr lang="ar-IQ" sz="3200" b="1" dirty="0">
                <a:solidFill>
                  <a:prstClr val="black"/>
                </a:solidFill>
                <a:latin typeface="Calibri"/>
                <a:cs typeface="Arial"/>
              </a:rPr>
              <a:t>تتطلب العملية الانتاجية التي تهدف الى الحصول على كمية محددة من سلعة ما والتي تعتبر مخرجات،تتطلب عدد من العناصر التي تعتبر مدخلات (العمل  ،رأس المال ،الارض ،التكنولوجيا )</a:t>
            </a:r>
            <a:endParaRPr lang="en-US" sz="3200" dirty="0">
              <a:solidFill>
                <a:prstClr val="black"/>
              </a:solidFill>
              <a:latin typeface="Calibri"/>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62200"/>
            <a:ext cx="9144000" cy="2062163"/>
          </a:xfrm>
          <a:prstGeom prst="rect">
            <a:avLst/>
          </a:prstGeom>
          <a:noFill/>
        </p:spPr>
        <p:txBody>
          <a:bodyPr>
            <a:spAutoFit/>
          </a:bodyPr>
          <a:lstStyle/>
          <a:p>
            <a:pPr algn="r" fontAlgn="auto">
              <a:spcBef>
                <a:spcPts val="0"/>
              </a:spcBef>
              <a:spcAft>
                <a:spcPts val="0"/>
              </a:spcAft>
              <a:defRPr/>
            </a:pPr>
            <a:r>
              <a:rPr lang="ar-IQ" sz="3200" b="1" dirty="0">
                <a:solidFill>
                  <a:prstClr val="black"/>
                </a:solidFill>
                <a:latin typeface="Calibri"/>
                <a:cs typeface="Arial"/>
              </a:rPr>
              <a:t>هي العلاقة</a:t>
            </a:r>
            <a:r>
              <a:rPr lang="ar-IQ" sz="3200" b="1" u="sng" dirty="0">
                <a:solidFill>
                  <a:prstClr val="black"/>
                </a:solidFill>
                <a:latin typeface="Calibri"/>
                <a:cs typeface="Arial"/>
              </a:rPr>
              <a:t> </a:t>
            </a:r>
            <a:r>
              <a:rPr lang="ar-IQ" sz="3200" b="1" dirty="0">
                <a:solidFill>
                  <a:prstClr val="black"/>
                </a:solidFill>
                <a:latin typeface="Calibri"/>
                <a:cs typeface="Arial"/>
              </a:rPr>
              <a:t>العلاقة طردية بين تلك المدخلات والمخرجات او بين عناصر الانتاج والانتاج،ان زيادة الانتاج تتطلب زيادة عناصر الانتاج وكما موضح صيغة تلك الدالة:-</a:t>
            </a:r>
            <a:endParaRPr lang="en-US" sz="3200" b="1" dirty="0">
              <a:solidFill>
                <a:prstClr val="black"/>
              </a:solidFill>
              <a:latin typeface="Calibri"/>
              <a:cs typeface="+mn-cs"/>
            </a:endParaRPr>
          </a:p>
          <a:p>
            <a:pPr algn="r" fontAlgn="auto">
              <a:spcBef>
                <a:spcPts val="0"/>
              </a:spcBef>
              <a:spcAft>
                <a:spcPts val="0"/>
              </a:spcAft>
              <a:defRPr/>
            </a:pPr>
            <a:endParaRPr lang="en-US" sz="3200" dirty="0">
              <a:solidFill>
                <a:prstClr val="black"/>
              </a:solidFill>
              <a:latin typeface="Calibri"/>
              <a:cs typeface="+mn-cs"/>
            </a:endParaRPr>
          </a:p>
        </p:txBody>
      </p:sp>
      <p:sp>
        <p:nvSpPr>
          <p:cNvPr id="3" name="Rectangle 2"/>
          <p:cNvSpPr/>
          <p:nvPr/>
        </p:nvSpPr>
        <p:spPr>
          <a:xfrm>
            <a:off x="4114800" y="609600"/>
            <a:ext cx="2003425" cy="708025"/>
          </a:xfrm>
          <a:prstGeom prst="rect">
            <a:avLst/>
          </a:prstGeom>
        </p:spPr>
        <p:txBody>
          <a:bodyPr wrap="none">
            <a:spAutoFit/>
          </a:bodyPr>
          <a:lstStyle/>
          <a:p>
            <a:pPr fontAlgn="auto">
              <a:spcBef>
                <a:spcPts val="0"/>
              </a:spcBef>
              <a:spcAft>
                <a:spcPts val="0"/>
              </a:spcAft>
              <a:defRPr/>
            </a:pPr>
            <a:r>
              <a:rPr lang="ar-IQ" sz="4000" b="1" dirty="0">
                <a:solidFill>
                  <a:srgbClr val="FF0000"/>
                </a:solidFill>
                <a:latin typeface="Calibri"/>
                <a:cs typeface="Arial"/>
              </a:rPr>
              <a:t>دالة الانتاج</a:t>
            </a:r>
            <a:endParaRPr lang="en-US" sz="4000" dirty="0">
              <a:solidFill>
                <a:srgbClr val="FF0000"/>
              </a:solidFill>
              <a:latin typeface="Calibri"/>
              <a:cs typeface="+mn-cs"/>
            </a:endParaRPr>
          </a:p>
        </p:txBody>
      </p:sp>
      <p:graphicFrame>
        <p:nvGraphicFramePr>
          <p:cNvPr id="16386" name="Object 2"/>
          <p:cNvGraphicFramePr>
            <a:graphicFrameLocks noChangeAspect="1"/>
          </p:cNvGraphicFramePr>
          <p:nvPr/>
        </p:nvGraphicFramePr>
        <p:xfrm>
          <a:off x="2819400" y="4114800"/>
          <a:ext cx="4038600" cy="923925"/>
        </p:xfrm>
        <a:graphic>
          <a:graphicData uri="http://schemas.openxmlformats.org/presentationml/2006/ole">
            <mc:AlternateContent xmlns:mc="http://schemas.openxmlformats.org/markup-compatibility/2006">
              <mc:Choice xmlns:v="urn:schemas-microsoft-com:vml" Requires="v">
                <p:oleObj spid="_x0000_s28677" name="Equation" r:id="rId3" imgW="1104900" imgH="203200" progId="Equation.3">
                  <p:embed/>
                </p:oleObj>
              </mc:Choice>
              <mc:Fallback>
                <p:oleObj name="Equation" r:id="rId3" imgW="1104900" imgH="203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114800"/>
                        <a:ext cx="4038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386"/>
                                        </p:tgtEl>
                                        <p:attrNameLst>
                                          <p:attrName>style.visibility</p:attrName>
                                        </p:attrNameLst>
                                      </p:cBhvr>
                                      <p:to>
                                        <p:strVal val="visible"/>
                                      </p:to>
                                    </p:set>
                                    <p:anim calcmode="lin" valueType="num">
                                      <p:cBhvr additive="base">
                                        <p:cTn id="13" dur="500" fill="hold"/>
                                        <p:tgtEl>
                                          <p:spTgt spid="16386"/>
                                        </p:tgtEl>
                                        <p:attrNameLst>
                                          <p:attrName>ppt_x</p:attrName>
                                        </p:attrNameLst>
                                      </p:cBhvr>
                                      <p:tavLst>
                                        <p:tav tm="0">
                                          <p:val>
                                            <p:strVal val="#ppt_x"/>
                                          </p:val>
                                        </p:tav>
                                        <p:tav tm="100000">
                                          <p:val>
                                            <p:strVal val="#ppt_x"/>
                                          </p:val>
                                        </p:tav>
                                      </p:tavLst>
                                    </p:anim>
                                    <p:anim calcmode="lin" valueType="num">
                                      <p:cBhvr additive="base">
                                        <p:cTn id="14"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28600"/>
            <a:ext cx="7697788" cy="708025"/>
          </a:xfrm>
          <a:prstGeom prst="rect">
            <a:avLst/>
          </a:prstGeom>
        </p:spPr>
        <p:txBody>
          <a:bodyPr wrap="none">
            <a:spAutoFit/>
          </a:bodyPr>
          <a:lstStyle/>
          <a:p>
            <a:pPr fontAlgn="auto">
              <a:spcBef>
                <a:spcPts val="0"/>
              </a:spcBef>
              <a:spcAft>
                <a:spcPts val="0"/>
              </a:spcAft>
              <a:defRPr/>
            </a:pPr>
            <a:r>
              <a:rPr lang="ar-IQ" sz="4000" b="1" dirty="0">
                <a:solidFill>
                  <a:srgbClr val="FF0000"/>
                </a:solidFill>
                <a:latin typeface="Calibri"/>
                <a:cs typeface="Arial"/>
              </a:rPr>
              <a:t>دالة الانتاج على المدى البعيد</a:t>
            </a:r>
            <a:r>
              <a:rPr lang="ar-SA" sz="4000" b="1" dirty="0">
                <a:solidFill>
                  <a:srgbClr val="FF0000"/>
                </a:solidFill>
                <a:latin typeface="Calibri"/>
                <a:cs typeface="Arial"/>
              </a:rPr>
              <a:t> و </a:t>
            </a:r>
            <a:r>
              <a:rPr lang="ar-IQ" sz="4000" b="1" dirty="0">
                <a:solidFill>
                  <a:srgbClr val="FF0000"/>
                </a:solidFill>
                <a:latin typeface="Calibri"/>
                <a:cs typeface="Arial"/>
              </a:rPr>
              <a:t>المدى القصير</a:t>
            </a:r>
            <a:endParaRPr lang="en-US" sz="4000" dirty="0">
              <a:solidFill>
                <a:srgbClr val="FF0000"/>
              </a:solidFill>
              <a:latin typeface="Calibri"/>
              <a:cs typeface="+mn-cs"/>
            </a:endParaRPr>
          </a:p>
        </p:txBody>
      </p:sp>
      <p:sp>
        <p:nvSpPr>
          <p:cNvPr id="3" name="Rectangle 2"/>
          <p:cNvSpPr/>
          <p:nvPr/>
        </p:nvSpPr>
        <p:spPr>
          <a:xfrm>
            <a:off x="0" y="1219200"/>
            <a:ext cx="8974138" cy="1077913"/>
          </a:xfrm>
          <a:prstGeom prst="rect">
            <a:avLst/>
          </a:prstGeom>
        </p:spPr>
        <p:txBody>
          <a:bodyPr wrap="none">
            <a:spAutoFit/>
          </a:bodyPr>
          <a:lstStyle/>
          <a:p>
            <a:pPr algn="r" fontAlgn="auto">
              <a:spcBef>
                <a:spcPts val="0"/>
              </a:spcBef>
              <a:spcAft>
                <a:spcPts val="0"/>
              </a:spcAft>
              <a:defRPr/>
            </a:pPr>
            <a:r>
              <a:rPr lang="ar-SA" sz="3200" b="1" dirty="0">
                <a:solidFill>
                  <a:prstClr val="black"/>
                </a:solidFill>
                <a:latin typeface="Calibri"/>
                <a:cs typeface="Arial"/>
              </a:rPr>
              <a:t> يمكن </a:t>
            </a:r>
            <a:r>
              <a:rPr lang="ar-IQ" sz="3200" b="1" dirty="0">
                <a:solidFill>
                  <a:prstClr val="black"/>
                </a:solidFill>
                <a:latin typeface="Calibri"/>
                <a:cs typeface="Arial"/>
              </a:rPr>
              <a:t>تمث</a:t>
            </a:r>
            <a:r>
              <a:rPr lang="ar-SA" sz="3200" b="1" dirty="0">
                <a:solidFill>
                  <a:prstClr val="black"/>
                </a:solidFill>
                <a:latin typeface="Calibri"/>
                <a:cs typeface="Arial"/>
              </a:rPr>
              <a:t>ي</a:t>
            </a:r>
            <a:r>
              <a:rPr lang="ar-IQ" sz="3200" b="1" dirty="0">
                <a:solidFill>
                  <a:prstClr val="black"/>
                </a:solidFill>
                <a:latin typeface="Calibri"/>
                <a:cs typeface="Arial"/>
              </a:rPr>
              <a:t>ل دالة الانتاج على </a:t>
            </a:r>
            <a:r>
              <a:rPr lang="ar-IQ" sz="3200" b="1" u="sng" dirty="0">
                <a:solidFill>
                  <a:prstClr val="black"/>
                </a:solidFill>
                <a:latin typeface="Calibri"/>
                <a:cs typeface="Arial"/>
              </a:rPr>
              <a:t>المدى البعيد</a:t>
            </a:r>
            <a:r>
              <a:rPr lang="ar-IQ" sz="3200" b="1" dirty="0">
                <a:solidFill>
                  <a:prstClr val="black"/>
                </a:solidFill>
                <a:latin typeface="Calibri"/>
                <a:cs typeface="Arial"/>
              </a:rPr>
              <a:t> </a:t>
            </a:r>
            <a:r>
              <a:rPr lang="ar-SA" sz="3200" b="1" dirty="0">
                <a:solidFill>
                  <a:prstClr val="black"/>
                </a:solidFill>
                <a:latin typeface="Calibri"/>
                <a:cs typeface="Arial"/>
              </a:rPr>
              <a:t>على وفق </a:t>
            </a:r>
            <a:r>
              <a:rPr lang="ar-IQ" sz="3200" b="1" dirty="0">
                <a:solidFill>
                  <a:prstClr val="black"/>
                </a:solidFill>
                <a:latin typeface="Calibri"/>
                <a:cs typeface="Arial"/>
              </a:rPr>
              <a:t>الصيغة</a:t>
            </a:r>
            <a:r>
              <a:rPr lang="ar-SA" sz="3200" b="1" dirty="0">
                <a:solidFill>
                  <a:prstClr val="black"/>
                </a:solidFill>
                <a:latin typeface="Calibri"/>
                <a:cs typeface="Arial"/>
              </a:rPr>
              <a:t> الاتية </a:t>
            </a:r>
          </a:p>
          <a:p>
            <a:pPr algn="r" fontAlgn="auto">
              <a:spcBef>
                <a:spcPts val="0"/>
              </a:spcBef>
              <a:spcAft>
                <a:spcPts val="0"/>
              </a:spcAft>
              <a:defRPr/>
            </a:pPr>
            <a:r>
              <a:rPr lang="ar-IQ" sz="3200" b="1" dirty="0">
                <a:solidFill>
                  <a:prstClr val="black"/>
                </a:solidFill>
                <a:latin typeface="Calibri"/>
                <a:cs typeface="Arial"/>
              </a:rPr>
              <a:t>اذ تتغير جميع عناصر الانتاج</a:t>
            </a:r>
            <a:endParaRPr lang="en-US" sz="3200" dirty="0">
              <a:solidFill>
                <a:prstClr val="black"/>
              </a:solidFill>
              <a:latin typeface="Calibri"/>
              <a:cs typeface="+mn-cs"/>
            </a:endParaRPr>
          </a:p>
        </p:txBody>
      </p:sp>
      <p:graphicFrame>
        <p:nvGraphicFramePr>
          <p:cNvPr id="17410" name="Object 2"/>
          <p:cNvGraphicFramePr>
            <a:graphicFrameLocks noChangeAspect="1"/>
          </p:cNvGraphicFramePr>
          <p:nvPr/>
        </p:nvGraphicFramePr>
        <p:xfrm>
          <a:off x="3276600" y="2590800"/>
          <a:ext cx="4038600" cy="923925"/>
        </p:xfrm>
        <a:graphic>
          <a:graphicData uri="http://schemas.openxmlformats.org/presentationml/2006/ole">
            <mc:AlternateContent xmlns:mc="http://schemas.openxmlformats.org/markup-compatibility/2006">
              <mc:Choice xmlns:v="urn:schemas-microsoft-com:vml" Requires="v">
                <p:oleObj spid="_x0000_s29704" name="Equation" r:id="rId3" imgW="1104900" imgH="203200" progId="Equation.3">
                  <p:embed/>
                </p:oleObj>
              </mc:Choice>
              <mc:Fallback>
                <p:oleObj name="Equation" r:id="rId3" imgW="1104900" imgH="203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590800"/>
                        <a:ext cx="4038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5"/>
          <p:cNvSpPr/>
          <p:nvPr/>
        </p:nvSpPr>
        <p:spPr>
          <a:xfrm>
            <a:off x="228600" y="3810000"/>
            <a:ext cx="8534400" cy="1570038"/>
          </a:xfrm>
          <a:prstGeom prst="rect">
            <a:avLst/>
          </a:prstGeom>
        </p:spPr>
        <p:txBody>
          <a:bodyPr>
            <a:spAutoFit/>
          </a:bodyPr>
          <a:lstStyle/>
          <a:p>
            <a:pPr algn="r" fontAlgn="auto">
              <a:spcBef>
                <a:spcPts val="0"/>
              </a:spcBef>
              <a:spcAft>
                <a:spcPts val="0"/>
              </a:spcAft>
              <a:defRPr/>
            </a:pPr>
            <a:r>
              <a:rPr lang="ar-IQ" sz="3200" b="1" u="sng" dirty="0">
                <a:solidFill>
                  <a:prstClr val="black"/>
                </a:solidFill>
                <a:latin typeface="Calibri"/>
                <a:cs typeface="Arial"/>
              </a:rPr>
              <a:t>اما على المدى القصير فان جميع عناصر الانتاج تبقى ثابتة بدون تغيير باستثناء عنصر العمل </a:t>
            </a:r>
            <a:r>
              <a:rPr lang="ar-IQ" sz="3200" b="1" dirty="0">
                <a:solidFill>
                  <a:prstClr val="black"/>
                </a:solidFill>
                <a:latin typeface="Calibri"/>
                <a:cs typeface="Arial"/>
              </a:rPr>
              <a:t>وتكون صيغة دالة الانتاج على المدى القصير</a:t>
            </a:r>
            <a:endParaRPr lang="en-US" sz="3200" dirty="0">
              <a:solidFill>
                <a:prstClr val="black"/>
              </a:solidFill>
              <a:latin typeface="Calibri"/>
              <a:cs typeface="+mn-cs"/>
            </a:endParaRPr>
          </a:p>
        </p:txBody>
      </p:sp>
      <p:sp>
        <p:nvSpPr>
          <p:cNvPr id="17412" name="Rectangle 4"/>
          <p:cNvSpPr>
            <a:spLocks noChangeArrowheads="1"/>
          </p:cNvSpPr>
          <p:nvPr/>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US">
              <a:solidFill>
                <a:prstClr val="black"/>
              </a:solidFill>
              <a:latin typeface="Calibri"/>
              <a:cs typeface="+mn-cs"/>
            </a:endParaRPr>
          </a:p>
        </p:txBody>
      </p:sp>
      <p:graphicFrame>
        <p:nvGraphicFramePr>
          <p:cNvPr id="17411" name="Object 3"/>
          <p:cNvGraphicFramePr>
            <a:graphicFrameLocks noChangeAspect="1"/>
          </p:cNvGraphicFramePr>
          <p:nvPr/>
        </p:nvGraphicFramePr>
        <p:xfrm>
          <a:off x="4267200" y="5334000"/>
          <a:ext cx="2584450" cy="923925"/>
        </p:xfrm>
        <a:graphic>
          <a:graphicData uri="http://schemas.openxmlformats.org/presentationml/2006/ole">
            <mc:AlternateContent xmlns:mc="http://schemas.openxmlformats.org/markup-compatibility/2006">
              <mc:Choice xmlns:v="urn:schemas-microsoft-com:vml" Requires="v">
                <p:oleObj spid="_x0000_s29705" name="Equation" r:id="rId5" imgW="622030" imgH="203112" progId="Equation.3">
                  <p:embed/>
                </p:oleObj>
              </mc:Choice>
              <mc:Fallback>
                <p:oleObj name="Equation" r:id="rId5" imgW="622030" imgH="203112"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5334000"/>
                        <a:ext cx="2584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linds(horizontal)">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1+#ppt_w/2"/>
                                          </p:val>
                                        </p:tav>
                                        <p:tav tm="100000">
                                          <p:val>
                                            <p:strVal val="#ppt_x"/>
                                          </p:val>
                                        </p:tav>
                                      </p:tavLst>
                                    </p:anim>
                                    <p:anim calcmode="lin" valueType="num">
                                      <p:cBhvr additive="base">
                                        <p:cTn id="13"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17411"/>
                                        </p:tgtEl>
                                        <p:attrNameLst>
                                          <p:attrName>style.visibility</p:attrName>
                                        </p:attrNameLst>
                                      </p:cBhvr>
                                      <p:to>
                                        <p:strVal val="visible"/>
                                      </p:to>
                                    </p:set>
                                    <p:animEffect transition="in" filter="blinds(horizontal)">
                                      <p:cBhvr>
                                        <p:cTn id="18"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9144000" cy="584200"/>
          </a:xfrm>
          <a:prstGeom prst="rect">
            <a:avLst/>
          </a:prstGeom>
          <a:noFill/>
        </p:spPr>
        <p:txBody>
          <a:bodyPr>
            <a:spAutoFit/>
          </a:bodyPr>
          <a:lstStyle/>
          <a:p>
            <a:pPr algn="ctr" fontAlgn="auto">
              <a:spcBef>
                <a:spcPts val="0"/>
              </a:spcBef>
              <a:spcAft>
                <a:spcPts val="0"/>
              </a:spcAft>
              <a:defRPr/>
            </a:pPr>
            <a:r>
              <a:rPr lang="ar-SA" sz="3200" b="1" dirty="0">
                <a:solidFill>
                  <a:srgbClr val="FF0000"/>
                </a:solidFill>
                <a:latin typeface="Calibri"/>
                <a:cs typeface="Arial"/>
              </a:rPr>
              <a:t>الانتاج على المدى القصير بمتغير واحد وتناقص العوائد الحدية</a:t>
            </a:r>
            <a:endParaRPr lang="en-US" sz="3200" b="1" dirty="0">
              <a:solidFill>
                <a:srgbClr val="FF0000"/>
              </a:solidFill>
              <a:latin typeface="Calibri"/>
              <a:cs typeface="+mn-cs"/>
            </a:endParaRPr>
          </a:p>
        </p:txBody>
      </p:sp>
      <p:sp>
        <p:nvSpPr>
          <p:cNvPr id="18434" name="Rectangle 2"/>
          <p:cNvSpPr>
            <a:spLocks noChangeArrowheads="1"/>
          </p:cNvSpPr>
          <p:nvPr/>
        </p:nvSpPr>
        <p:spPr bwMode="auto">
          <a:xfrm>
            <a:off x="0" y="1143000"/>
            <a:ext cx="91440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r>
              <a:rPr lang="ar-IQ" sz="3200" b="1">
                <a:solidFill>
                  <a:srgbClr val="000000"/>
                </a:solidFill>
                <a:cs typeface="Times New Roman" pitchFamily="18" charset="0"/>
              </a:rPr>
              <a:t>ففي بداية المشروع يبدا المنتج بكمية معينة من عناصر الانتاج و يقوم بانتاج سلعة ما من خلال تغيير عنصر العمل ،فبزيادة عنصر العمل وثبات بقية عناصر الانتاج يسعى الى زيادة الانتاج غير ان العملية الانتاجية على المدى القصير تخضع الى</a:t>
            </a:r>
            <a:r>
              <a:rPr lang="ar-IQ" sz="3200" b="1" u="sng">
                <a:solidFill>
                  <a:srgbClr val="000000"/>
                </a:solidFill>
                <a:cs typeface="Times New Roman" pitchFamily="18" charset="0"/>
              </a:rPr>
              <a:t> </a:t>
            </a:r>
            <a:r>
              <a:rPr lang="ar-IQ" sz="3200" b="1" u="sng">
                <a:solidFill>
                  <a:srgbClr val="FF0000"/>
                </a:solidFill>
                <a:cs typeface="Times New Roman" pitchFamily="18" charset="0"/>
              </a:rPr>
              <a:t>قانون العوائد</a:t>
            </a:r>
            <a:r>
              <a:rPr lang="ar-SA" sz="3200" b="1" u="sng">
                <a:solidFill>
                  <a:srgbClr val="FF0000"/>
                </a:solidFill>
                <a:cs typeface="Times New Roman" pitchFamily="18" charset="0"/>
              </a:rPr>
              <a:t>الحدية</a:t>
            </a:r>
            <a:r>
              <a:rPr lang="ar-IQ" sz="3200" b="1" u="sng">
                <a:solidFill>
                  <a:srgbClr val="FF0000"/>
                </a:solidFill>
                <a:cs typeface="Times New Roman" pitchFamily="18" charset="0"/>
              </a:rPr>
              <a:t> المتناقصة</a:t>
            </a:r>
            <a:r>
              <a:rPr lang="ar-IQ" sz="3200" b="1">
                <a:solidFill>
                  <a:srgbClr val="000000"/>
                </a:solidFill>
                <a:cs typeface="Times New Roman" pitchFamily="18" charset="0"/>
              </a:rPr>
              <a:t>،اذ يمر الانتاج على المدى القصير بثلاث مراحل وهي</a:t>
            </a:r>
            <a:r>
              <a:rPr lang="ar-SA" sz="3200" b="1">
                <a:solidFill>
                  <a:srgbClr val="000000"/>
                </a:solidFill>
                <a:cs typeface="Times New Roman" pitchFamily="18" charset="0"/>
              </a:rPr>
              <a:t>:-</a:t>
            </a:r>
            <a:endParaRPr lang="en-US" sz="3200">
              <a:solidFill>
                <a:srgbClr val="000000"/>
              </a:solidFill>
            </a:endParaRPr>
          </a:p>
        </p:txBody>
      </p:sp>
      <p:sp>
        <p:nvSpPr>
          <p:cNvPr id="18435" name="Rectangle 3"/>
          <p:cNvSpPr>
            <a:spLocks noChangeArrowheads="1"/>
          </p:cNvSpPr>
          <p:nvPr/>
        </p:nvSpPr>
        <p:spPr bwMode="auto">
          <a:xfrm>
            <a:off x="-228600" y="4778375"/>
            <a:ext cx="91440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r>
              <a:rPr lang="ar-SA" sz="3200" b="1">
                <a:solidFill>
                  <a:srgbClr val="000000"/>
                </a:solidFill>
                <a:cs typeface="Times New Roman" pitchFamily="18" charset="0"/>
              </a:rPr>
              <a:t>1</a:t>
            </a:r>
            <a:r>
              <a:rPr lang="ar-IQ" sz="3200" b="1">
                <a:solidFill>
                  <a:srgbClr val="000000"/>
                </a:solidFill>
                <a:cs typeface="Times New Roman" pitchFamily="18" charset="0"/>
              </a:rPr>
              <a:t>.مرحلة تزايد الانتاج </a:t>
            </a:r>
            <a:r>
              <a:rPr lang="ar-SA" sz="3200" b="1">
                <a:solidFill>
                  <a:srgbClr val="000000"/>
                </a:solidFill>
                <a:cs typeface="Times New Roman" pitchFamily="18" charset="0"/>
              </a:rPr>
              <a:t>بنسب</a:t>
            </a:r>
            <a:r>
              <a:rPr lang="ar-IQ" sz="3200" b="1">
                <a:solidFill>
                  <a:srgbClr val="000000"/>
                </a:solidFill>
                <a:cs typeface="Times New Roman" pitchFamily="18" charset="0"/>
              </a:rPr>
              <a:t> متزايد</a:t>
            </a:r>
            <a:r>
              <a:rPr lang="ar-SA" sz="3200" b="1">
                <a:solidFill>
                  <a:srgbClr val="000000"/>
                </a:solidFill>
                <a:cs typeface="Times New Roman" pitchFamily="18" charset="0"/>
              </a:rPr>
              <a:t>ه</a:t>
            </a:r>
            <a:endParaRPr lang="en-US" sz="3200">
              <a:solidFill>
                <a:srgbClr val="000000"/>
              </a:solidFill>
            </a:endParaRPr>
          </a:p>
          <a:p>
            <a:pPr algn="r" eaLnBrk="0" hangingPunct="0"/>
            <a:r>
              <a:rPr lang="ar-IQ" sz="3200" b="1">
                <a:solidFill>
                  <a:srgbClr val="000000"/>
                </a:solidFill>
                <a:cs typeface="Times New Roman" pitchFamily="18" charset="0"/>
              </a:rPr>
              <a:t>2. مرحلة تزايد الانتاج</a:t>
            </a:r>
            <a:r>
              <a:rPr lang="ar-SA" sz="3200" b="1">
                <a:solidFill>
                  <a:srgbClr val="000000"/>
                </a:solidFill>
                <a:cs typeface="Times New Roman" pitchFamily="18" charset="0"/>
              </a:rPr>
              <a:t> بنسب متناقصة</a:t>
            </a:r>
            <a:endParaRPr lang="en-US" sz="3200" b="1">
              <a:solidFill>
                <a:srgbClr val="000000"/>
              </a:solidFill>
              <a:cs typeface="Times New Roman" pitchFamily="18" charset="0"/>
            </a:endParaRPr>
          </a:p>
          <a:p>
            <a:pPr algn="r" eaLnBrk="0" hangingPunct="0"/>
            <a:r>
              <a:rPr lang="ar-IQ" sz="3200" b="1">
                <a:solidFill>
                  <a:srgbClr val="000000"/>
                </a:solidFill>
                <a:cs typeface="Times New Roman" pitchFamily="18" charset="0"/>
              </a:rPr>
              <a:t>3. مرحلة تناقص الانتاج</a:t>
            </a:r>
            <a:r>
              <a:rPr lang="en-US" sz="3200" b="1">
                <a:solidFill>
                  <a:srgbClr val="000000"/>
                </a:solidFill>
                <a:cs typeface="Times New Roman" pitchFamily="18" charset="0"/>
              </a:rPr>
              <a:t>.</a:t>
            </a:r>
            <a:r>
              <a:rPr lang="en-US" sz="320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2000" fill="hold"/>
                                        <p:tgtEl>
                                          <p:spTgt spid="18434"/>
                                        </p:tgtEl>
                                        <p:attrNameLst>
                                          <p:attrName>ppt_x</p:attrName>
                                        </p:attrNameLst>
                                      </p:cBhvr>
                                      <p:tavLst>
                                        <p:tav tm="0">
                                          <p:val>
                                            <p:strVal val="1+#ppt_w/2"/>
                                          </p:val>
                                        </p:tav>
                                        <p:tav tm="100000">
                                          <p:val>
                                            <p:strVal val="#ppt_x"/>
                                          </p:val>
                                        </p:tav>
                                      </p:tavLst>
                                    </p:anim>
                                    <p:anim calcmode="lin" valueType="num">
                                      <p:cBhvr additive="base">
                                        <p:cTn id="8" dur="2000" fill="hold"/>
                                        <p:tgtEl>
                                          <p:spTgt spid="1843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gtEl>
                                        <p:attrNameLst>
                                          <p:attrName>style.visibility</p:attrName>
                                        </p:attrNameLst>
                                      </p:cBhvr>
                                      <p:to>
                                        <p:strVal val="visible"/>
                                      </p:to>
                                    </p:set>
                                    <p:anim calcmode="lin" valueType="num">
                                      <p:cBhvr additive="base">
                                        <p:cTn id="13" dur="2000" fill="hold"/>
                                        <p:tgtEl>
                                          <p:spTgt spid="18435"/>
                                        </p:tgtEl>
                                        <p:attrNameLst>
                                          <p:attrName>ppt_x</p:attrName>
                                        </p:attrNameLst>
                                      </p:cBhvr>
                                      <p:tavLst>
                                        <p:tav tm="0">
                                          <p:val>
                                            <p:strVal val="#ppt_x"/>
                                          </p:val>
                                        </p:tav>
                                        <p:tav tm="100000">
                                          <p:val>
                                            <p:strVal val="#ppt_x"/>
                                          </p:val>
                                        </p:tav>
                                      </p:tavLst>
                                    </p:anim>
                                    <p:anim calcmode="lin" valueType="num">
                                      <p:cBhvr additive="base">
                                        <p:cTn id="14" dur="2000" fill="hold"/>
                                        <p:tgtEl>
                                          <p:spTgt spid="184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0" y="1965325"/>
          <a:ext cx="3505200" cy="4756150"/>
        </p:xfrm>
        <a:graphic>
          <a:graphicData uri="http://schemas.openxmlformats.org/drawingml/2006/table">
            <a:tbl>
              <a:tblPr/>
              <a:tblGrid>
                <a:gridCol w="1752600"/>
                <a:gridCol w="1752600"/>
              </a:tblGrid>
              <a:tr h="60007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33775" algn="l"/>
                        </a:tabLst>
                      </a:pPr>
                      <a:r>
                        <a:rPr kumimoji="0" lang="ar-IQ" sz="2400" b="1" i="0" u="none" strike="noStrike" cap="none" normalizeH="0" baseline="0" smtClean="0">
                          <a:ln>
                            <a:noFill/>
                          </a:ln>
                          <a:solidFill>
                            <a:schemeClr val="tx1"/>
                          </a:solidFill>
                          <a:effectLst/>
                          <a:latin typeface="Times New Roman" pitchFamily="18" charset="0"/>
                          <a:cs typeface="Times New Roman" pitchFamily="18" charset="0"/>
                        </a:rPr>
                        <a:t>وحدات العمل L</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04825" algn="l"/>
                          <a:tab pos="1268413" algn="r"/>
                        </a:tabLst>
                      </a:pPr>
                      <a:r>
                        <a:rPr kumimoji="0" lang="en-US" sz="2400" b="1" i="0" u="none" strike="noStrike" cap="none" normalizeH="0" baseline="0" smtClean="0">
                          <a:ln>
                            <a:noFill/>
                          </a:ln>
                          <a:solidFill>
                            <a:schemeClr val="tx1"/>
                          </a:solidFill>
                          <a:effectLst/>
                          <a:latin typeface="Arial" charset="0"/>
                          <a:cs typeface="Times New Roman" pitchFamily="18" charset="0"/>
                        </a:rPr>
                        <a:t>TP	</a:t>
                      </a:r>
                      <a:r>
                        <a:rPr kumimoji="0" lang="ar-SA" sz="2400" b="1" i="0" u="none" strike="noStrike" cap="none" normalizeH="0" baseline="0" smtClean="0">
                          <a:ln>
                            <a:noFill/>
                          </a:ln>
                          <a:solidFill>
                            <a:schemeClr val="tx1"/>
                          </a:solidFill>
                          <a:effectLst/>
                          <a:latin typeface="Arial" charset="0"/>
                          <a:cs typeface="Times New Roman" pitchFamily="18" charset="0"/>
                        </a:rPr>
                        <a:t>الانتاج الكلي</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50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120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180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220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250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270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280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280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270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0038">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400" b="1" i="0" u="none" strike="noStrike" cap="none" normalizeH="0" baseline="0" smtClean="0">
                          <a:ln>
                            <a:noFill/>
                          </a:ln>
                          <a:solidFill>
                            <a:schemeClr val="tx1"/>
                          </a:solidFill>
                          <a:effectLst/>
                          <a:latin typeface="Times New Roman" pitchFamily="18" charset="0"/>
                          <a:cs typeface="Times New Roman" pitchFamily="18" charset="0"/>
                        </a:rPr>
                        <a:t>250</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1787" name="Rectangle 1"/>
          <p:cNvSpPr>
            <a:spLocks noChangeArrowheads="1"/>
          </p:cNvSpPr>
          <p:nvPr/>
        </p:nvSpPr>
        <p:spPr bwMode="auto">
          <a:xfrm>
            <a:off x="0" y="195263"/>
            <a:ext cx="9144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tabLst>
                <a:tab pos="3533775" algn="l"/>
              </a:tabLst>
            </a:pPr>
            <a:r>
              <a:rPr lang="ar-IQ" sz="2800" b="1">
                <a:solidFill>
                  <a:srgbClr val="000000"/>
                </a:solidFill>
                <a:cs typeface="Times New Roman" pitchFamily="18" charset="0"/>
              </a:rPr>
              <a:t>اذا توفرت لديك البيانات الاتية عن الانتاج الكلي وعدد العاملين ،المطلوب اكمال الجدول وتوضيح المراحل التي يمر بها الانتاج على المدى القصيرعلى ضوء قانون الغلة (العوائد) المتناقصة بالرسم البياني والشرح ،وبيان المرحلة التي يجب على المنتج ان يقف فيها مع بيان الاسباب؟</a:t>
            </a:r>
            <a:endParaRPr lang="en-US" sz="28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0" y="304800"/>
            <a:ext cx="914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r"/>
            <a:r>
              <a:rPr lang="ar-IQ" sz="2400" b="1">
                <a:solidFill>
                  <a:srgbClr val="000000"/>
                </a:solidFill>
                <a:cs typeface="Times New Roman" pitchFamily="18" charset="0"/>
              </a:rPr>
              <a:t>ج..لغرض الحل فان ذلك يتطلب ايجاد كل من الناتج المتوسط،والناتج الحدي؛</a:t>
            </a:r>
            <a:r>
              <a:rPr lang="en-US" sz="2400" b="1">
                <a:solidFill>
                  <a:srgbClr val="000000"/>
                </a:solidFill>
                <a:cs typeface="Times New Roman" pitchFamily="18" charset="0"/>
              </a:rPr>
              <a:t>-</a:t>
            </a:r>
            <a:endParaRPr lang="en-US" sz="2400">
              <a:solidFill>
                <a:srgbClr val="000000"/>
              </a:solidFill>
            </a:endParaRPr>
          </a:p>
          <a:p>
            <a:pPr algn="r" eaLnBrk="0" hangingPunct="0"/>
            <a:r>
              <a:rPr lang="ar-IQ" sz="2400" b="1">
                <a:solidFill>
                  <a:srgbClr val="000000"/>
                </a:solidFill>
                <a:cs typeface="Times New Roman" pitchFamily="18" charset="0"/>
              </a:rPr>
              <a:t>الانتاج المتوسط</a:t>
            </a:r>
            <a:r>
              <a:rPr lang="en-US" sz="2400" b="1">
                <a:solidFill>
                  <a:srgbClr val="000000"/>
                </a:solidFill>
                <a:cs typeface="Times New Roman" pitchFamily="18" charset="0"/>
              </a:rPr>
              <a:t> (A P) = </a:t>
            </a:r>
            <a:r>
              <a:rPr lang="ar-IQ" sz="2400" b="1">
                <a:solidFill>
                  <a:srgbClr val="000000"/>
                </a:solidFill>
                <a:cs typeface="Times New Roman" pitchFamily="18" charset="0"/>
              </a:rPr>
              <a:t>الانتاج الكلي / وحدات العمل</a:t>
            </a:r>
            <a:r>
              <a:rPr lang="en-US" sz="2400" b="1">
                <a:solidFill>
                  <a:srgbClr val="000000"/>
                </a:solidFill>
                <a:cs typeface="Times New Roman" pitchFamily="18" charset="0"/>
              </a:rPr>
              <a:t> (TP\ L )</a:t>
            </a:r>
            <a:endParaRPr lang="en-US" sz="2400">
              <a:solidFill>
                <a:srgbClr val="000000"/>
              </a:solidFill>
            </a:endParaRPr>
          </a:p>
          <a:p>
            <a:pPr algn="r" eaLnBrk="0" hangingPunct="0"/>
            <a:r>
              <a:rPr lang="ar-IQ" sz="2400" b="1">
                <a:solidFill>
                  <a:srgbClr val="000000"/>
                </a:solidFill>
                <a:cs typeface="Times New Roman" pitchFamily="18" charset="0"/>
              </a:rPr>
              <a:t>الانتاج الحدي</a:t>
            </a:r>
            <a:r>
              <a:rPr lang="en-US" sz="2400" b="1">
                <a:solidFill>
                  <a:srgbClr val="000000"/>
                </a:solidFill>
                <a:cs typeface="Times New Roman" pitchFamily="18" charset="0"/>
              </a:rPr>
              <a:t>(M P) = </a:t>
            </a:r>
            <a:r>
              <a:rPr lang="ar-IQ" sz="2400" b="1">
                <a:solidFill>
                  <a:srgbClr val="000000"/>
                </a:solidFill>
                <a:cs typeface="Times New Roman" pitchFamily="18" charset="0"/>
              </a:rPr>
              <a:t>التغير في الانتاج الكلي / التغير في وحدات العمل</a:t>
            </a:r>
            <a:r>
              <a:rPr lang="en-US" sz="2400" b="1">
                <a:solidFill>
                  <a:srgbClr val="000000"/>
                </a:solidFill>
                <a:cs typeface="Times New Roman" pitchFamily="18" charset="0"/>
              </a:rPr>
              <a:t> ∆TP \  ∆ L</a:t>
            </a:r>
            <a:endParaRPr lang="en-US" sz="2400">
              <a:solidFill>
                <a:srgbClr val="000000"/>
              </a:solidFill>
            </a:endParaRPr>
          </a:p>
          <a:p>
            <a:pPr algn="r" eaLnBrk="0" hangingPunct="0"/>
            <a:r>
              <a:rPr lang="en-US" sz="2400" b="1">
                <a:solidFill>
                  <a:srgbClr val="000000"/>
                </a:solidFill>
                <a:cs typeface="Times New Roman" pitchFamily="18" charset="0"/>
              </a:rPr>
              <a:t> </a:t>
            </a:r>
            <a:r>
              <a:rPr lang="ar-IQ" sz="2400" b="1">
                <a:solidFill>
                  <a:srgbClr val="000000"/>
                </a:solidFill>
                <a:cs typeface="Times New Roman" pitchFamily="18" charset="0"/>
              </a:rPr>
              <a:t>وحيث ان التغير في وحدات العمل = 1 ، فالانتاج الحدي= التغير في الانتاج الكلي</a:t>
            </a:r>
            <a:r>
              <a:rPr lang="en-US" sz="2400" b="1">
                <a:solidFill>
                  <a:srgbClr val="000000"/>
                </a:solidFill>
                <a:cs typeface="Times New Roman" pitchFamily="18" charset="0"/>
              </a:rPr>
              <a:t> </a:t>
            </a:r>
            <a:endParaRPr lang="en-US" sz="2400">
              <a:solidFill>
                <a:srgbClr val="000000"/>
              </a:solidFill>
            </a:endParaRPr>
          </a:p>
        </p:txBody>
      </p:sp>
      <p:graphicFrame>
        <p:nvGraphicFramePr>
          <p:cNvPr id="3" name="Table 2"/>
          <p:cNvGraphicFramePr>
            <a:graphicFrameLocks noGrp="1"/>
          </p:cNvGraphicFramePr>
          <p:nvPr/>
        </p:nvGraphicFramePr>
        <p:xfrm>
          <a:off x="1622425" y="1981200"/>
          <a:ext cx="6297613" cy="4102100"/>
        </p:xfrm>
        <a:graphic>
          <a:graphicData uri="http://schemas.openxmlformats.org/drawingml/2006/table">
            <a:tbl>
              <a:tblPr/>
              <a:tblGrid>
                <a:gridCol w="1885950"/>
                <a:gridCol w="1600200"/>
                <a:gridCol w="1406525"/>
                <a:gridCol w="1404938"/>
              </a:tblGrid>
              <a:tr h="317500">
                <a:tc>
                  <a:txBody>
                    <a:bodyPr/>
                    <a:lstStyle/>
                    <a:p>
                      <a:pPr marL="0" marR="0" lvl="0" indent="0" algn="r" defTabSz="914400" rtl="0" eaLnBrk="1" fontAlgn="base" latinLnBrk="0" hangingPunct="1">
                        <a:lnSpc>
                          <a:spcPct val="100000"/>
                        </a:lnSpc>
                        <a:spcBef>
                          <a:spcPct val="0"/>
                        </a:spcBef>
                        <a:spcAft>
                          <a:spcPct val="0"/>
                        </a:spcAft>
                        <a:buClrTx/>
                        <a:buSzTx/>
                        <a:buFontTx/>
                        <a:buNone/>
                        <a:tabLst>
                          <a:tab pos="3533775" algn="l"/>
                        </a:tabLst>
                      </a:pPr>
                      <a:r>
                        <a:rPr kumimoji="0" lang="ar-IQ" sz="2000" b="1" i="0" u="none" strike="noStrike" cap="none" normalizeH="0" baseline="0" smtClean="0">
                          <a:ln>
                            <a:noFill/>
                          </a:ln>
                          <a:solidFill>
                            <a:schemeClr val="tx1"/>
                          </a:solidFill>
                          <a:effectLst/>
                          <a:latin typeface="Times New Roman" pitchFamily="18" charset="0"/>
                          <a:cs typeface="Times New Roman" pitchFamily="18" charset="0"/>
                        </a:rPr>
                        <a:t>الانتاج الحدي</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3533775" algn="l"/>
                        </a:tabLst>
                      </a:pPr>
                      <a:r>
                        <a:rPr kumimoji="0" lang="ar-IQ" sz="20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rPr>
                        <a:t>M</a:t>
                      </a: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 </a:t>
                      </a:r>
                      <a:r>
                        <a:rPr kumimoji="0" lang="ar-IQ" sz="2000" b="1" i="0" u="none" strike="noStrike" cap="none" normalizeH="0" baseline="0" smtClean="0">
                          <a:ln>
                            <a:noFill/>
                          </a:ln>
                          <a:solidFill>
                            <a:schemeClr val="tx1"/>
                          </a:solidFill>
                          <a:effectLst/>
                          <a:latin typeface="Times New Roman" pitchFamily="18" charset="0"/>
                          <a:cs typeface="Times New Roman" pitchFamily="18" charset="0"/>
                        </a:rPr>
                        <a:t>P</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3533775" algn="l"/>
                        </a:tabLst>
                      </a:pPr>
                      <a:r>
                        <a:rPr kumimoji="0" lang="ar-IQ" sz="2000" b="1" i="0" u="none" strike="noStrike" cap="none" normalizeH="0" baseline="0" smtClean="0">
                          <a:ln>
                            <a:noFill/>
                          </a:ln>
                          <a:solidFill>
                            <a:schemeClr val="tx1"/>
                          </a:solidFill>
                          <a:effectLst/>
                          <a:latin typeface="Times New Roman" pitchFamily="18" charset="0"/>
                          <a:cs typeface="Times New Roman" pitchFamily="18" charset="0"/>
                        </a:rPr>
                        <a:t>الانتاج المتوسط </a:t>
                      </a:r>
                      <a:r>
                        <a:rPr kumimoji="0" lang="ar-IQ" sz="20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rPr>
                        <a:t>A</a:t>
                      </a:r>
                      <a:r>
                        <a:rPr kumimoji="0" lang="ar-IQ" sz="2000" b="1" i="0" u="none" strike="noStrike" cap="none" normalizeH="0" baseline="0" smtClean="0">
                          <a:ln>
                            <a:noFill/>
                          </a:ln>
                          <a:solidFill>
                            <a:schemeClr val="tx1"/>
                          </a:solidFill>
                          <a:effectLst/>
                          <a:latin typeface="Times New Roman" pitchFamily="18" charset="0"/>
                          <a:cs typeface="Times New Roman" pitchFamily="18" charset="0"/>
                        </a:rPr>
                        <a:t>P</a:t>
                      </a: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533775" algn="l"/>
                        </a:tabLst>
                      </a:pPr>
                      <a:r>
                        <a:rPr kumimoji="0" lang="ar-IQ" sz="2000" b="1" i="0" u="none" strike="noStrike" cap="none" normalizeH="0" baseline="0" smtClean="0">
                          <a:ln>
                            <a:noFill/>
                          </a:ln>
                          <a:solidFill>
                            <a:schemeClr val="tx1"/>
                          </a:solidFill>
                          <a:effectLst/>
                          <a:latin typeface="Times New Roman" pitchFamily="18" charset="0"/>
                          <a:cs typeface="Times New Roman" pitchFamily="18" charset="0"/>
                        </a:rPr>
                        <a:t>وحدات العمل L</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504825" algn="l"/>
                          <a:tab pos="1268413" algn="r"/>
                        </a:tabLst>
                      </a:pPr>
                      <a:r>
                        <a:rPr kumimoji="0" lang="en-US" sz="2000" b="1" i="0" u="none" strike="noStrike" cap="none" normalizeH="0" baseline="0" smtClean="0">
                          <a:ln>
                            <a:noFill/>
                          </a:ln>
                          <a:solidFill>
                            <a:schemeClr val="tx1"/>
                          </a:solidFill>
                          <a:effectLst/>
                          <a:latin typeface="Arial" charset="0"/>
                          <a:cs typeface="Times New Roman" pitchFamily="18" charset="0"/>
                        </a:rPr>
                        <a:t>TP	</a:t>
                      </a:r>
                      <a:r>
                        <a:rPr kumimoji="0" lang="ar-SA" sz="2000" b="1" i="0" u="none" strike="noStrike" cap="none" normalizeH="0" baseline="0" smtClean="0">
                          <a:ln>
                            <a:noFill/>
                          </a:ln>
                          <a:solidFill>
                            <a:schemeClr val="tx1"/>
                          </a:solidFill>
                          <a:effectLst/>
                          <a:latin typeface="Arial" charset="0"/>
                          <a:cs typeface="Times New Roman" pitchFamily="18" charset="0"/>
                        </a:rPr>
                        <a:t>الانتاج الكلي</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50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50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50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70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60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120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60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60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180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40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220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30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50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250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45</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270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40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280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280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30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270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3533775" algn="l"/>
                        </a:tabLst>
                      </a:pPr>
                      <a:r>
                        <a:rPr kumimoji="0" lang="ar-SA" sz="2000" b="1" i="0" u="none" strike="noStrike" cap="none" normalizeH="0" baseline="0" smtClean="0">
                          <a:ln>
                            <a:noFill/>
                          </a:ln>
                          <a:solidFill>
                            <a:schemeClr val="tx1"/>
                          </a:solidFill>
                          <a:effectLst/>
                          <a:latin typeface="Times New Roman" pitchFamily="18" charset="0"/>
                          <a:cs typeface="Times New Roman" pitchFamily="18" charset="0"/>
                        </a:rPr>
                        <a:t>250</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25" y="304800"/>
            <a:ext cx="8524875"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TotalTime>
  <Words>613</Words>
  <Application>Microsoft Office PowerPoint</Application>
  <PresentationFormat>On-screen Show (4:3)</PresentationFormat>
  <Paragraphs>109</Paragraphs>
  <Slides>23</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Book Antiqua</vt:lpstr>
      <vt:lpstr>Century Gothic</vt:lpstr>
      <vt:lpstr>Times New Roman</vt:lpstr>
      <vt:lpstr>Tahoma</vt:lpstr>
      <vt:lpstr>Office Theme</vt:lpstr>
      <vt:lpstr>Apothecary</vt:lpstr>
      <vt:lpstr>Equation</vt:lpstr>
      <vt:lpstr>نظرية الانتاج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draamusa</dc:creator>
  <cp:lastModifiedBy>win8</cp:lastModifiedBy>
  <cp:revision>23</cp:revision>
  <dcterms:created xsi:type="dcterms:W3CDTF">2006-08-16T00:00:00Z</dcterms:created>
  <dcterms:modified xsi:type="dcterms:W3CDTF">2017-12-16T21:18:42Z</dcterms:modified>
</cp:coreProperties>
</file>