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2" r:id="rId1"/>
    <p:sldMasterId id="2147483784" r:id="rId2"/>
  </p:sldMasterIdLst>
  <p:notesMasterIdLst>
    <p:notesMasterId r:id="rId19"/>
  </p:notesMasterIdLst>
  <p:handoutMasterIdLst>
    <p:handoutMasterId r:id="rId20"/>
  </p:handoutMasterIdLst>
  <p:sldIdLst>
    <p:sldId id="276" r:id="rId3"/>
    <p:sldId id="287" r:id="rId4"/>
    <p:sldId id="288" r:id="rId5"/>
    <p:sldId id="289" r:id="rId6"/>
    <p:sldId id="290" r:id="rId7"/>
    <p:sldId id="291" r:id="rId8"/>
    <p:sldId id="292" r:id="rId9"/>
    <p:sldId id="293" r:id="rId10"/>
    <p:sldId id="294" r:id="rId11"/>
    <p:sldId id="295" r:id="rId12"/>
    <p:sldId id="296" r:id="rId13"/>
    <p:sldId id="297" r:id="rId14"/>
    <p:sldId id="298" r:id="rId15"/>
    <p:sldId id="300" r:id="rId16"/>
    <p:sldId id="301" r:id="rId17"/>
    <p:sldId id="285"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3" autoAdjust="0"/>
    <p:restoredTop sz="94584" autoAdjust="0"/>
  </p:normalViewPr>
  <p:slideViewPr>
    <p:cSldViewPr>
      <p:cViewPr varScale="1">
        <p:scale>
          <a:sx n="47" d="100"/>
          <a:sy n="47" d="100"/>
        </p:scale>
        <p:origin x="-1286"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38" d="100"/>
          <a:sy n="38" d="100"/>
        </p:scale>
        <p:origin x="-236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52C7F043-52FB-474D-8B40-FD3766BF8DEE}" type="datetimeFigureOut">
              <a:rPr lang="en-US"/>
              <a:pPr>
                <a:defRPr/>
              </a:pPr>
              <a:t>12/17/2017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6BAAA25E-0D6A-4F90-B126-1D61243140A2}" type="slidenum">
              <a:rPr lang="en-US"/>
              <a:pPr>
                <a:defRPr/>
              </a:pPr>
              <a:t>‹#›</a:t>
            </a:fld>
            <a:endParaRPr lang="en-US"/>
          </a:p>
        </p:txBody>
      </p:sp>
    </p:spTree>
    <p:extLst>
      <p:ext uri="{BB962C8B-B14F-4D97-AF65-F5344CB8AC3E}">
        <p14:creationId xmlns:p14="http://schemas.microsoft.com/office/powerpoint/2010/main" val="17447457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D4B84F6-7A34-4B11-A43D-929B5E6FE65A}" type="datetimeFigureOut">
              <a:rPr lang="en-US"/>
              <a:pPr>
                <a:defRPr/>
              </a:pPr>
              <a:t>12/17/2017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28FB3C4-DF0B-476B-B09F-2188D71EDD19}" type="slidenum">
              <a:rPr lang="en-US"/>
              <a:pPr>
                <a:defRPr/>
              </a:pPr>
              <a:t>‹#›</a:t>
            </a:fld>
            <a:endParaRPr lang="en-US"/>
          </a:p>
        </p:txBody>
      </p:sp>
    </p:spTree>
    <p:extLst>
      <p:ext uri="{BB962C8B-B14F-4D97-AF65-F5344CB8AC3E}">
        <p14:creationId xmlns:p14="http://schemas.microsoft.com/office/powerpoint/2010/main" val="32302120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atin typeface="Arial" charset="0"/>
              </a:defRPr>
            </a:lvl1pPr>
          </a:lstStyle>
          <a:p>
            <a:pPr>
              <a:defRPr/>
            </a:pPr>
            <a:fld id="{350F20C1-ED0B-4E27-A58F-804AF937E740}" type="datetimeFigureOut">
              <a:rPr lang="ar-SA"/>
              <a:pPr>
                <a:defRPr/>
              </a:pPr>
              <a:t>29/03/1439</a:t>
            </a:fld>
            <a:endParaRPr lang="ar-SA"/>
          </a:p>
        </p:txBody>
      </p:sp>
      <p:sp>
        <p:nvSpPr>
          <p:cNvPr id="5" name="Footer Placeholder 4"/>
          <p:cNvSpPr>
            <a:spLocks noGrp="1"/>
          </p:cNvSpPr>
          <p:nvPr>
            <p:ph type="ftr" sz="quarter" idx="11"/>
          </p:nvPr>
        </p:nvSpPr>
        <p:spPr/>
        <p:txBody>
          <a:bodyPr/>
          <a:lstStyle>
            <a:lvl1pPr>
              <a:defRPr>
                <a:latin typeface="Arial" charset="0"/>
              </a:defRPr>
            </a:lvl1pPr>
          </a:lstStyle>
          <a:p>
            <a:pPr>
              <a:defRPr/>
            </a:pPr>
            <a:endParaRPr lang="ar-SA"/>
          </a:p>
        </p:txBody>
      </p:sp>
      <p:sp>
        <p:nvSpPr>
          <p:cNvPr id="6" name="Slide Number Placeholder 5"/>
          <p:cNvSpPr>
            <a:spLocks noGrp="1"/>
          </p:cNvSpPr>
          <p:nvPr>
            <p:ph type="sldNum" sz="quarter" idx="12"/>
          </p:nvPr>
        </p:nvSpPr>
        <p:spPr/>
        <p:txBody>
          <a:bodyPr/>
          <a:lstStyle>
            <a:lvl1pPr>
              <a:defRPr>
                <a:latin typeface="Arial" charset="0"/>
              </a:defRPr>
            </a:lvl1pPr>
          </a:lstStyle>
          <a:p>
            <a:pPr>
              <a:defRPr/>
            </a:pPr>
            <a:fld id="{CE658308-293A-4FB0-81AA-1FBF9F21C410}" type="slidenum">
              <a:rPr lang="ar-SA"/>
              <a:pPr>
                <a:defRPr/>
              </a:pPr>
              <a:t>‹#›</a:t>
            </a:fld>
            <a:endParaRPr lang="ar-SA"/>
          </a:p>
        </p:txBody>
      </p:sp>
    </p:spTree>
    <p:extLst>
      <p:ext uri="{BB962C8B-B14F-4D97-AF65-F5344CB8AC3E}">
        <p14:creationId xmlns:p14="http://schemas.microsoft.com/office/powerpoint/2010/main" val="2163637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atin typeface="Arial" charset="0"/>
              </a:defRPr>
            </a:lvl1pPr>
          </a:lstStyle>
          <a:p>
            <a:pPr>
              <a:defRPr/>
            </a:pPr>
            <a:fld id="{FDB79BB2-0136-4936-BA3E-97E045CEF175}" type="datetimeFigureOut">
              <a:rPr lang="ar-SA"/>
              <a:pPr>
                <a:defRPr/>
              </a:pPr>
              <a:t>29/03/1439</a:t>
            </a:fld>
            <a:endParaRPr lang="ar-SA"/>
          </a:p>
        </p:txBody>
      </p:sp>
      <p:sp>
        <p:nvSpPr>
          <p:cNvPr id="5" name="Footer Placeholder 4"/>
          <p:cNvSpPr>
            <a:spLocks noGrp="1"/>
          </p:cNvSpPr>
          <p:nvPr>
            <p:ph type="ftr" sz="quarter" idx="11"/>
          </p:nvPr>
        </p:nvSpPr>
        <p:spPr/>
        <p:txBody>
          <a:bodyPr/>
          <a:lstStyle>
            <a:lvl1pPr>
              <a:defRPr>
                <a:latin typeface="Arial" charset="0"/>
              </a:defRPr>
            </a:lvl1pPr>
          </a:lstStyle>
          <a:p>
            <a:pPr>
              <a:defRPr/>
            </a:pPr>
            <a:endParaRPr lang="ar-SA"/>
          </a:p>
        </p:txBody>
      </p:sp>
      <p:sp>
        <p:nvSpPr>
          <p:cNvPr id="6" name="Slide Number Placeholder 5"/>
          <p:cNvSpPr>
            <a:spLocks noGrp="1"/>
          </p:cNvSpPr>
          <p:nvPr>
            <p:ph type="sldNum" sz="quarter" idx="12"/>
          </p:nvPr>
        </p:nvSpPr>
        <p:spPr/>
        <p:txBody>
          <a:bodyPr/>
          <a:lstStyle>
            <a:lvl1pPr>
              <a:defRPr>
                <a:latin typeface="Arial" charset="0"/>
              </a:defRPr>
            </a:lvl1pPr>
          </a:lstStyle>
          <a:p>
            <a:pPr>
              <a:defRPr/>
            </a:pPr>
            <a:fld id="{B6CB6651-CC5F-479F-9F74-2E48E8FC3C11}" type="slidenum">
              <a:rPr lang="ar-SA"/>
              <a:pPr>
                <a:defRPr/>
              </a:pPr>
              <a:t>‹#›</a:t>
            </a:fld>
            <a:endParaRPr lang="ar-SA"/>
          </a:p>
        </p:txBody>
      </p:sp>
    </p:spTree>
    <p:extLst>
      <p:ext uri="{BB962C8B-B14F-4D97-AF65-F5344CB8AC3E}">
        <p14:creationId xmlns:p14="http://schemas.microsoft.com/office/powerpoint/2010/main" val="2585775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atin typeface="Arial" charset="0"/>
              </a:defRPr>
            </a:lvl1pPr>
          </a:lstStyle>
          <a:p>
            <a:pPr>
              <a:defRPr/>
            </a:pPr>
            <a:fld id="{4B9B3F20-0115-46E6-8C33-77B35DD6A5FD}" type="datetimeFigureOut">
              <a:rPr lang="ar-SA"/>
              <a:pPr>
                <a:defRPr/>
              </a:pPr>
              <a:t>29/03/1439</a:t>
            </a:fld>
            <a:endParaRPr lang="ar-SA"/>
          </a:p>
        </p:txBody>
      </p:sp>
      <p:sp>
        <p:nvSpPr>
          <p:cNvPr id="5" name="Footer Placeholder 4"/>
          <p:cNvSpPr>
            <a:spLocks noGrp="1"/>
          </p:cNvSpPr>
          <p:nvPr>
            <p:ph type="ftr" sz="quarter" idx="11"/>
          </p:nvPr>
        </p:nvSpPr>
        <p:spPr/>
        <p:txBody>
          <a:bodyPr/>
          <a:lstStyle>
            <a:lvl1pPr>
              <a:defRPr>
                <a:latin typeface="Arial" charset="0"/>
              </a:defRPr>
            </a:lvl1pPr>
          </a:lstStyle>
          <a:p>
            <a:pPr>
              <a:defRPr/>
            </a:pPr>
            <a:endParaRPr lang="ar-SA"/>
          </a:p>
        </p:txBody>
      </p:sp>
      <p:sp>
        <p:nvSpPr>
          <p:cNvPr id="6" name="Slide Number Placeholder 5"/>
          <p:cNvSpPr>
            <a:spLocks noGrp="1"/>
          </p:cNvSpPr>
          <p:nvPr>
            <p:ph type="sldNum" sz="quarter" idx="12"/>
          </p:nvPr>
        </p:nvSpPr>
        <p:spPr/>
        <p:txBody>
          <a:bodyPr/>
          <a:lstStyle>
            <a:lvl1pPr>
              <a:defRPr>
                <a:latin typeface="Arial" charset="0"/>
              </a:defRPr>
            </a:lvl1pPr>
          </a:lstStyle>
          <a:p>
            <a:pPr>
              <a:defRPr/>
            </a:pPr>
            <a:fld id="{080DC0D0-C175-47EB-9EA1-8A6EC3F91CDB}" type="slidenum">
              <a:rPr lang="ar-SA"/>
              <a:pPr>
                <a:defRPr/>
              </a:pPr>
              <a:t>‹#›</a:t>
            </a:fld>
            <a:endParaRPr lang="ar-SA"/>
          </a:p>
        </p:txBody>
      </p:sp>
    </p:spTree>
    <p:extLst>
      <p:ext uri="{BB962C8B-B14F-4D97-AF65-F5344CB8AC3E}">
        <p14:creationId xmlns:p14="http://schemas.microsoft.com/office/powerpoint/2010/main" val="35876338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59F1268-81F5-48D4-ADDC-EC1AD52A3C18}" type="datetimeFigureOut">
              <a:rPr lang="en-US"/>
              <a:pPr>
                <a:defRPr/>
              </a:pPr>
              <a:t>12/17/2017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9811591-54F6-499C-A77B-18092D3EF147}" type="slidenum">
              <a:rPr lang="en-US"/>
              <a:pPr>
                <a:defRPr/>
              </a:pPr>
              <a:t>‹#›</a:t>
            </a:fld>
            <a:endParaRPr lang="en-US"/>
          </a:p>
        </p:txBody>
      </p:sp>
    </p:spTree>
    <p:extLst>
      <p:ext uri="{BB962C8B-B14F-4D97-AF65-F5344CB8AC3E}">
        <p14:creationId xmlns:p14="http://schemas.microsoft.com/office/powerpoint/2010/main" val="38255789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B0C4A7B-9C9D-4733-B40C-44F75991BC1E}" type="datetimeFigureOut">
              <a:rPr lang="en-US"/>
              <a:pPr>
                <a:defRPr/>
              </a:pPr>
              <a:t>12/17/2017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16511F3-854A-4AAA-BEE9-5A8C8B8EE6CD}" type="slidenum">
              <a:rPr lang="en-US"/>
              <a:pPr>
                <a:defRPr/>
              </a:pPr>
              <a:t>‹#›</a:t>
            </a:fld>
            <a:endParaRPr lang="en-US"/>
          </a:p>
        </p:txBody>
      </p:sp>
    </p:spTree>
    <p:extLst>
      <p:ext uri="{BB962C8B-B14F-4D97-AF65-F5344CB8AC3E}">
        <p14:creationId xmlns:p14="http://schemas.microsoft.com/office/powerpoint/2010/main" val="25072203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B86197C-75B0-473B-824D-505F5D641B18}" type="datetimeFigureOut">
              <a:rPr lang="en-US"/>
              <a:pPr>
                <a:defRPr/>
              </a:pPr>
              <a:t>12/17/2017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82777A0-699C-48F4-BB54-C4BB4209FDEB}" type="slidenum">
              <a:rPr lang="en-US"/>
              <a:pPr>
                <a:defRPr/>
              </a:pPr>
              <a:t>‹#›</a:t>
            </a:fld>
            <a:endParaRPr lang="en-US"/>
          </a:p>
        </p:txBody>
      </p:sp>
    </p:spTree>
    <p:extLst>
      <p:ext uri="{BB962C8B-B14F-4D97-AF65-F5344CB8AC3E}">
        <p14:creationId xmlns:p14="http://schemas.microsoft.com/office/powerpoint/2010/main" val="2566187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1E57731-8475-47D3-997E-FFEBACEDF515}" type="datetimeFigureOut">
              <a:rPr lang="en-US"/>
              <a:pPr>
                <a:defRPr/>
              </a:pPr>
              <a:t>12/17/2017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9D09E40-6CD4-4F68-96BE-681418FAD12C}" type="slidenum">
              <a:rPr lang="en-US"/>
              <a:pPr>
                <a:defRPr/>
              </a:pPr>
              <a:t>‹#›</a:t>
            </a:fld>
            <a:endParaRPr lang="en-US"/>
          </a:p>
        </p:txBody>
      </p:sp>
    </p:spTree>
    <p:extLst>
      <p:ext uri="{BB962C8B-B14F-4D97-AF65-F5344CB8AC3E}">
        <p14:creationId xmlns:p14="http://schemas.microsoft.com/office/powerpoint/2010/main" val="41345142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2CE375F-955C-438E-A17F-CCDE65D88299}" type="datetimeFigureOut">
              <a:rPr lang="en-US"/>
              <a:pPr>
                <a:defRPr/>
              </a:pPr>
              <a:t>12/17/2017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4F3F065-C8F6-482D-9623-D000A4F609DE}" type="slidenum">
              <a:rPr lang="en-US"/>
              <a:pPr>
                <a:defRPr/>
              </a:pPr>
              <a:t>‹#›</a:t>
            </a:fld>
            <a:endParaRPr lang="en-US"/>
          </a:p>
        </p:txBody>
      </p:sp>
    </p:spTree>
    <p:extLst>
      <p:ext uri="{BB962C8B-B14F-4D97-AF65-F5344CB8AC3E}">
        <p14:creationId xmlns:p14="http://schemas.microsoft.com/office/powerpoint/2010/main" val="39715246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261A464-2756-4482-B59F-9DB51E7FE857}" type="datetimeFigureOut">
              <a:rPr lang="en-US"/>
              <a:pPr>
                <a:defRPr/>
              </a:pPr>
              <a:t>12/17/2017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15D3A36-1EA3-4090-8D8E-9B2FEBAB4EBB}" type="slidenum">
              <a:rPr lang="en-US"/>
              <a:pPr>
                <a:defRPr/>
              </a:pPr>
              <a:t>‹#›</a:t>
            </a:fld>
            <a:endParaRPr lang="en-US"/>
          </a:p>
        </p:txBody>
      </p:sp>
    </p:spTree>
    <p:extLst>
      <p:ext uri="{BB962C8B-B14F-4D97-AF65-F5344CB8AC3E}">
        <p14:creationId xmlns:p14="http://schemas.microsoft.com/office/powerpoint/2010/main" val="24580958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2FE8BA9-D8B9-4CEE-9FD3-B2D1C0FB6B8A}" type="datetimeFigureOut">
              <a:rPr lang="en-US"/>
              <a:pPr>
                <a:defRPr/>
              </a:pPr>
              <a:t>12/17/2017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A32929A-C6DC-4B3A-9A13-63A500B88015}" type="slidenum">
              <a:rPr lang="en-US"/>
              <a:pPr>
                <a:defRPr/>
              </a:pPr>
              <a:t>‹#›</a:t>
            </a:fld>
            <a:endParaRPr lang="en-US"/>
          </a:p>
        </p:txBody>
      </p:sp>
    </p:spTree>
    <p:extLst>
      <p:ext uri="{BB962C8B-B14F-4D97-AF65-F5344CB8AC3E}">
        <p14:creationId xmlns:p14="http://schemas.microsoft.com/office/powerpoint/2010/main" val="28156075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C3C55BF-BE32-4DB0-806D-5B777A0560B9}" type="datetimeFigureOut">
              <a:rPr lang="en-US"/>
              <a:pPr>
                <a:defRPr/>
              </a:pPr>
              <a:t>12/17/2017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FCF84F8-DBA4-498A-A3C5-6CA7CF494FF5}" type="slidenum">
              <a:rPr lang="en-US"/>
              <a:pPr>
                <a:defRPr/>
              </a:pPr>
              <a:t>‹#›</a:t>
            </a:fld>
            <a:endParaRPr lang="en-US"/>
          </a:p>
        </p:txBody>
      </p:sp>
    </p:spTree>
    <p:extLst>
      <p:ext uri="{BB962C8B-B14F-4D97-AF65-F5344CB8AC3E}">
        <p14:creationId xmlns:p14="http://schemas.microsoft.com/office/powerpoint/2010/main" val="2850756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atin typeface="Arial" charset="0"/>
              </a:defRPr>
            </a:lvl1pPr>
          </a:lstStyle>
          <a:p>
            <a:pPr>
              <a:defRPr/>
            </a:pPr>
            <a:fld id="{3675740C-4C89-442B-8FD7-E505F32C2BDE}" type="datetimeFigureOut">
              <a:rPr lang="ar-SA"/>
              <a:pPr>
                <a:defRPr/>
              </a:pPr>
              <a:t>29/03/1439</a:t>
            </a:fld>
            <a:endParaRPr lang="ar-SA"/>
          </a:p>
        </p:txBody>
      </p:sp>
      <p:sp>
        <p:nvSpPr>
          <p:cNvPr id="5" name="Footer Placeholder 4"/>
          <p:cNvSpPr>
            <a:spLocks noGrp="1"/>
          </p:cNvSpPr>
          <p:nvPr>
            <p:ph type="ftr" sz="quarter" idx="11"/>
          </p:nvPr>
        </p:nvSpPr>
        <p:spPr/>
        <p:txBody>
          <a:bodyPr/>
          <a:lstStyle>
            <a:lvl1pPr>
              <a:defRPr>
                <a:latin typeface="Arial" charset="0"/>
              </a:defRPr>
            </a:lvl1pPr>
          </a:lstStyle>
          <a:p>
            <a:pPr>
              <a:defRPr/>
            </a:pPr>
            <a:endParaRPr lang="ar-SA"/>
          </a:p>
        </p:txBody>
      </p:sp>
      <p:sp>
        <p:nvSpPr>
          <p:cNvPr id="6" name="Slide Number Placeholder 5"/>
          <p:cNvSpPr>
            <a:spLocks noGrp="1"/>
          </p:cNvSpPr>
          <p:nvPr>
            <p:ph type="sldNum" sz="quarter" idx="12"/>
          </p:nvPr>
        </p:nvSpPr>
        <p:spPr/>
        <p:txBody>
          <a:bodyPr/>
          <a:lstStyle>
            <a:lvl1pPr>
              <a:defRPr>
                <a:latin typeface="Arial" charset="0"/>
              </a:defRPr>
            </a:lvl1pPr>
          </a:lstStyle>
          <a:p>
            <a:pPr>
              <a:defRPr/>
            </a:pPr>
            <a:fld id="{BC1F3E85-6741-4652-8F15-50753A05ED38}" type="slidenum">
              <a:rPr lang="ar-SA"/>
              <a:pPr>
                <a:defRPr/>
              </a:pPr>
              <a:t>‹#›</a:t>
            </a:fld>
            <a:endParaRPr lang="ar-SA"/>
          </a:p>
        </p:txBody>
      </p:sp>
    </p:spTree>
    <p:extLst>
      <p:ext uri="{BB962C8B-B14F-4D97-AF65-F5344CB8AC3E}">
        <p14:creationId xmlns:p14="http://schemas.microsoft.com/office/powerpoint/2010/main" val="29983866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D21DCE1-70D5-45EC-A8E4-96102D71F381}" type="datetimeFigureOut">
              <a:rPr lang="en-US"/>
              <a:pPr>
                <a:defRPr/>
              </a:pPr>
              <a:t>12/17/2017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C61C079-010D-4F9C-B4BC-926211BB7E82}" type="slidenum">
              <a:rPr lang="en-US"/>
              <a:pPr>
                <a:defRPr/>
              </a:pPr>
              <a:t>‹#›</a:t>
            </a:fld>
            <a:endParaRPr lang="en-US"/>
          </a:p>
        </p:txBody>
      </p:sp>
    </p:spTree>
    <p:extLst>
      <p:ext uri="{BB962C8B-B14F-4D97-AF65-F5344CB8AC3E}">
        <p14:creationId xmlns:p14="http://schemas.microsoft.com/office/powerpoint/2010/main" val="11222818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6EE59D2-6CD6-4E26-8EFB-624583E2A085}" type="datetimeFigureOut">
              <a:rPr lang="en-US"/>
              <a:pPr>
                <a:defRPr/>
              </a:pPr>
              <a:t>12/17/2017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88A03FB-7B81-4693-98CD-F679FA48682F}" type="slidenum">
              <a:rPr lang="en-US"/>
              <a:pPr>
                <a:defRPr/>
              </a:pPr>
              <a:t>‹#›</a:t>
            </a:fld>
            <a:endParaRPr lang="en-US"/>
          </a:p>
        </p:txBody>
      </p:sp>
    </p:spTree>
    <p:extLst>
      <p:ext uri="{BB962C8B-B14F-4D97-AF65-F5344CB8AC3E}">
        <p14:creationId xmlns:p14="http://schemas.microsoft.com/office/powerpoint/2010/main" val="15444989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8572F06-7791-41A7-A12C-30382F34EA89}" type="datetimeFigureOut">
              <a:rPr lang="en-US"/>
              <a:pPr>
                <a:defRPr/>
              </a:pPr>
              <a:t>12/17/2017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0797722-3D96-48BC-9A5B-1B476BB0AA01}" type="slidenum">
              <a:rPr lang="en-US"/>
              <a:pPr>
                <a:defRPr/>
              </a:pPr>
              <a:t>‹#›</a:t>
            </a:fld>
            <a:endParaRPr lang="en-US"/>
          </a:p>
        </p:txBody>
      </p:sp>
    </p:spTree>
    <p:extLst>
      <p:ext uri="{BB962C8B-B14F-4D97-AF65-F5344CB8AC3E}">
        <p14:creationId xmlns:p14="http://schemas.microsoft.com/office/powerpoint/2010/main" val="4191877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atin typeface="Arial" charset="0"/>
              </a:defRPr>
            </a:lvl1pPr>
          </a:lstStyle>
          <a:p>
            <a:pPr>
              <a:defRPr/>
            </a:pPr>
            <a:fld id="{9247C34E-A7DE-4CD1-AA27-98EF8B1E2B5D}" type="datetimeFigureOut">
              <a:rPr lang="ar-SA"/>
              <a:pPr>
                <a:defRPr/>
              </a:pPr>
              <a:t>29/03/1439</a:t>
            </a:fld>
            <a:endParaRPr lang="ar-SA"/>
          </a:p>
        </p:txBody>
      </p:sp>
      <p:sp>
        <p:nvSpPr>
          <p:cNvPr id="5" name="Footer Placeholder 4"/>
          <p:cNvSpPr>
            <a:spLocks noGrp="1"/>
          </p:cNvSpPr>
          <p:nvPr>
            <p:ph type="ftr" sz="quarter" idx="11"/>
          </p:nvPr>
        </p:nvSpPr>
        <p:spPr/>
        <p:txBody>
          <a:bodyPr/>
          <a:lstStyle>
            <a:lvl1pPr>
              <a:defRPr>
                <a:latin typeface="Arial" charset="0"/>
              </a:defRPr>
            </a:lvl1pPr>
          </a:lstStyle>
          <a:p>
            <a:pPr>
              <a:defRPr/>
            </a:pPr>
            <a:endParaRPr lang="ar-SA"/>
          </a:p>
        </p:txBody>
      </p:sp>
      <p:sp>
        <p:nvSpPr>
          <p:cNvPr id="6" name="Slide Number Placeholder 5"/>
          <p:cNvSpPr>
            <a:spLocks noGrp="1"/>
          </p:cNvSpPr>
          <p:nvPr>
            <p:ph type="sldNum" sz="quarter" idx="12"/>
          </p:nvPr>
        </p:nvSpPr>
        <p:spPr/>
        <p:txBody>
          <a:bodyPr/>
          <a:lstStyle>
            <a:lvl1pPr>
              <a:defRPr>
                <a:latin typeface="Arial" charset="0"/>
              </a:defRPr>
            </a:lvl1pPr>
          </a:lstStyle>
          <a:p>
            <a:pPr>
              <a:defRPr/>
            </a:pPr>
            <a:fld id="{851FB210-EBBB-4690-B0CE-59CEBE02AFA5}" type="slidenum">
              <a:rPr lang="ar-SA"/>
              <a:pPr>
                <a:defRPr/>
              </a:pPr>
              <a:t>‹#›</a:t>
            </a:fld>
            <a:endParaRPr lang="ar-SA"/>
          </a:p>
        </p:txBody>
      </p:sp>
    </p:spTree>
    <p:extLst>
      <p:ext uri="{BB962C8B-B14F-4D97-AF65-F5344CB8AC3E}">
        <p14:creationId xmlns:p14="http://schemas.microsoft.com/office/powerpoint/2010/main" val="3566526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atin typeface="Arial" charset="0"/>
              </a:defRPr>
            </a:lvl1pPr>
          </a:lstStyle>
          <a:p>
            <a:pPr>
              <a:defRPr/>
            </a:pPr>
            <a:fld id="{CCCDB924-36F6-4E8C-8D11-5356BE6E4C99}" type="datetimeFigureOut">
              <a:rPr lang="ar-SA"/>
              <a:pPr>
                <a:defRPr/>
              </a:pPr>
              <a:t>29/03/1439</a:t>
            </a:fld>
            <a:endParaRPr lang="ar-SA"/>
          </a:p>
        </p:txBody>
      </p:sp>
      <p:sp>
        <p:nvSpPr>
          <p:cNvPr id="6" name="Footer Placeholder 5"/>
          <p:cNvSpPr>
            <a:spLocks noGrp="1"/>
          </p:cNvSpPr>
          <p:nvPr>
            <p:ph type="ftr" sz="quarter" idx="11"/>
          </p:nvPr>
        </p:nvSpPr>
        <p:spPr/>
        <p:txBody>
          <a:bodyPr/>
          <a:lstStyle>
            <a:lvl1pPr>
              <a:defRPr>
                <a:latin typeface="Arial" charset="0"/>
              </a:defRPr>
            </a:lvl1pPr>
          </a:lstStyle>
          <a:p>
            <a:pPr>
              <a:defRPr/>
            </a:pPr>
            <a:endParaRPr lang="ar-SA"/>
          </a:p>
        </p:txBody>
      </p:sp>
      <p:sp>
        <p:nvSpPr>
          <p:cNvPr id="7" name="Slide Number Placeholder 6"/>
          <p:cNvSpPr>
            <a:spLocks noGrp="1"/>
          </p:cNvSpPr>
          <p:nvPr>
            <p:ph type="sldNum" sz="quarter" idx="12"/>
          </p:nvPr>
        </p:nvSpPr>
        <p:spPr/>
        <p:txBody>
          <a:bodyPr/>
          <a:lstStyle>
            <a:lvl1pPr>
              <a:defRPr>
                <a:latin typeface="Arial" charset="0"/>
              </a:defRPr>
            </a:lvl1pPr>
          </a:lstStyle>
          <a:p>
            <a:pPr>
              <a:defRPr/>
            </a:pPr>
            <a:fld id="{7F6D77D4-7AC8-4F4A-8E69-FD3C71D25790}" type="slidenum">
              <a:rPr lang="ar-SA"/>
              <a:pPr>
                <a:defRPr/>
              </a:pPr>
              <a:t>‹#›</a:t>
            </a:fld>
            <a:endParaRPr lang="ar-SA"/>
          </a:p>
        </p:txBody>
      </p:sp>
    </p:spTree>
    <p:extLst>
      <p:ext uri="{BB962C8B-B14F-4D97-AF65-F5344CB8AC3E}">
        <p14:creationId xmlns:p14="http://schemas.microsoft.com/office/powerpoint/2010/main" val="2786832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atin typeface="Arial" charset="0"/>
              </a:defRPr>
            </a:lvl1pPr>
          </a:lstStyle>
          <a:p>
            <a:pPr>
              <a:defRPr/>
            </a:pPr>
            <a:fld id="{EC8E7A8E-61BC-47B9-9A9B-AA3AC436BE09}" type="datetimeFigureOut">
              <a:rPr lang="ar-SA"/>
              <a:pPr>
                <a:defRPr/>
              </a:pPr>
              <a:t>29/03/1439</a:t>
            </a:fld>
            <a:endParaRPr lang="ar-SA"/>
          </a:p>
        </p:txBody>
      </p:sp>
      <p:sp>
        <p:nvSpPr>
          <p:cNvPr id="8" name="Footer Placeholder 7"/>
          <p:cNvSpPr>
            <a:spLocks noGrp="1"/>
          </p:cNvSpPr>
          <p:nvPr>
            <p:ph type="ftr" sz="quarter" idx="11"/>
          </p:nvPr>
        </p:nvSpPr>
        <p:spPr/>
        <p:txBody>
          <a:bodyPr/>
          <a:lstStyle>
            <a:lvl1pPr>
              <a:defRPr>
                <a:latin typeface="Arial" charset="0"/>
              </a:defRPr>
            </a:lvl1pPr>
          </a:lstStyle>
          <a:p>
            <a:pPr>
              <a:defRPr/>
            </a:pPr>
            <a:endParaRPr lang="ar-SA"/>
          </a:p>
        </p:txBody>
      </p:sp>
      <p:sp>
        <p:nvSpPr>
          <p:cNvPr id="9" name="Slide Number Placeholder 8"/>
          <p:cNvSpPr>
            <a:spLocks noGrp="1"/>
          </p:cNvSpPr>
          <p:nvPr>
            <p:ph type="sldNum" sz="quarter" idx="12"/>
          </p:nvPr>
        </p:nvSpPr>
        <p:spPr/>
        <p:txBody>
          <a:bodyPr/>
          <a:lstStyle>
            <a:lvl1pPr>
              <a:defRPr>
                <a:latin typeface="Arial" charset="0"/>
              </a:defRPr>
            </a:lvl1pPr>
          </a:lstStyle>
          <a:p>
            <a:pPr>
              <a:defRPr/>
            </a:pPr>
            <a:fld id="{A2DD1E79-AFAD-4529-B734-EF34D5204D02}" type="slidenum">
              <a:rPr lang="ar-SA"/>
              <a:pPr>
                <a:defRPr/>
              </a:pPr>
              <a:t>‹#›</a:t>
            </a:fld>
            <a:endParaRPr lang="ar-SA"/>
          </a:p>
        </p:txBody>
      </p:sp>
    </p:spTree>
    <p:extLst>
      <p:ext uri="{BB962C8B-B14F-4D97-AF65-F5344CB8AC3E}">
        <p14:creationId xmlns:p14="http://schemas.microsoft.com/office/powerpoint/2010/main" val="3868718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atin typeface="Arial" charset="0"/>
              </a:defRPr>
            </a:lvl1pPr>
          </a:lstStyle>
          <a:p>
            <a:pPr>
              <a:defRPr/>
            </a:pPr>
            <a:fld id="{BBAEF02A-33DA-4BE4-A6CA-4CC5BF3D152A}" type="datetimeFigureOut">
              <a:rPr lang="ar-SA"/>
              <a:pPr>
                <a:defRPr/>
              </a:pPr>
              <a:t>29/03/1439</a:t>
            </a:fld>
            <a:endParaRPr lang="ar-SA"/>
          </a:p>
        </p:txBody>
      </p:sp>
      <p:sp>
        <p:nvSpPr>
          <p:cNvPr id="4" name="Footer Placeholder 3"/>
          <p:cNvSpPr>
            <a:spLocks noGrp="1"/>
          </p:cNvSpPr>
          <p:nvPr>
            <p:ph type="ftr" sz="quarter" idx="11"/>
          </p:nvPr>
        </p:nvSpPr>
        <p:spPr/>
        <p:txBody>
          <a:bodyPr/>
          <a:lstStyle>
            <a:lvl1pPr>
              <a:defRPr>
                <a:latin typeface="Arial" charset="0"/>
              </a:defRPr>
            </a:lvl1pPr>
          </a:lstStyle>
          <a:p>
            <a:pPr>
              <a:defRPr/>
            </a:pPr>
            <a:endParaRPr lang="ar-SA"/>
          </a:p>
        </p:txBody>
      </p:sp>
      <p:sp>
        <p:nvSpPr>
          <p:cNvPr id="5" name="Slide Number Placeholder 4"/>
          <p:cNvSpPr>
            <a:spLocks noGrp="1"/>
          </p:cNvSpPr>
          <p:nvPr>
            <p:ph type="sldNum" sz="quarter" idx="12"/>
          </p:nvPr>
        </p:nvSpPr>
        <p:spPr/>
        <p:txBody>
          <a:bodyPr/>
          <a:lstStyle>
            <a:lvl1pPr>
              <a:defRPr>
                <a:latin typeface="Arial" charset="0"/>
              </a:defRPr>
            </a:lvl1pPr>
          </a:lstStyle>
          <a:p>
            <a:pPr>
              <a:defRPr/>
            </a:pPr>
            <a:fld id="{4E19C13E-54A0-4DA3-81EC-2F21B34BDEC5}" type="slidenum">
              <a:rPr lang="ar-SA"/>
              <a:pPr>
                <a:defRPr/>
              </a:pPr>
              <a:t>‹#›</a:t>
            </a:fld>
            <a:endParaRPr lang="ar-SA"/>
          </a:p>
        </p:txBody>
      </p:sp>
    </p:spTree>
    <p:extLst>
      <p:ext uri="{BB962C8B-B14F-4D97-AF65-F5344CB8AC3E}">
        <p14:creationId xmlns:p14="http://schemas.microsoft.com/office/powerpoint/2010/main" val="186092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Arial" charset="0"/>
              </a:defRPr>
            </a:lvl1pPr>
          </a:lstStyle>
          <a:p>
            <a:pPr>
              <a:defRPr/>
            </a:pPr>
            <a:fld id="{A3330FCE-EED3-49B5-B145-2C9A7BD7888D}" type="datetimeFigureOut">
              <a:rPr lang="ar-SA"/>
              <a:pPr>
                <a:defRPr/>
              </a:pPr>
              <a:t>29/03/1439</a:t>
            </a:fld>
            <a:endParaRPr lang="ar-SA"/>
          </a:p>
        </p:txBody>
      </p:sp>
      <p:sp>
        <p:nvSpPr>
          <p:cNvPr id="3" name="Footer Placeholder 2"/>
          <p:cNvSpPr>
            <a:spLocks noGrp="1"/>
          </p:cNvSpPr>
          <p:nvPr>
            <p:ph type="ftr" sz="quarter" idx="11"/>
          </p:nvPr>
        </p:nvSpPr>
        <p:spPr/>
        <p:txBody>
          <a:bodyPr/>
          <a:lstStyle>
            <a:lvl1pPr>
              <a:defRPr>
                <a:latin typeface="Arial" charset="0"/>
              </a:defRPr>
            </a:lvl1pPr>
          </a:lstStyle>
          <a:p>
            <a:pPr>
              <a:defRPr/>
            </a:pPr>
            <a:endParaRPr lang="ar-SA"/>
          </a:p>
        </p:txBody>
      </p:sp>
      <p:sp>
        <p:nvSpPr>
          <p:cNvPr id="4" name="Slide Number Placeholder 3"/>
          <p:cNvSpPr>
            <a:spLocks noGrp="1"/>
          </p:cNvSpPr>
          <p:nvPr>
            <p:ph type="sldNum" sz="quarter" idx="12"/>
          </p:nvPr>
        </p:nvSpPr>
        <p:spPr/>
        <p:txBody>
          <a:bodyPr/>
          <a:lstStyle>
            <a:lvl1pPr>
              <a:defRPr>
                <a:latin typeface="Arial" charset="0"/>
              </a:defRPr>
            </a:lvl1pPr>
          </a:lstStyle>
          <a:p>
            <a:pPr>
              <a:defRPr/>
            </a:pPr>
            <a:fld id="{644E3E37-DC3B-47CD-8C6A-5376934FD008}" type="slidenum">
              <a:rPr lang="ar-SA"/>
              <a:pPr>
                <a:defRPr/>
              </a:pPr>
              <a:t>‹#›</a:t>
            </a:fld>
            <a:endParaRPr lang="ar-SA"/>
          </a:p>
        </p:txBody>
      </p:sp>
    </p:spTree>
    <p:extLst>
      <p:ext uri="{BB962C8B-B14F-4D97-AF65-F5344CB8AC3E}">
        <p14:creationId xmlns:p14="http://schemas.microsoft.com/office/powerpoint/2010/main" val="1653559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Arial" charset="0"/>
              </a:defRPr>
            </a:lvl1pPr>
          </a:lstStyle>
          <a:p>
            <a:pPr>
              <a:defRPr/>
            </a:pPr>
            <a:fld id="{D5488914-9AF2-4C94-9646-24383C40E33B}" type="datetimeFigureOut">
              <a:rPr lang="ar-SA"/>
              <a:pPr>
                <a:defRPr/>
              </a:pPr>
              <a:t>29/03/1439</a:t>
            </a:fld>
            <a:endParaRPr lang="ar-SA"/>
          </a:p>
        </p:txBody>
      </p:sp>
      <p:sp>
        <p:nvSpPr>
          <p:cNvPr id="6" name="Footer Placeholder 5"/>
          <p:cNvSpPr>
            <a:spLocks noGrp="1"/>
          </p:cNvSpPr>
          <p:nvPr>
            <p:ph type="ftr" sz="quarter" idx="11"/>
          </p:nvPr>
        </p:nvSpPr>
        <p:spPr/>
        <p:txBody>
          <a:bodyPr/>
          <a:lstStyle>
            <a:lvl1pPr>
              <a:defRPr>
                <a:latin typeface="Arial" charset="0"/>
              </a:defRPr>
            </a:lvl1pPr>
          </a:lstStyle>
          <a:p>
            <a:pPr>
              <a:defRPr/>
            </a:pPr>
            <a:endParaRPr lang="ar-SA"/>
          </a:p>
        </p:txBody>
      </p:sp>
      <p:sp>
        <p:nvSpPr>
          <p:cNvPr id="7" name="Slide Number Placeholder 6"/>
          <p:cNvSpPr>
            <a:spLocks noGrp="1"/>
          </p:cNvSpPr>
          <p:nvPr>
            <p:ph type="sldNum" sz="quarter" idx="12"/>
          </p:nvPr>
        </p:nvSpPr>
        <p:spPr/>
        <p:txBody>
          <a:bodyPr/>
          <a:lstStyle>
            <a:lvl1pPr>
              <a:defRPr>
                <a:latin typeface="Arial" charset="0"/>
              </a:defRPr>
            </a:lvl1pPr>
          </a:lstStyle>
          <a:p>
            <a:pPr>
              <a:defRPr/>
            </a:pPr>
            <a:fld id="{43A9A325-891E-4C80-970F-0A9B0CAF54ED}" type="slidenum">
              <a:rPr lang="ar-SA"/>
              <a:pPr>
                <a:defRPr/>
              </a:pPr>
              <a:t>‹#›</a:t>
            </a:fld>
            <a:endParaRPr lang="ar-SA"/>
          </a:p>
        </p:txBody>
      </p:sp>
    </p:spTree>
    <p:extLst>
      <p:ext uri="{BB962C8B-B14F-4D97-AF65-F5344CB8AC3E}">
        <p14:creationId xmlns:p14="http://schemas.microsoft.com/office/powerpoint/2010/main" val="3986994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Arial" charset="0"/>
              </a:defRPr>
            </a:lvl1pPr>
          </a:lstStyle>
          <a:p>
            <a:pPr>
              <a:defRPr/>
            </a:pPr>
            <a:fld id="{E3B8AF61-AE2B-4348-989A-C2FEC7DA1F19}" type="datetimeFigureOut">
              <a:rPr lang="ar-SA"/>
              <a:pPr>
                <a:defRPr/>
              </a:pPr>
              <a:t>29/03/1439</a:t>
            </a:fld>
            <a:endParaRPr lang="ar-SA"/>
          </a:p>
        </p:txBody>
      </p:sp>
      <p:sp>
        <p:nvSpPr>
          <p:cNvPr id="6" name="Footer Placeholder 5"/>
          <p:cNvSpPr>
            <a:spLocks noGrp="1"/>
          </p:cNvSpPr>
          <p:nvPr>
            <p:ph type="ftr" sz="quarter" idx="11"/>
          </p:nvPr>
        </p:nvSpPr>
        <p:spPr/>
        <p:txBody>
          <a:bodyPr/>
          <a:lstStyle>
            <a:lvl1pPr>
              <a:defRPr>
                <a:latin typeface="Arial" charset="0"/>
              </a:defRPr>
            </a:lvl1pPr>
          </a:lstStyle>
          <a:p>
            <a:pPr>
              <a:defRPr/>
            </a:pPr>
            <a:endParaRPr lang="ar-SA"/>
          </a:p>
        </p:txBody>
      </p:sp>
      <p:sp>
        <p:nvSpPr>
          <p:cNvPr id="7" name="Slide Number Placeholder 6"/>
          <p:cNvSpPr>
            <a:spLocks noGrp="1"/>
          </p:cNvSpPr>
          <p:nvPr>
            <p:ph type="sldNum" sz="quarter" idx="12"/>
          </p:nvPr>
        </p:nvSpPr>
        <p:spPr/>
        <p:txBody>
          <a:bodyPr/>
          <a:lstStyle>
            <a:lvl1pPr>
              <a:defRPr>
                <a:latin typeface="Arial" charset="0"/>
              </a:defRPr>
            </a:lvl1pPr>
          </a:lstStyle>
          <a:p>
            <a:pPr>
              <a:defRPr/>
            </a:pPr>
            <a:fld id="{013519E9-EB58-426D-B2A8-C1EB38E33CB3}" type="slidenum">
              <a:rPr lang="ar-SA"/>
              <a:pPr>
                <a:defRPr/>
              </a:pPr>
              <a:t>‹#›</a:t>
            </a:fld>
            <a:endParaRPr lang="ar-SA"/>
          </a:p>
        </p:txBody>
      </p:sp>
    </p:spTree>
    <p:extLst>
      <p:ext uri="{BB962C8B-B14F-4D97-AF65-F5344CB8AC3E}">
        <p14:creationId xmlns:p14="http://schemas.microsoft.com/office/powerpoint/2010/main" val="3291645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rgbClr val="073E87"/>
                </a:solidFill>
                <a:latin typeface="Calibri" pitchFamily="34" charset="0"/>
              </a:defRPr>
            </a:lvl1pPr>
          </a:lstStyle>
          <a:p>
            <a:pPr>
              <a:defRPr/>
            </a:pPr>
            <a:fld id="{743B8093-8CA0-45A1-8E92-255B6C0D468F}" type="datetimeFigureOut">
              <a:rPr lang="ar-SA"/>
              <a:pPr>
                <a:defRPr/>
              </a:pPr>
              <a:t>29/03/1439</a:t>
            </a:fld>
            <a:endParaRPr lang="ar-S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073E87"/>
                </a:solidFill>
                <a:latin typeface="Calibri" pitchFamily="34" charset="0"/>
              </a:defRPr>
            </a:lvl1pPr>
          </a:lstStyle>
          <a:p>
            <a:pPr>
              <a:defRPr/>
            </a:pPr>
            <a:endParaRPr lang="ar-S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rgbClr val="073E87"/>
                </a:solidFill>
                <a:latin typeface="Calibri" pitchFamily="34" charset="0"/>
              </a:defRPr>
            </a:lvl1pPr>
          </a:lstStyle>
          <a:p>
            <a:pPr>
              <a:defRPr/>
            </a:pPr>
            <a:fld id="{5CAB6FA7-7E94-465E-B3E4-75D500DE595C}" type="slidenum">
              <a:rPr lang="ar-SA"/>
              <a:pPr>
                <a:defRPr/>
              </a:pPr>
              <a:t>‹#›</a:t>
            </a:fld>
            <a:endParaRPr lang="ar-SA"/>
          </a:p>
        </p:txBody>
      </p:sp>
    </p:spTree>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mn-lt"/>
                <a:cs typeface="+mn-cs"/>
              </a:defRPr>
            </a:lvl1pPr>
          </a:lstStyle>
          <a:p>
            <a:pPr>
              <a:defRPr/>
            </a:pPr>
            <a:fld id="{90953E3C-7CEE-4425-B157-98D0CE25E7EE}" type="datetimeFigureOut">
              <a:rPr lang="en-US"/>
              <a:pPr>
                <a:defRPr/>
              </a:pPr>
              <a:t>12/17/2017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cs typeface="+mn-cs"/>
              </a:defRPr>
            </a:lvl1pPr>
          </a:lstStyle>
          <a:p>
            <a:pPr>
              <a:defRPr/>
            </a:pPr>
            <a:fld id="{ED282631-53AB-4D49-971E-C19BA440F74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07" r:id="rId1"/>
    <p:sldLayoutId id="2147483808" r:id="rId2"/>
    <p:sldLayoutId id="2147483809" r:id="rId3"/>
    <p:sldLayoutId id="2147483810" r:id="rId4"/>
    <p:sldLayoutId id="2147483811" r:id="rId5"/>
    <p:sldLayoutId id="2147483812" r:id="rId6"/>
    <p:sldLayoutId id="2147483813" r:id="rId7"/>
    <p:sldLayoutId id="2147483814" r:id="rId8"/>
    <p:sldLayoutId id="2147483815" r:id="rId9"/>
    <p:sldLayoutId id="2147483816" r:id="rId10"/>
    <p:sldLayoutId id="2147483817"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عنوان 3"/>
          <p:cNvSpPr>
            <a:spLocks noGrp="1"/>
          </p:cNvSpPr>
          <p:nvPr>
            <p:ph type="ctrTitle"/>
          </p:nvPr>
        </p:nvSpPr>
        <p:spPr>
          <a:xfrm>
            <a:off x="685800" y="962025"/>
            <a:ext cx="8153400" cy="1755775"/>
          </a:xfrm>
          <a:solidFill>
            <a:srgbClr val="7E97AD"/>
          </a:solidFill>
          <a:ln w="10795" cap="flat" algn="ctr">
            <a:solidFill>
              <a:srgbClr val="5B6E7E"/>
            </a:solidFill>
            <a:miter lim="800000"/>
            <a:headEnd/>
            <a:tailEnd/>
          </a:ln>
        </p:spPr>
        <p:txBody>
          <a:bodyPr>
            <a:spAutoFit/>
          </a:bodyPr>
          <a:lstStyle/>
          <a:p>
            <a:pPr rtl="1"/>
            <a:r>
              <a:rPr lang="ar-IQ" sz="3600" b="1" smtClean="0">
                <a:solidFill>
                  <a:schemeClr val="bg1"/>
                </a:solidFill>
              </a:rPr>
              <a:t>منحنى الاستهلاك الدخلي ، منحنى الاستهلاك السعري ، ومنحنى أنجل</a:t>
            </a:r>
            <a:br>
              <a:rPr lang="ar-IQ" sz="3600" b="1" smtClean="0">
                <a:solidFill>
                  <a:schemeClr val="bg1"/>
                </a:solidFill>
              </a:rPr>
            </a:br>
            <a:endParaRPr lang="en-US" sz="3600" b="1" smtClean="0">
              <a:solidFill>
                <a:schemeClr val="bg1"/>
              </a:solidFill>
            </a:endParaRPr>
          </a:p>
        </p:txBody>
      </p:sp>
      <p:sp>
        <p:nvSpPr>
          <p:cNvPr id="5" name="عنوان فرعي 4"/>
          <p:cNvSpPr>
            <a:spLocks noGrp="1"/>
          </p:cNvSpPr>
          <p:nvPr>
            <p:ph type="subTitle" idx="1"/>
          </p:nvPr>
        </p:nvSpPr>
        <p:spPr>
          <a:xfrm>
            <a:off x="1524000" y="4114800"/>
            <a:ext cx="6400800" cy="1754188"/>
          </a:xfrm>
        </p:spPr>
        <p:txBody>
          <a:bodyPr rtlCol="1">
            <a:spAutoFit/>
          </a:bodyPr>
          <a:lstStyle/>
          <a:p>
            <a:pPr fontAlgn="auto">
              <a:spcBef>
                <a:spcPts val="0"/>
              </a:spcBef>
              <a:spcAft>
                <a:spcPts val="0"/>
              </a:spcAft>
              <a:buFontTx/>
              <a:buNone/>
              <a:defRPr/>
            </a:pPr>
            <a:r>
              <a:rPr lang="ar-IQ" sz="3600" b="1" kern="0" dirty="0" smtClean="0">
                <a:solidFill>
                  <a:sysClr val="windowText" lastClr="000000"/>
                </a:solidFill>
                <a:ea typeface="+mj-ea"/>
                <a:cs typeface="Times New Roman"/>
              </a:rPr>
              <a:t>أ.د.عبد الستارعبد الجبار موسى</a:t>
            </a:r>
          </a:p>
          <a:p>
            <a:pPr fontAlgn="auto">
              <a:spcBef>
                <a:spcPts val="0"/>
              </a:spcBef>
              <a:spcAft>
                <a:spcPts val="0"/>
              </a:spcAft>
              <a:buFontTx/>
              <a:buNone/>
              <a:defRPr/>
            </a:pPr>
            <a:r>
              <a:rPr lang="ar-IQ" sz="3600" b="1" kern="0" dirty="0" smtClean="0">
                <a:solidFill>
                  <a:sysClr val="windowText" lastClr="000000"/>
                </a:solidFill>
                <a:ea typeface="+mj-ea"/>
                <a:cs typeface="Times New Roman"/>
              </a:rPr>
              <a:t>استاذالنظرية الاقتصادية الجزئية - الجامعة المستنصرية- العراق</a:t>
            </a:r>
            <a:endParaRPr lang="en-US" sz="2400" b="1" kern="0" dirty="0" smtClean="0">
              <a:solidFill>
                <a:sysClr val="windowText" lastClr="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Straight Connector 20"/>
          <p:cNvCxnSpPr/>
          <p:nvPr/>
        </p:nvCxnSpPr>
        <p:spPr>
          <a:xfrm>
            <a:off x="766763" y="2660650"/>
            <a:ext cx="0" cy="37338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3555" name="TextBox 3"/>
          <p:cNvSpPr txBox="1">
            <a:spLocks noChangeArrowheads="1"/>
          </p:cNvSpPr>
          <p:nvPr/>
        </p:nvSpPr>
        <p:spPr bwMode="auto">
          <a:xfrm>
            <a:off x="223838" y="2308225"/>
            <a:ext cx="16414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sz="2800" b="1">
                <a:solidFill>
                  <a:srgbClr val="000000"/>
                </a:solidFill>
                <a:latin typeface="Calibri" pitchFamily="34" charset="0"/>
              </a:rPr>
              <a:t>السلعة</a:t>
            </a:r>
            <a:r>
              <a:rPr lang="en-US" sz="2800" b="1">
                <a:solidFill>
                  <a:srgbClr val="000000"/>
                </a:solidFill>
                <a:latin typeface="Calibri" pitchFamily="34" charset="0"/>
              </a:rPr>
              <a:t>y </a:t>
            </a:r>
          </a:p>
        </p:txBody>
      </p:sp>
      <p:cxnSp>
        <p:nvCxnSpPr>
          <p:cNvPr id="23" name="Straight Connector 22"/>
          <p:cNvCxnSpPr/>
          <p:nvPr/>
        </p:nvCxnSpPr>
        <p:spPr>
          <a:xfrm flipH="1" flipV="1">
            <a:off x="766763" y="6394450"/>
            <a:ext cx="6284912" cy="46038"/>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3557" name="TextBox 7"/>
          <p:cNvSpPr txBox="1">
            <a:spLocks noChangeArrowheads="1"/>
          </p:cNvSpPr>
          <p:nvPr/>
        </p:nvSpPr>
        <p:spPr bwMode="auto">
          <a:xfrm>
            <a:off x="1590675" y="5089525"/>
            <a:ext cx="7620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sz="2800" b="1">
                <a:solidFill>
                  <a:srgbClr val="000000"/>
                </a:solidFill>
                <a:latin typeface="Calibri" pitchFamily="34" charset="0"/>
              </a:rPr>
              <a:t>E1</a:t>
            </a:r>
          </a:p>
        </p:txBody>
      </p:sp>
      <p:cxnSp>
        <p:nvCxnSpPr>
          <p:cNvPr id="25" name="Straight Connector 24"/>
          <p:cNvCxnSpPr/>
          <p:nvPr/>
        </p:nvCxnSpPr>
        <p:spPr>
          <a:xfrm>
            <a:off x="830263" y="3881438"/>
            <a:ext cx="4343400" cy="2532062"/>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23559" name="TextBox 25"/>
          <p:cNvSpPr txBox="1">
            <a:spLocks noChangeArrowheads="1"/>
          </p:cNvSpPr>
          <p:nvPr/>
        </p:nvSpPr>
        <p:spPr bwMode="auto">
          <a:xfrm>
            <a:off x="5059363" y="6315075"/>
            <a:ext cx="228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600" b="1">
                <a:solidFill>
                  <a:srgbClr val="FF0000"/>
                </a:solidFill>
                <a:latin typeface="Calibri" pitchFamily="34" charset="0"/>
              </a:rPr>
              <a:t>d</a:t>
            </a:r>
          </a:p>
        </p:txBody>
      </p:sp>
      <p:sp>
        <p:nvSpPr>
          <p:cNvPr id="27" name="Oval 26"/>
          <p:cNvSpPr/>
          <p:nvPr/>
        </p:nvSpPr>
        <p:spPr>
          <a:xfrm>
            <a:off x="3311525" y="5138738"/>
            <a:ext cx="304800" cy="27146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800">
              <a:solidFill>
                <a:prstClr val="white"/>
              </a:solidFill>
            </a:endParaRPr>
          </a:p>
        </p:txBody>
      </p:sp>
      <p:cxnSp>
        <p:nvCxnSpPr>
          <p:cNvPr id="28" name="Straight Connector 27"/>
          <p:cNvCxnSpPr/>
          <p:nvPr/>
        </p:nvCxnSpPr>
        <p:spPr>
          <a:xfrm>
            <a:off x="714375" y="3802063"/>
            <a:ext cx="3232150" cy="2638425"/>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3562" name="TextBox 21"/>
          <p:cNvSpPr txBox="1">
            <a:spLocks noChangeArrowheads="1"/>
          </p:cNvSpPr>
          <p:nvPr/>
        </p:nvSpPr>
        <p:spPr bwMode="auto">
          <a:xfrm>
            <a:off x="311150" y="3432175"/>
            <a:ext cx="2286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4400" b="1">
                <a:solidFill>
                  <a:srgbClr val="000000"/>
                </a:solidFill>
                <a:latin typeface="Calibri" pitchFamily="34" charset="0"/>
              </a:rPr>
              <a:t>a</a:t>
            </a:r>
          </a:p>
        </p:txBody>
      </p:sp>
      <p:sp>
        <p:nvSpPr>
          <p:cNvPr id="30" name="Oval 29"/>
          <p:cNvSpPr/>
          <p:nvPr/>
        </p:nvSpPr>
        <p:spPr>
          <a:xfrm>
            <a:off x="2093913" y="4876800"/>
            <a:ext cx="304800" cy="271463"/>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800">
              <a:solidFill>
                <a:prstClr val="white"/>
              </a:solidFill>
            </a:endParaRPr>
          </a:p>
        </p:txBody>
      </p:sp>
      <p:sp>
        <p:nvSpPr>
          <p:cNvPr id="23564" name="TextBox 24"/>
          <p:cNvSpPr txBox="1">
            <a:spLocks noChangeArrowheads="1"/>
          </p:cNvSpPr>
          <p:nvPr/>
        </p:nvSpPr>
        <p:spPr bwMode="auto">
          <a:xfrm>
            <a:off x="3784600" y="6323013"/>
            <a:ext cx="2286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200" b="1">
                <a:solidFill>
                  <a:srgbClr val="00B0F0"/>
                </a:solidFill>
                <a:latin typeface="Calibri" pitchFamily="34" charset="0"/>
              </a:rPr>
              <a:t>b</a:t>
            </a:r>
          </a:p>
        </p:txBody>
      </p:sp>
      <p:sp>
        <p:nvSpPr>
          <p:cNvPr id="23565" name="TextBox 31"/>
          <p:cNvSpPr txBox="1">
            <a:spLocks noChangeArrowheads="1"/>
          </p:cNvSpPr>
          <p:nvPr/>
        </p:nvSpPr>
        <p:spPr bwMode="auto">
          <a:xfrm>
            <a:off x="3003550" y="5410200"/>
            <a:ext cx="7620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sz="2800" b="1">
                <a:solidFill>
                  <a:srgbClr val="FF0000"/>
                </a:solidFill>
                <a:latin typeface="Calibri" pitchFamily="34" charset="0"/>
              </a:rPr>
              <a:t>E2</a:t>
            </a:r>
          </a:p>
        </p:txBody>
      </p:sp>
      <p:sp>
        <p:nvSpPr>
          <p:cNvPr id="23566" name="TextBox 29"/>
          <p:cNvSpPr txBox="1">
            <a:spLocks noChangeArrowheads="1"/>
          </p:cNvSpPr>
          <p:nvPr/>
        </p:nvSpPr>
        <p:spPr bwMode="auto">
          <a:xfrm>
            <a:off x="1276350" y="2868613"/>
            <a:ext cx="8175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800" b="1">
                <a:solidFill>
                  <a:srgbClr val="000000"/>
                </a:solidFill>
                <a:latin typeface="Calibri" pitchFamily="34" charset="0"/>
              </a:rPr>
              <a:t>C1</a:t>
            </a:r>
          </a:p>
        </p:txBody>
      </p:sp>
      <p:sp>
        <p:nvSpPr>
          <p:cNvPr id="23567" name="TextBox 30"/>
          <p:cNvSpPr txBox="1">
            <a:spLocks noChangeArrowheads="1"/>
          </p:cNvSpPr>
          <p:nvPr/>
        </p:nvSpPr>
        <p:spPr bwMode="auto">
          <a:xfrm>
            <a:off x="6856413" y="6210300"/>
            <a:ext cx="183038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sz="2800" b="1">
                <a:solidFill>
                  <a:srgbClr val="000000"/>
                </a:solidFill>
                <a:latin typeface="Calibri" pitchFamily="34" charset="0"/>
              </a:rPr>
              <a:t>السلعة</a:t>
            </a:r>
            <a:r>
              <a:rPr lang="en-US" sz="2800" b="1">
                <a:solidFill>
                  <a:srgbClr val="000000"/>
                </a:solidFill>
                <a:latin typeface="Calibri" pitchFamily="34" charset="0"/>
              </a:rPr>
              <a:t>X</a:t>
            </a:r>
          </a:p>
        </p:txBody>
      </p:sp>
      <p:sp>
        <p:nvSpPr>
          <p:cNvPr id="23568" name="TextBox 34"/>
          <p:cNvSpPr txBox="1">
            <a:spLocks noChangeArrowheads="1"/>
          </p:cNvSpPr>
          <p:nvPr/>
        </p:nvSpPr>
        <p:spPr bwMode="auto">
          <a:xfrm>
            <a:off x="2246313" y="2254250"/>
            <a:ext cx="7064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800" b="1">
                <a:solidFill>
                  <a:srgbClr val="FF0000"/>
                </a:solidFill>
                <a:latin typeface="Calibri" pitchFamily="34" charset="0"/>
              </a:rPr>
              <a:t>C2</a:t>
            </a:r>
          </a:p>
        </p:txBody>
      </p:sp>
      <p:sp>
        <p:nvSpPr>
          <p:cNvPr id="36" name="Arc 35"/>
          <p:cNvSpPr/>
          <p:nvPr/>
        </p:nvSpPr>
        <p:spPr>
          <a:xfrm rot="10598751">
            <a:off x="2625725" y="1074738"/>
            <a:ext cx="3413125" cy="4565650"/>
          </a:xfrm>
          <a:prstGeom prst="arc">
            <a:avLst>
              <a:gd name="adj1" fmla="val 16200000"/>
              <a:gd name="adj2" fmla="val 1629893"/>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srgbClr val="FF0000"/>
              </a:solidFill>
            </a:endParaRPr>
          </a:p>
        </p:txBody>
      </p:sp>
      <p:sp>
        <p:nvSpPr>
          <p:cNvPr id="37" name="Arc 36"/>
          <p:cNvSpPr/>
          <p:nvPr/>
        </p:nvSpPr>
        <p:spPr>
          <a:xfrm rot="11594011">
            <a:off x="1697038" y="1579563"/>
            <a:ext cx="6115050" cy="4605337"/>
          </a:xfrm>
          <a:prstGeom prst="arc">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sp>
        <p:nvSpPr>
          <p:cNvPr id="38" name="Freeform 37"/>
          <p:cNvSpPr/>
          <p:nvPr/>
        </p:nvSpPr>
        <p:spPr>
          <a:xfrm rot="21353760">
            <a:off x="1323975" y="4325938"/>
            <a:ext cx="4360863" cy="1473200"/>
          </a:xfrm>
          <a:custGeom>
            <a:avLst/>
            <a:gdLst>
              <a:gd name="connsiteX0" fmla="*/ 0 w 3973484"/>
              <a:gd name="connsiteY0" fmla="*/ 0 h 748145"/>
              <a:gd name="connsiteX1" fmla="*/ 648393 w 3973484"/>
              <a:gd name="connsiteY1" fmla="*/ 199505 h 748145"/>
              <a:gd name="connsiteX2" fmla="*/ 1895302 w 3973484"/>
              <a:gd name="connsiteY2" fmla="*/ 532015 h 748145"/>
              <a:gd name="connsiteX3" fmla="*/ 3973484 w 3973484"/>
              <a:gd name="connsiteY3" fmla="*/ 748145 h 748145"/>
              <a:gd name="connsiteX4" fmla="*/ 3973484 w 3973484"/>
              <a:gd name="connsiteY4" fmla="*/ 748145 h 7481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73484" h="748145">
                <a:moveTo>
                  <a:pt x="0" y="0"/>
                </a:moveTo>
                <a:cubicBezTo>
                  <a:pt x="166254" y="55418"/>
                  <a:pt x="332509" y="110836"/>
                  <a:pt x="648393" y="199505"/>
                </a:cubicBezTo>
                <a:cubicBezTo>
                  <a:pt x="964277" y="288174"/>
                  <a:pt x="1341120" y="440575"/>
                  <a:pt x="1895302" y="532015"/>
                </a:cubicBezTo>
                <a:cubicBezTo>
                  <a:pt x="2449484" y="623455"/>
                  <a:pt x="3973484" y="748145"/>
                  <a:pt x="3973484" y="748145"/>
                </a:cubicBezTo>
                <a:lnTo>
                  <a:pt x="3973484" y="748145"/>
                </a:lnTo>
              </a:path>
            </a:pathLst>
          </a:custGeom>
          <a:noFill/>
          <a:ln w="76200">
            <a:solidFill>
              <a:srgbClr val="7030A0"/>
            </a:solidFill>
            <a:prstDash val="sys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800">
              <a:ln w="57150">
                <a:solidFill>
                  <a:prstClr val="black"/>
                </a:solidFill>
              </a:ln>
              <a:solidFill>
                <a:prstClr val="white"/>
              </a:solidFill>
            </a:endParaRPr>
          </a:p>
        </p:txBody>
      </p:sp>
      <p:sp>
        <p:nvSpPr>
          <p:cNvPr id="23572" name="TextBox 38"/>
          <p:cNvSpPr txBox="1">
            <a:spLocks noChangeArrowheads="1"/>
          </p:cNvSpPr>
          <p:nvPr/>
        </p:nvSpPr>
        <p:spPr bwMode="auto">
          <a:xfrm>
            <a:off x="357188" y="6037263"/>
            <a:ext cx="2286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600" b="1">
                <a:solidFill>
                  <a:srgbClr val="000000"/>
                </a:solidFill>
                <a:latin typeface="Calibri" pitchFamily="34" charset="0"/>
              </a:rPr>
              <a:t>d</a:t>
            </a:r>
          </a:p>
        </p:txBody>
      </p:sp>
      <p:sp>
        <p:nvSpPr>
          <p:cNvPr id="23573" name="TextBox 39"/>
          <p:cNvSpPr txBox="1">
            <a:spLocks noChangeArrowheads="1"/>
          </p:cNvSpPr>
          <p:nvPr/>
        </p:nvSpPr>
        <p:spPr bwMode="auto">
          <a:xfrm>
            <a:off x="3695700" y="4065588"/>
            <a:ext cx="5335588" cy="120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sz="3600" b="1">
              <a:solidFill>
                <a:srgbClr val="000000"/>
              </a:solidFill>
              <a:latin typeface="Calibri" pitchFamily="34" charset="0"/>
            </a:endParaRPr>
          </a:p>
          <a:p>
            <a:pPr eaLnBrk="1" hangingPunct="1"/>
            <a:r>
              <a:rPr lang="en-US" sz="3600" b="1">
                <a:solidFill>
                  <a:srgbClr val="000000"/>
                </a:solidFill>
                <a:latin typeface="Calibri" pitchFamily="34" charset="0"/>
              </a:rPr>
              <a:t>PCC</a:t>
            </a:r>
            <a:r>
              <a:rPr lang="ar-IQ" sz="3600" b="1">
                <a:solidFill>
                  <a:srgbClr val="000000"/>
                </a:solidFill>
                <a:latin typeface="Calibri" pitchFamily="34" charset="0"/>
              </a:rPr>
              <a:t>  منحنى الاستهلاك السعري </a:t>
            </a:r>
            <a:endParaRPr lang="en-US" sz="3600" b="1">
              <a:solidFill>
                <a:srgbClr val="000000"/>
              </a:solidFill>
              <a:latin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ar-IQ" u="sng" smtClean="0">
                <a:solidFill>
                  <a:srgbClr val="FF0000"/>
                </a:solidFill>
              </a:rPr>
              <a:t>حالات منحنى الاستهلاك السعري</a:t>
            </a:r>
            <a:endParaRPr lang="en-US" u="sng" smtClean="0">
              <a:solidFill>
                <a:srgbClr val="FF0000"/>
              </a:solidFill>
            </a:endParaRPr>
          </a:p>
        </p:txBody>
      </p:sp>
      <p:pic>
        <p:nvPicPr>
          <p:cNvPr id="24579" name="Picture 9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219200"/>
            <a:ext cx="7848600" cy="533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0" name="Rectangle 3"/>
          <p:cNvSpPr>
            <a:spLocks noChangeArrowheads="1"/>
          </p:cNvSpPr>
          <p:nvPr/>
        </p:nvSpPr>
        <p:spPr bwMode="auto">
          <a:xfrm>
            <a:off x="0" y="41608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solidFill>
                <a:srgbClr val="000000"/>
              </a:solidFill>
              <a:latin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52400"/>
            <a:ext cx="83058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81000"/>
            <a:ext cx="8382000" cy="617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a:off x="1593850" y="2203450"/>
            <a:ext cx="0" cy="373380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3" name="Straight Connector 2"/>
          <p:cNvCxnSpPr/>
          <p:nvPr/>
        </p:nvCxnSpPr>
        <p:spPr>
          <a:xfrm flipH="1">
            <a:off x="1593850" y="5937250"/>
            <a:ext cx="48006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7652" name="TextBox 3"/>
          <p:cNvSpPr txBox="1">
            <a:spLocks noChangeArrowheads="1"/>
          </p:cNvSpPr>
          <p:nvPr/>
        </p:nvSpPr>
        <p:spPr bwMode="auto">
          <a:xfrm>
            <a:off x="5508625" y="5340350"/>
            <a:ext cx="32353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sz="3200" b="1">
                <a:latin typeface="Calibri" pitchFamily="34" charset="0"/>
              </a:rPr>
              <a:t>ساعات الفراغ</a:t>
            </a:r>
            <a:endParaRPr lang="en-US" sz="3200" b="1">
              <a:latin typeface="Calibri" pitchFamily="34" charset="0"/>
            </a:endParaRPr>
          </a:p>
        </p:txBody>
      </p:sp>
      <p:cxnSp>
        <p:nvCxnSpPr>
          <p:cNvPr id="5" name="Straight Connector 4"/>
          <p:cNvCxnSpPr/>
          <p:nvPr/>
        </p:nvCxnSpPr>
        <p:spPr>
          <a:xfrm>
            <a:off x="1593850" y="3314700"/>
            <a:ext cx="2324100" cy="262255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27654" name="TextBox 5"/>
          <p:cNvSpPr txBox="1">
            <a:spLocks noChangeArrowheads="1"/>
          </p:cNvSpPr>
          <p:nvPr/>
        </p:nvSpPr>
        <p:spPr bwMode="auto">
          <a:xfrm>
            <a:off x="1212850" y="2960688"/>
            <a:ext cx="228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4000" b="1">
                <a:latin typeface="Calibri" pitchFamily="34" charset="0"/>
              </a:rPr>
              <a:t>a</a:t>
            </a:r>
          </a:p>
        </p:txBody>
      </p:sp>
      <p:sp>
        <p:nvSpPr>
          <p:cNvPr id="7" name="Arc 6"/>
          <p:cNvSpPr/>
          <p:nvPr/>
        </p:nvSpPr>
        <p:spPr>
          <a:xfrm rot="11594011">
            <a:off x="2463800" y="1506538"/>
            <a:ext cx="6116638" cy="4606925"/>
          </a:xfrm>
          <a:prstGeom prst="arc">
            <a:avLst>
              <a:gd name="adj1" fmla="val 17452258"/>
              <a:gd name="adj2" fmla="val 20727183"/>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27656" name="TextBox 7"/>
          <p:cNvSpPr txBox="1">
            <a:spLocks noChangeArrowheads="1"/>
          </p:cNvSpPr>
          <p:nvPr/>
        </p:nvSpPr>
        <p:spPr bwMode="auto">
          <a:xfrm>
            <a:off x="3100388" y="4819650"/>
            <a:ext cx="762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sz="3200" b="1">
                <a:latin typeface="Calibri" pitchFamily="34" charset="0"/>
              </a:rPr>
              <a:t>E1</a:t>
            </a:r>
          </a:p>
        </p:txBody>
      </p:sp>
      <p:sp>
        <p:nvSpPr>
          <p:cNvPr id="9" name="Oval 8"/>
          <p:cNvSpPr/>
          <p:nvPr/>
        </p:nvSpPr>
        <p:spPr>
          <a:xfrm>
            <a:off x="3130550" y="5054600"/>
            <a:ext cx="182563" cy="182563"/>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3200"/>
          </a:p>
        </p:txBody>
      </p:sp>
      <p:sp>
        <p:nvSpPr>
          <p:cNvPr id="27658" name="TextBox 9"/>
          <p:cNvSpPr txBox="1">
            <a:spLocks noChangeArrowheads="1"/>
          </p:cNvSpPr>
          <p:nvPr/>
        </p:nvSpPr>
        <p:spPr bwMode="auto">
          <a:xfrm>
            <a:off x="968375" y="1617663"/>
            <a:ext cx="1293813"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sz="3200" b="1">
                <a:latin typeface="Calibri" pitchFamily="34" charset="0"/>
              </a:rPr>
              <a:t>الاجور</a:t>
            </a:r>
            <a:endParaRPr lang="en-US" sz="3200" b="1">
              <a:latin typeface="Calibri" pitchFamily="34" charset="0"/>
            </a:endParaRPr>
          </a:p>
        </p:txBody>
      </p:sp>
      <p:sp>
        <p:nvSpPr>
          <p:cNvPr id="27659" name="TextBox 10"/>
          <p:cNvSpPr txBox="1">
            <a:spLocks noChangeArrowheads="1"/>
          </p:cNvSpPr>
          <p:nvPr/>
        </p:nvSpPr>
        <p:spPr bwMode="auto">
          <a:xfrm>
            <a:off x="815975" y="4962525"/>
            <a:ext cx="762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sz="3200" b="1">
                <a:latin typeface="Calibri" pitchFamily="34" charset="0"/>
              </a:rPr>
              <a:t>M1</a:t>
            </a:r>
          </a:p>
        </p:txBody>
      </p:sp>
      <p:cxnSp>
        <p:nvCxnSpPr>
          <p:cNvPr id="12" name="Straight Connector 11"/>
          <p:cNvCxnSpPr>
            <a:stCxn id="9" idx="2"/>
          </p:cNvCxnSpPr>
          <p:nvPr/>
        </p:nvCxnSpPr>
        <p:spPr>
          <a:xfrm flipH="1">
            <a:off x="1577975" y="5145088"/>
            <a:ext cx="1552575" cy="0"/>
          </a:xfrm>
          <a:prstGeom prst="line">
            <a:avLst/>
          </a:prstGeom>
          <a:ln w="7620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7661" name="TextBox 12"/>
          <p:cNvSpPr txBox="1">
            <a:spLocks noChangeArrowheads="1"/>
          </p:cNvSpPr>
          <p:nvPr/>
        </p:nvSpPr>
        <p:spPr bwMode="auto">
          <a:xfrm>
            <a:off x="4092575" y="5356225"/>
            <a:ext cx="8826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200" b="1">
                <a:latin typeface="Calibri" pitchFamily="34" charset="0"/>
              </a:rPr>
              <a:t>C1</a:t>
            </a:r>
          </a:p>
        </p:txBody>
      </p:sp>
      <p:sp>
        <p:nvSpPr>
          <p:cNvPr id="27662" name="TextBox 13"/>
          <p:cNvSpPr txBox="1">
            <a:spLocks noChangeArrowheads="1"/>
          </p:cNvSpPr>
          <p:nvPr/>
        </p:nvSpPr>
        <p:spPr bwMode="auto">
          <a:xfrm>
            <a:off x="2932113" y="5935663"/>
            <a:ext cx="762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sz="3200" b="1">
                <a:latin typeface="Calibri" pitchFamily="34" charset="0"/>
              </a:rPr>
              <a:t>L1</a:t>
            </a:r>
          </a:p>
        </p:txBody>
      </p:sp>
      <p:cxnSp>
        <p:nvCxnSpPr>
          <p:cNvPr id="15" name="Straight Connector 14"/>
          <p:cNvCxnSpPr>
            <a:stCxn id="9" idx="5"/>
            <a:endCxn id="27662" idx="0"/>
          </p:cNvCxnSpPr>
          <p:nvPr/>
        </p:nvCxnSpPr>
        <p:spPr>
          <a:xfrm>
            <a:off x="3286125" y="5210175"/>
            <a:ext cx="26988" cy="725488"/>
          </a:xfrm>
          <a:prstGeom prst="line">
            <a:avLst/>
          </a:prstGeom>
          <a:ln w="7620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3498850" y="3314700"/>
            <a:ext cx="1600200" cy="2208213"/>
          </a:xfrm>
          <a:prstGeom prst="straightConnector1">
            <a:avLst/>
          </a:prstGeom>
          <a:ln w="762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7665" name="TextBox 16"/>
          <p:cNvSpPr txBox="1">
            <a:spLocks noChangeArrowheads="1"/>
          </p:cNvSpPr>
          <p:nvPr/>
        </p:nvSpPr>
        <p:spPr bwMode="auto">
          <a:xfrm>
            <a:off x="4052888" y="2482850"/>
            <a:ext cx="407193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ar-IQ" sz="4000" b="1">
                <a:latin typeface="Calibri" pitchFamily="34" charset="0"/>
              </a:rPr>
              <a:t>منحنى الدخل الفراغ</a:t>
            </a:r>
            <a:endParaRPr lang="en-US" sz="4000" b="1">
              <a:latin typeface="Calibri" pitchFamily="34" charset="0"/>
            </a:endParaRPr>
          </a:p>
        </p:txBody>
      </p:sp>
      <p:cxnSp>
        <p:nvCxnSpPr>
          <p:cNvPr id="18" name="Straight Connector 17"/>
          <p:cNvCxnSpPr/>
          <p:nvPr/>
        </p:nvCxnSpPr>
        <p:spPr>
          <a:xfrm>
            <a:off x="2179638" y="2836863"/>
            <a:ext cx="1042987" cy="2217737"/>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27667" name="TextBox 18"/>
          <p:cNvSpPr txBox="1">
            <a:spLocks noChangeArrowheads="1"/>
          </p:cNvSpPr>
          <p:nvPr/>
        </p:nvSpPr>
        <p:spPr bwMode="auto">
          <a:xfrm>
            <a:off x="1943100" y="2184400"/>
            <a:ext cx="2762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600" b="1">
                <a:solidFill>
                  <a:srgbClr val="FF0000"/>
                </a:solidFill>
                <a:latin typeface="Calibri" pitchFamily="34" charset="0"/>
              </a:rPr>
              <a:t>d</a:t>
            </a:r>
          </a:p>
        </p:txBody>
      </p:sp>
      <p:sp>
        <p:nvSpPr>
          <p:cNvPr id="27668" name="TextBox 27"/>
          <p:cNvSpPr txBox="1">
            <a:spLocks noChangeArrowheads="1"/>
          </p:cNvSpPr>
          <p:nvPr/>
        </p:nvSpPr>
        <p:spPr bwMode="auto">
          <a:xfrm>
            <a:off x="2454275" y="3330575"/>
            <a:ext cx="762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sz="3200" b="1">
                <a:solidFill>
                  <a:srgbClr val="FF0000"/>
                </a:solidFill>
                <a:latin typeface="Calibri" pitchFamily="34" charset="0"/>
              </a:rPr>
              <a:t>E2</a:t>
            </a:r>
          </a:p>
        </p:txBody>
      </p:sp>
      <p:sp>
        <p:nvSpPr>
          <p:cNvPr id="21" name="Oval 20"/>
          <p:cNvSpPr/>
          <p:nvPr/>
        </p:nvSpPr>
        <p:spPr>
          <a:xfrm>
            <a:off x="2322513" y="3454400"/>
            <a:ext cx="304800" cy="271463"/>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sz="3200"/>
          </a:p>
        </p:txBody>
      </p:sp>
      <p:sp>
        <p:nvSpPr>
          <p:cNvPr id="27670" name="TextBox 29"/>
          <p:cNvSpPr txBox="1">
            <a:spLocks noChangeArrowheads="1"/>
          </p:cNvSpPr>
          <p:nvPr/>
        </p:nvSpPr>
        <p:spPr bwMode="auto">
          <a:xfrm>
            <a:off x="2398713" y="2344738"/>
            <a:ext cx="914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200" b="1">
                <a:solidFill>
                  <a:srgbClr val="FF0000"/>
                </a:solidFill>
                <a:latin typeface="Calibri" pitchFamily="34" charset="0"/>
              </a:rPr>
              <a:t>C2</a:t>
            </a:r>
          </a:p>
        </p:txBody>
      </p:sp>
      <p:sp>
        <p:nvSpPr>
          <p:cNvPr id="23" name="Arc 22"/>
          <p:cNvSpPr/>
          <p:nvPr/>
        </p:nvSpPr>
        <p:spPr>
          <a:xfrm rot="13255854">
            <a:off x="2279650" y="1482725"/>
            <a:ext cx="3276600" cy="2881313"/>
          </a:xfrm>
          <a:prstGeom prst="arc">
            <a:avLst>
              <a:gd name="adj1" fmla="val 14998249"/>
              <a:gd name="adj2" fmla="val 20002214"/>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endParaRPr lang="en-US">
              <a:solidFill>
                <a:srgbClr val="FF0000"/>
              </a:solidFill>
            </a:endParaRPr>
          </a:p>
        </p:txBody>
      </p:sp>
      <p:cxnSp>
        <p:nvCxnSpPr>
          <p:cNvPr id="24" name="Straight Connector 23"/>
          <p:cNvCxnSpPr/>
          <p:nvPr/>
        </p:nvCxnSpPr>
        <p:spPr>
          <a:xfrm>
            <a:off x="2474913" y="3590925"/>
            <a:ext cx="76200" cy="2301875"/>
          </a:xfrm>
          <a:prstGeom prst="line">
            <a:avLst/>
          </a:prstGeom>
          <a:ln w="76200">
            <a:solidFill>
              <a:srgbClr val="FF0000"/>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7673" name="TextBox 24"/>
          <p:cNvSpPr txBox="1">
            <a:spLocks noChangeArrowheads="1"/>
          </p:cNvSpPr>
          <p:nvPr/>
        </p:nvSpPr>
        <p:spPr bwMode="auto">
          <a:xfrm>
            <a:off x="2116138" y="5984875"/>
            <a:ext cx="762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sz="3200" b="1">
                <a:solidFill>
                  <a:srgbClr val="FF0000"/>
                </a:solidFill>
                <a:latin typeface="Calibri" pitchFamily="34" charset="0"/>
              </a:rPr>
              <a:t>L2</a:t>
            </a:r>
          </a:p>
        </p:txBody>
      </p:sp>
      <p:cxnSp>
        <p:nvCxnSpPr>
          <p:cNvPr id="26" name="Straight Connector 25"/>
          <p:cNvCxnSpPr>
            <a:stCxn id="21" idx="7"/>
          </p:cNvCxnSpPr>
          <p:nvPr/>
        </p:nvCxnSpPr>
        <p:spPr>
          <a:xfrm flipH="1">
            <a:off x="1577975" y="3494088"/>
            <a:ext cx="1004888" cy="0"/>
          </a:xfrm>
          <a:prstGeom prst="line">
            <a:avLst/>
          </a:prstGeom>
          <a:ln w="76200">
            <a:solidFill>
              <a:srgbClr val="FF0000"/>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7675" name="TextBox 26"/>
          <p:cNvSpPr txBox="1">
            <a:spLocks noChangeArrowheads="1"/>
          </p:cNvSpPr>
          <p:nvPr/>
        </p:nvSpPr>
        <p:spPr bwMode="auto">
          <a:xfrm>
            <a:off x="771525" y="3330575"/>
            <a:ext cx="762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sz="3200" b="1">
                <a:solidFill>
                  <a:srgbClr val="FF0000"/>
                </a:solidFill>
                <a:latin typeface="Calibri" pitchFamily="34" charset="0"/>
              </a:rPr>
              <a:t>M2</a:t>
            </a:r>
          </a:p>
        </p:txBody>
      </p:sp>
      <p:sp>
        <p:nvSpPr>
          <p:cNvPr id="27676" name="TextBox 27"/>
          <p:cNvSpPr txBox="1">
            <a:spLocks noChangeArrowheads="1"/>
          </p:cNvSpPr>
          <p:nvPr/>
        </p:nvSpPr>
        <p:spPr bwMode="auto">
          <a:xfrm>
            <a:off x="3729038" y="5888038"/>
            <a:ext cx="2667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4000" b="1">
                <a:latin typeface="Calibri" pitchFamily="34" charset="0"/>
              </a:rPr>
              <a:t>b</a:t>
            </a:r>
          </a:p>
        </p:txBody>
      </p:sp>
      <p:sp>
        <p:nvSpPr>
          <p:cNvPr id="27677" name="TextBox 28"/>
          <p:cNvSpPr txBox="1">
            <a:spLocks noChangeArrowheads="1"/>
          </p:cNvSpPr>
          <p:nvPr/>
        </p:nvSpPr>
        <p:spPr bwMode="auto">
          <a:xfrm>
            <a:off x="1304925" y="5753100"/>
            <a:ext cx="4572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4000" b="1">
                <a:latin typeface="Calibri" pitchFamily="34" charset="0"/>
              </a:rPr>
              <a:t>0</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txBox="1">
            <a:spLocks/>
          </p:cNvSpPr>
          <p:nvPr/>
        </p:nvSpPr>
        <p:spPr bwMode="auto">
          <a:xfrm>
            <a:off x="130175" y="-3683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endParaRPr lang="en-US" sz="2800">
              <a:solidFill>
                <a:srgbClr val="FF0000"/>
              </a:solidFill>
              <a:latin typeface="Calibri" pitchFamily="34" charset="0"/>
            </a:endParaRPr>
          </a:p>
        </p:txBody>
      </p:sp>
      <p:cxnSp>
        <p:nvCxnSpPr>
          <p:cNvPr id="3" name="Straight Connector 2"/>
          <p:cNvCxnSpPr/>
          <p:nvPr/>
        </p:nvCxnSpPr>
        <p:spPr>
          <a:xfrm>
            <a:off x="1050925" y="1431925"/>
            <a:ext cx="0" cy="4365625"/>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flipH="1">
            <a:off x="1050925" y="5797550"/>
            <a:ext cx="5556250" cy="47625"/>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050925" y="1831975"/>
            <a:ext cx="3879850" cy="39639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28678" name="TextBox 6"/>
          <p:cNvSpPr txBox="1">
            <a:spLocks noChangeArrowheads="1"/>
          </p:cNvSpPr>
          <p:nvPr/>
        </p:nvSpPr>
        <p:spPr bwMode="auto">
          <a:xfrm>
            <a:off x="711200" y="1489075"/>
            <a:ext cx="35083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4000" b="1">
                <a:latin typeface="Calibri" pitchFamily="34" charset="0"/>
              </a:rPr>
              <a:t>a</a:t>
            </a:r>
          </a:p>
        </p:txBody>
      </p:sp>
      <p:sp>
        <p:nvSpPr>
          <p:cNvPr id="8" name="Arc 7"/>
          <p:cNvSpPr/>
          <p:nvPr/>
        </p:nvSpPr>
        <p:spPr>
          <a:xfrm rot="11594011">
            <a:off x="3494088" y="1412875"/>
            <a:ext cx="6116637" cy="4606925"/>
          </a:xfrm>
          <a:prstGeom prst="arc">
            <a:avLst>
              <a:gd name="adj1" fmla="val 17452258"/>
              <a:gd name="adj2" fmla="val 21260236"/>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28680" name="TextBox 8"/>
          <p:cNvSpPr txBox="1">
            <a:spLocks noChangeArrowheads="1"/>
          </p:cNvSpPr>
          <p:nvPr/>
        </p:nvSpPr>
        <p:spPr bwMode="auto">
          <a:xfrm>
            <a:off x="3911600" y="4437063"/>
            <a:ext cx="762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sz="2800" b="1">
                <a:latin typeface="Calibri" pitchFamily="34" charset="0"/>
              </a:rPr>
              <a:t>E1</a:t>
            </a:r>
          </a:p>
        </p:txBody>
      </p:sp>
      <p:sp>
        <p:nvSpPr>
          <p:cNvPr id="10" name="Oval 9"/>
          <p:cNvSpPr/>
          <p:nvPr/>
        </p:nvSpPr>
        <p:spPr>
          <a:xfrm>
            <a:off x="3911600" y="4819650"/>
            <a:ext cx="182563" cy="182563"/>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28682" name="TextBox 10"/>
          <p:cNvSpPr txBox="1">
            <a:spLocks noChangeArrowheads="1"/>
          </p:cNvSpPr>
          <p:nvPr/>
        </p:nvSpPr>
        <p:spPr bwMode="auto">
          <a:xfrm>
            <a:off x="582613" y="969963"/>
            <a:ext cx="11493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sz="3200" b="1">
                <a:latin typeface="Calibri" pitchFamily="34" charset="0"/>
              </a:rPr>
              <a:t>السعة</a:t>
            </a:r>
            <a:r>
              <a:rPr lang="en-US" sz="3200" b="1">
                <a:latin typeface="Calibri" pitchFamily="34" charset="0"/>
              </a:rPr>
              <a:t>Y </a:t>
            </a:r>
          </a:p>
        </p:txBody>
      </p:sp>
      <p:sp>
        <p:nvSpPr>
          <p:cNvPr id="28683" name="TextBox 11"/>
          <p:cNvSpPr txBox="1">
            <a:spLocks noChangeArrowheads="1"/>
          </p:cNvSpPr>
          <p:nvPr/>
        </p:nvSpPr>
        <p:spPr bwMode="auto">
          <a:xfrm>
            <a:off x="288925" y="4327525"/>
            <a:ext cx="7620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sz="2800" b="1">
                <a:latin typeface="Calibri" pitchFamily="34" charset="0"/>
              </a:rPr>
              <a:t>y1</a:t>
            </a:r>
          </a:p>
        </p:txBody>
      </p:sp>
      <p:cxnSp>
        <p:nvCxnSpPr>
          <p:cNvPr id="13" name="Straight Connector 12"/>
          <p:cNvCxnSpPr/>
          <p:nvPr/>
        </p:nvCxnSpPr>
        <p:spPr>
          <a:xfrm flipH="1" flipV="1">
            <a:off x="1050925" y="4703763"/>
            <a:ext cx="2808288" cy="0"/>
          </a:xfrm>
          <a:prstGeom prst="line">
            <a:avLst/>
          </a:prstGeom>
          <a:ln w="571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8685" name="TextBox 13"/>
          <p:cNvSpPr txBox="1">
            <a:spLocks noChangeArrowheads="1"/>
          </p:cNvSpPr>
          <p:nvPr/>
        </p:nvSpPr>
        <p:spPr bwMode="auto">
          <a:xfrm>
            <a:off x="5091113" y="5200650"/>
            <a:ext cx="75406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200" b="1">
                <a:latin typeface="Calibri" pitchFamily="34" charset="0"/>
              </a:rPr>
              <a:t>C1</a:t>
            </a:r>
          </a:p>
        </p:txBody>
      </p:sp>
      <p:sp>
        <p:nvSpPr>
          <p:cNvPr id="28686" name="TextBox 14"/>
          <p:cNvSpPr txBox="1">
            <a:spLocks noChangeArrowheads="1"/>
          </p:cNvSpPr>
          <p:nvPr/>
        </p:nvSpPr>
        <p:spPr bwMode="auto">
          <a:xfrm>
            <a:off x="3713163" y="5795963"/>
            <a:ext cx="762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sz="3200" b="1">
                <a:latin typeface="Calibri" pitchFamily="34" charset="0"/>
              </a:rPr>
              <a:t>x1</a:t>
            </a:r>
          </a:p>
        </p:txBody>
      </p:sp>
      <p:cxnSp>
        <p:nvCxnSpPr>
          <p:cNvPr id="16" name="Straight Connector 15"/>
          <p:cNvCxnSpPr>
            <a:stCxn id="10" idx="5"/>
          </p:cNvCxnSpPr>
          <p:nvPr/>
        </p:nvCxnSpPr>
        <p:spPr>
          <a:xfrm>
            <a:off x="4067175" y="4975225"/>
            <a:ext cx="0" cy="820738"/>
          </a:xfrm>
          <a:prstGeom prst="line">
            <a:avLst/>
          </a:prstGeom>
          <a:ln w="571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1" name="TextBox 27"/>
          <p:cNvSpPr txBox="1">
            <a:spLocks noChangeArrowheads="1"/>
          </p:cNvSpPr>
          <p:nvPr/>
        </p:nvSpPr>
        <p:spPr bwMode="auto">
          <a:xfrm>
            <a:off x="1731963" y="2457450"/>
            <a:ext cx="13414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sz="3200" b="1">
                <a:solidFill>
                  <a:srgbClr val="FF0000"/>
                </a:solidFill>
                <a:latin typeface="Calibri" pitchFamily="34" charset="0"/>
              </a:rPr>
              <a:t>E2</a:t>
            </a:r>
          </a:p>
        </p:txBody>
      </p:sp>
      <p:sp>
        <p:nvSpPr>
          <p:cNvPr id="22" name="Oval 21"/>
          <p:cNvSpPr/>
          <p:nvPr/>
        </p:nvSpPr>
        <p:spPr>
          <a:xfrm>
            <a:off x="2035175" y="2782888"/>
            <a:ext cx="304800" cy="27146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sz="2400"/>
          </a:p>
        </p:txBody>
      </p:sp>
      <p:sp>
        <p:nvSpPr>
          <p:cNvPr id="23" name="TextBox 29"/>
          <p:cNvSpPr txBox="1">
            <a:spLocks noChangeArrowheads="1"/>
          </p:cNvSpPr>
          <p:nvPr/>
        </p:nvSpPr>
        <p:spPr bwMode="auto">
          <a:xfrm>
            <a:off x="1531938" y="1601788"/>
            <a:ext cx="7318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200" b="1">
                <a:solidFill>
                  <a:srgbClr val="FF0000"/>
                </a:solidFill>
                <a:latin typeface="Calibri" pitchFamily="34" charset="0"/>
              </a:rPr>
              <a:t>C2</a:t>
            </a:r>
          </a:p>
        </p:txBody>
      </p:sp>
      <p:sp>
        <p:nvSpPr>
          <p:cNvPr id="24" name="Arc 23"/>
          <p:cNvSpPr/>
          <p:nvPr/>
        </p:nvSpPr>
        <p:spPr>
          <a:xfrm rot="12014072">
            <a:off x="1595438" y="455613"/>
            <a:ext cx="3276600" cy="2881312"/>
          </a:xfrm>
          <a:prstGeom prst="arc">
            <a:avLst>
              <a:gd name="adj1" fmla="val 14998249"/>
              <a:gd name="adj2" fmla="val 20002214"/>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endParaRPr lang="en-US"/>
          </a:p>
        </p:txBody>
      </p:sp>
      <p:cxnSp>
        <p:nvCxnSpPr>
          <p:cNvPr id="25" name="Straight Connector 24"/>
          <p:cNvCxnSpPr/>
          <p:nvPr/>
        </p:nvCxnSpPr>
        <p:spPr>
          <a:xfrm>
            <a:off x="2157413" y="3001963"/>
            <a:ext cx="76200" cy="2843212"/>
          </a:xfrm>
          <a:prstGeom prst="line">
            <a:avLst/>
          </a:prstGeom>
          <a:ln w="38100">
            <a:solidFill>
              <a:srgbClr val="FF0000"/>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6" name="TextBox 25"/>
          <p:cNvSpPr txBox="1">
            <a:spLocks noChangeArrowheads="1"/>
          </p:cNvSpPr>
          <p:nvPr/>
        </p:nvSpPr>
        <p:spPr bwMode="auto">
          <a:xfrm>
            <a:off x="1863725" y="5746750"/>
            <a:ext cx="762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sz="3200" b="1">
                <a:solidFill>
                  <a:srgbClr val="FF0000"/>
                </a:solidFill>
                <a:latin typeface="Calibri" pitchFamily="34" charset="0"/>
              </a:rPr>
              <a:t>x2</a:t>
            </a:r>
          </a:p>
        </p:txBody>
      </p:sp>
      <p:cxnSp>
        <p:nvCxnSpPr>
          <p:cNvPr id="27" name="Straight Connector 26"/>
          <p:cNvCxnSpPr/>
          <p:nvPr/>
        </p:nvCxnSpPr>
        <p:spPr>
          <a:xfrm flipH="1">
            <a:off x="1050925" y="2919413"/>
            <a:ext cx="1106488" cy="0"/>
          </a:xfrm>
          <a:prstGeom prst="line">
            <a:avLst/>
          </a:prstGeom>
          <a:ln w="38100">
            <a:solidFill>
              <a:srgbClr val="FF0000"/>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8" name="TextBox 27"/>
          <p:cNvSpPr txBox="1">
            <a:spLocks noChangeArrowheads="1"/>
          </p:cNvSpPr>
          <p:nvPr/>
        </p:nvSpPr>
        <p:spPr bwMode="auto">
          <a:xfrm>
            <a:off x="168275" y="2535238"/>
            <a:ext cx="762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sz="2800" b="1">
                <a:solidFill>
                  <a:srgbClr val="FF0000"/>
                </a:solidFill>
                <a:latin typeface="Calibri" pitchFamily="34" charset="0"/>
              </a:rPr>
              <a:t>y2</a:t>
            </a:r>
          </a:p>
        </p:txBody>
      </p:sp>
      <p:sp>
        <p:nvSpPr>
          <p:cNvPr id="28696" name="TextBox 28"/>
          <p:cNvSpPr txBox="1">
            <a:spLocks noChangeArrowheads="1"/>
          </p:cNvSpPr>
          <p:nvPr/>
        </p:nvSpPr>
        <p:spPr bwMode="auto">
          <a:xfrm>
            <a:off x="4930775" y="584517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200" b="1">
                <a:latin typeface="Calibri" pitchFamily="34" charset="0"/>
              </a:rPr>
              <a:t>b</a:t>
            </a:r>
          </a:p>
        </p:txBody>
      </p:sp>
      <p:sp>
        <p:nvSpPr>
          <p:cNvPr id="28697" name="Rectangle 29"/>
          <p:cNvSpPr>
            <a:spLocks noChangeArrowheads="1"/>
          </p:cNvSpPr>
          <p:nvPr/>
        </p:nvSpPr>
        <p:spPr bwMode="auto">
          <a:xfrm>
            <a:off x="246063" y="77788"/>
            <a:ext cx="84582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ar-IQ" sz="2800" b="1" u="sng">
                <a:solidFill>
                  <a:srgbClr val="FF0000"/>
                </a:solidFill>
              </a:rPr>
              <a:t>اثر الدعاية والاعلان على تغير اذواق المستهلكين من خلال زيادة الكمية المطلوبة من سلعة واحلالها محل سلعة اخرى</a:t>
            </a:r>
            <a:endParaRPr lang="en-US" sz="2800" u="sng">
              <a:solidFill>
                <a:srgbClr val="FF0000"/>
              </a:solidFill>
            </a:endParaRPr>
          </a:p>
        </p:txBody>
      </p:sp>
      <p:sp>
        <p:nvSpPr>
          <p:cNvPr id="28698" name="TextBox 43"/>
          <p:cNvSpPr txBox="1">
            <a:spLocks noChangeArrowheads="1"/>
          </p:cNvSpPr>
          <p:nvPr/>
        </p:nvSpPr>
        <p:spPr bwMode="auto">
          <a:xfrm>
            <a:off x="6607175" y="5514975"/>
            <a:ext cx="1752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sz="3200" b="1">
                <a:latin typeface="Calibri" pitchFamily="34" charset="0"/>
              </a:rPr>
              <a:t>السلعة</a:t>
            </a:r>
            <a:r>
              <a:rPr lang="en-US" sz="3200" b="1">
                <a:latin typeface="Calibri" pitchFamily="34" charset="0"/>
              </a:rPr>
              <a:t>X </a:t>
            </a:r>
          </a:p>
        </p:txBody>
      </p:sp>
      <p:cxnSp>
        <p:nvCxnSpPr>
          <p:cNvPr id="47" name="Straight Arrow Connector 46"/>
          <p:cNvCxnSpPr/>
          <p:nvPr/>
        </p:nvCxnSpPr>
        <p:spPr>
          <a:xfrm flipH="1" flipV="1">
            <a:off x="3863975" y="2474913"/>
            <a:ext cx="2133600" cy="2251075"/>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8700" name="TextBox 49"/>
          <p:cNvSpPr txBox="1">
            <a:spLocks noChangeArrowheads="1"/>
          </p:cNvSpPr>
          <p:nvPr/>
        </p:nvSpPr>
        <p:spPr bwMode="auto">
          <a:xfrm>
            <a:off x="593725" y="5453063"/>
            <a:ext cx="4572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ar-IQ" sz="3200" b="1">
                <a:latin typeface="Calibri" pitchFamily="34" charset="0"/>
              </a:rPr>
              <a:t>0</a:t>
            </a:r>
            <a:endParaRPr lang="en-US" sz="3200" b="1">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2750"/>
                                  </p:stCondLst>
                                  <p:childTnLst>
                                    <p:set>
                                      <p:cBhvr>
                                        <p:cTn id="6" dur="1" fill="hold">
                                          <p:stCondLst>
                                            <p:cond delay="0"/>
                                          </p:stCondLst>
                                        </p:cTn>
                                        <p:tgtEl>
                                          <p:spTgt spid="22"/>
                                        </p:tgtEl>
                                        <p:attrNameLst>
                                          <p:attrName>style.visibility</p:attrName>
                                        </p:attrNameLst>
                                      </p:cBhvr>
                                      <p:to>
                                        <p:strVal val="visible"/>
                                      </p:to>
                                    </p:set>
                                    <p:animEffect transition="in" filter="wipe(up)">
                                      <p:cBhvr>
                                        <p:cTn id="7" dur="1750"/>
                                        <p:tgtEl>
                                          <p:spTgt spid="22"/>
                                        </p:tgtEl>
                                      </p:cBhvr>
                                    </p:animEffect>
                                  </p:childTnLst>
                                </p:cTn>
                              </p:par>
                              <p:par>
                                <p:cTn id="8" presetID="22" presetClass="entr" presetSubtype="1" fill="hold" grpId="0" nodeType="withEffect">
                                  <p:stCondLst>
                                    <p:cond delay="2750"/>
                                  </p:stCondLst>
                                  <p:childTnLst>
                                    <p:set>
                                      <p:cBhvr>
                                        <p:cTn id="9" dur="1" fill="hold">
                                          <p:stCondLst>
                                            <p:cond delay="0"/>
                                          </p:stCondLst>
                                        </p:cTn>
                                        <p:tgtEl>
                                          <p:spTgt spid="23"/>
                                        </p:tgtEl>
                                        <p:attrNameLst>
                                          <p:attrName>style.visibility</p:attrName>
                                        </p:attrNameLst>
                                      </p:cBhvr>
                                      <p:to>
                                        <p:strVal val="visible"/>
                                      </p:to>
                                    </p:set>
                                    <p:animEffect transition="in" filter="wipe(up)">
                                      <p:cBhvr>
                                        <p:cTn id="10" dur="1750"/>
                                        <p:tgtEl>
                                          <p:spTgt spid="23"/>
                                        </p:tgtEl>
                                      </p:cBhvr>
                                    </p:animEffect>
                                  </p:childTnLst>
                                </p:cTn>
                              </p:par>
                              <p:par>
                                <p:cTn id="11" presetID="22" presetClass="entr" presetSubtype="1" fill="hold"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wipe(up)">
                                      <p:cBhvr>
                                        <p:cTn id="13" dur="500"/>
                                        <p:tgtEl>
                                          <p:spTgt spid="24"/>
                                        </p:tgtEl>
                                      </p:cBhvr>
                                    </p:animEffect>
                                  </p:childTnLst>
                                </p:cTn>
                              </p:par>
                              <p:par>
                                <p:cTn id="14" presetID="22" presetClass="entr" presetSubtype="1" fill="hold" grpId="0" nodeType="withEffect">
                                  <p:stCondLst>
                                    <p:cond delay="2750"/>
                                  </p:stCondLst>
                                  <p:childTnLst>
                                    <p:set>
                                      <p:cBhvr>
                                        <p:cTn id="15" dur="1" fill="hold">
                                          <p:stCondLst>
                                            <p:cond delay="0"/>
                                          </p:stCondLst>
                                        </p:cTn>
                                        <p:tgtEl>
                                          <p:spTgt spid="21"/>
                                        </p:tgtEl>
                                        <p:attrNameLst>
                                          <p:attrName>style.visibility</p:attrName>
                                        </p:attrNameLst>
                                      </p:cBhvr>
                                      <p:to>
                                        <p:strVal val="visible"/>
                                      </p:to>
                                    </p:set>
                                    <p:animEffect transition="in" filter="wipe(up)">
                                      <p:cBhvr>
                                        <p:cTn id="16" dur="1750"/>
                                        <p:tgtEl>
                                          <p:spTgt spid="2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2" fill="hold" nodeType="clickEffect">
                                  <p:stCondLst>
                                    <p:cond delay="2750"/>
                                  </p:stCondLst>
                                  <p:childTnLst>
                                    <p:set>
                                      <p:cBhvr>
                                        <p:cTn id="20" dur="1" fill="hold">
                                          <p:stCondLst>
                                            <p:cond delay="0"/>
                                          </p:stCondLst>
                                        </p:cTn>
                                        <p:tgtEl>
                                          <p:spTgt spid="27"/>
                                        </p:tgtEl>
                                        <p:attrNameLst>
                                          <p:attrName>style.visibility</p:attrName>
                                        </p:attrNameLst>
                                      </p:cBhvr>
                                      <p:to>
                                        <p:strVal val="visible"/>
                                      </p:to>
                                    </p:set>
                                    <p:animEffect transition="in" filter="wipe(right)">
                                      <p:cBhvr>
                                        <p:cTn id="21" dur="1750"/>
                                        <p:tgtEl>
                                          <p:spTgt spid="27"/>
                                        </p:tgtEl>
                                      </p:cBhvr>
                                    </p:animEffect>
                                  </p:childTnLst>
                                </p:cTn>
                              </p:par>
                              <p:par>
                                <p:cTn id="22" presetID="22" presetClass="entr" presetSubtype="2" fill="hold" grpId="0" nodeType="withEffect">
                                  <p:stCondLst>
                                    <p:cond delay="2500"/>
                                  </p:stCondLst>
                                  <p:childTnLst>
                                    <p:set>
                                      <p:cBhvr>
                                        <p:cTn id="23" dur="1" fill="hold">
                                          <p:stCondLst>
                                            <p:cond delay="0"/>
                                          </p:stCondLst>
                                        </p:cTn>
                                        <p:tgtEl>
                                          <p:spTgt spid="28"/>
                                        </p:tgtEl>
                                        <p:attrNameLst>
                                          <p:attrName>style.visibility</p:attrName>
                                        </p:attrNameLst>
                                      </p:cBhvr>
                                      <p:to>
                                        <p:strVal val="visible"/>
                                      </p:to>
                                    </p:set>
                                    <p:animEffect transition="in" filter="wipe(right)">
                                      <p:cBhvr>
                                        <p:cTn id="24" dur="1500"/>
                                        <p:tgtEl>
                                          <p:spTgt spid="28"/>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1" fill="hold" nodeType="clickEffect">
                                  <p:stCondLst>
                                    <p:cond delay="2750"/>
                                  </p:stCondLst>
                                  <p:childTnLst>
                                    <p:set>
                                      <p:cBhvr>
                                        <p:cTn id="28" dur="1" fill="hold">
                                          <p:stCondLst>
                                            <p:cond delay="0"/>
                                          </p:stCondLst>
                                        </p:cTn>
                                        <p:tgtEl>
                                          <p:spTgt spid="25"/>
                                        </p:tgtEl>
                                        <p:attrNameLst>
                                          <p:attrName>style.visibility</p:attrName>
                                        </p:attrNameLst>
                                      </p:cBhvr>
                                      <p:to>
                                        <p:strVal val="visible"/>
                                      </p:to>
                                    </p:set>
                                    <p:animEffect transition="in" filter="wipe(up)">
                                      <p:cBhvr>
                                        <p:cTn id="29" dur="1750"/>
                                        <p:tgtEl>
                                          <p:spTgt spid="25"/>
                                        </p:tgtEl>
                                      </p:cBhvr>
                                    </p:animEffect>
                                  </p:childTnLst>
                                </p:cTn>
                              </p:par>
                              <p:par>
                                <p:cTn id="30" presetID="22" presetClass="entr" presetSubtype="1" fill="hold" grpId="0" nodeType="withEffect">
                                  <p:stCondLst>
                                    <p:cond delay="2750"/>
                                  </p:stCondLst>
                                  <p:childTnLst>
                                    <p:set>
                                      <p:cBhvr>
                                        <p:cTn id="31" dur="1" fill="hold">
                                          <p:stCondLst>
                                            <p:cond delay="0"/>
                                          </p:stCondLst>
                                        </p:cTn>
                                        <p:tgtEl>
                                          <p:spTgt spid="26"/>
                                        </p:tgtEl>
                                        <p:attrNameLst>
                                          <p:attrName>style.visibility</p:attrName>
                                        </p:attrNameLst>
                                      </p:cBhvr>
                                      <p:to>
                                        <p:strVal val="visible"/>
                                      </p:to>
                                    </p:set>
                                    <p:animEffect transition="in" filter="wipe(up)">
                                      <p:cBhvr>
                                        <p:cTn id="32" dur="175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animBg="1"/>
      <p:bldP spid="23" grpId="0"/>
      <p:bldP spid="26" grpId="0"/>
      <p:bldP spid="2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Box 1"/>
          <p:cNvSpPr txBox="1">
            <a:spLocks noChangeArrowheads="1"/>
          </p:cNvSpPr>
          <p:nvPr/>
        </p:nvSpPr>
        <p:spPr bwMode="auto">
          <a:xfrm>
            <a:off x="2438400" y="2971800"/>
            <a:ext cx="4724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ar-IQ" sz="6000" b="1"/>
              <a:t>شكرا لاصغائكم</a:t>
            </a:r>
            <a:endParaRPr lang="en-US" sz="6000" b="1"/>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ar-IQ" b="1" u="sng" smtClean="0">
                <a:solidFill>
                  <a:srgbClr val="FF0000"/>
                </a:solidFill>
              </a:rPr>
              <a:t>منحنى الاستهلاك الدخلي</a:t>
            </a:r>
            <a:endParaRPr lang="en-US" b="1" u="sng" smtClean="0">
              <a:solidFill>
                <a:srgbClr val="FF0000"/>
              </a:solidFill>
            </a:endParaRPr>
          </a:p>
        </p:txBody>
      </p:sp>
      <p:sp>
        <p:nvSpPr>
          <p:cNvPr id="15363" name="Rectangle 2"/>
          <p:cNvSpPr>
            <a:spLocks noChangeArrowheads="1"/>
          </p:cNvSpPr>
          <p:nvPr/>
        </p:nvSpPr>
        <p:spPr bwMode="auto">
          <a:xfrm>
            <a:off x="304800" y="1304925"/>
            <a:ext cx="838200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rtl="1"/>
            <a:r>
              <a:rPr lang="ar-IQ" sz="4000" b="1">
                <a:solidFill>
                  <a:srgbClr val="000000"/>
                </a:solidFill>
                <a:latin typeface="Calibri" pitchFamily="34" charset="0"/>
              </a:rPr>
              <a:t>منحنى الاستهلاك الدخلي هو منحنى يوضح العلاقة بين تغيرات الدخل وتغيرات الكمية المطلوبة من السلعة،ويمكن التعبير عن دخل المستهلك من خلال خط الميزانية  وان تغيرات الدخل ستؤدي في حالة ثبات العوامل الاخرى المؤثرة في الطلب كألسعروالاذواق وغيرها الى انتقال خط الميزانية حسب نوع التغير فيبتعد عن نقطة الاصل عند الزيادة ويقترب عند الانخفاض.</a:t>
            </a:r>
            <a:endParaRPr lang="en-US" sz="4000">
              <a:solidFill>
                <a:srgbClr val="000000"/>
              </a:solidFill>
              <a:latin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0" name="Straight Connector 89"/>
          <p:cNvCxnSpPr/>
          <p:nvPr/>
        </p:nvCxnSpPr>
        <p:spPr>
          <a:xfrm>
            <a:off x="2133600" y="2706688"/>
            <a:ext cx="0" cy="37338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6387" name="TextBox 3"/>
          <p:cNvSpPr txBox="1">
            <a:spLocks noChangeArrowheads="1"/>
          </p:cNvSpPr>
          <p:nvPr/>
        </p:nvSpPr>
        <p:spPr bwMode="auto">
          <a:xfrm>
            <a:off x="1303338" y="2336800"/>
            <a:ext cx="14827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sz="3200" b="1">
                <a:solidFill>
                  <a:srgbClr val="000000"/>
                </a:solidFill>
                <a:latin typeface="Calibri" pitchFamily="34" charset="0"/>
              </a:rPr>
              <a:t>السلعة</a:t>
            </a:r>
            <a:r>
              <a:rPr lang="en-US" sz="3200" b="1">
                <a:solidFill>
                  <a:srgbClr val="000000"/>
                </a:solidFill>
                <a:latin typeface="Calibri" pitchFamily="34" charset="0"/>
              </a:rPr>
              <a:t>  y</a:t>
            </a:r>
          </a:p>
        </p:txBody>
      </p:sp>
      <p:cxnSp>
        <p:nvCxnSpPr>
          <p:cNvPr id="92" name="Straight Connector 91"/>
          <p:cNvCxnSpPr/>
          <p:nvPr/>
        </p:nvCxnSpPr>
        <p:spPr>
          <a:xfrm flipH="1" flipV="1">
            <a:off x="2133600" y="6440488"/>
            <a:ext cx="5349875" cy="39687"/>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94" name="TextBox 6"/>
          <p:cNvSpPr txBox="1">
            <a:spLocks noChangeArrowheads="1"/>
          </p:cNvSpPr>
          <p:nvPr/>
        </p:nvSpPr>
        <p:spPr bwMode="auto">
          <a:xfrm>
            <a:off x="1752600" y="3509963"/>
            <a:ext cx="5873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4400" b="1">
                <a:solidFill>
                  <a:srgbClr val="FF0000"/>
                </a:solidFill>
                <a:latin typeface="Calibri" pitchFamily="34" charset="0"/>
              </a:rPr>
              <a:t>C</a:t>
            </a:r>
          </a:p>
        </p:txBody>
      </p:sp>
      <p:sp>
        <p:nvSpPr>
          <p:cNvPr id="16390" name="TextBox 7"/>
          <p:cNvSpPr txBox="1">
            <a:spLocks noChangeArrowheads="1"/>
          </p:cNvSpPr>
          <p:nvPr/>
        </p:nvSpPr>
        <p:spPr bwMode="auto">
          <a:xfrm>
            <a:off x="2579688" y="5024438"/>
            <a:ext cx="762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sz="3200" b="1">
                <a:solidFill>
                  <a:srgbClr val="000000"/>
                </a:solidFill>
                <a:latin typeface="Calibri" pitchFamily="34" charset="0"/>
              </a:rPr>
              <a:t>E1</a:t>
            </a:r>
          </a:p>
        </p:txBody>
      </p:sp>
      <p:cxnSp>
        <p:nvCxnSpPr>
          <p:cNvPr id="99" name="Straight Connector 98"/>
          <p:cNvCxnSpPr/>
          <p:nvPr/>
        </p:nvCxnSpPr>
        <p:spPr>
          <a:xfrm>
            <a:off x="2133600" y="3802063"/>
            <a:ext cx="4343400" cy="2644775"/>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00" name="TextBox 99"/>
          <p:cNvSpPr txBox="1">
            <a:spLocks noChangeArrowheads="1"/>
          </p:cNvSpPr>
          <p:nvPr/>
        </p:nvSpPr>
        <p:spPr bwMode="auto">
          <a:xfrm>
            <a:off x="6362700" y="6361113"/>
            <a:ext cx="228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4000" b="1">
                <a:solidFill>
                  <a:srgbClr val="FF0000"/>
                </a:solidFill>
                <a:latin typeface="Calibri" pitchFamily="34" charset="0"/>
              </a:rPr>
              <a:t>d</a:t>
            </a:r>
          </a:p>
        </p:txBody>
      </p:sp>
      <p:sp>
        <p:nvSpPr>
          <p:cNvPr id="102" name="Oval 101"/>
          <p:cNvSpPr/>
          <p:nvPr/>
        </p:nvSpPr>
        <p:spPr>
          <a:xfrm>
            <a:off x="4124325" y="4937125"/>
            <a:ext cx="304800" cy="271463"/>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3200">
              <a:solidFill>
                <a:prstClr val="white"/>
              </a:solidFill>
            </a:endParaRPr>
          </a:p>
        </p:txBody>
      </p:sp>
      <p:sp>
        <p:nvSpPr>
          <p:cNvPr id="16394" name="TextBox 18"/>
          <p:cNvSpPr txBox="1">
            <a:spLocks noChangeArrowheads="1"/>
          </p:cNvSpPr>
          <p:nvPr/>
        </p:nvSpPr>
        <p:spPr bwMode="auto">
          <a:xfrm>
            <a:off x="2271713" y="2767013"/>
            <a:ext cx="7921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800" b="1">
                <a:solidFill>
                  <a:srgbClr val="000000"/>
                </a:solidFill>
                <a:latin typeface="Calibri" pitchFamily="34" charset="0"/>
              </a:rPr>
              <a:t>C1</a:t>
            </a:r>
          </a:p>
        </p:txBody>
      </p:sp>
      <p:cxnSp>
        <p:nvCxnSpPr>
          <p:cNvPr id="107" name="Straight Connector 106"/>
          <p:cNvCxnSpPr/>
          <p:nvPr/>
        </p:nvCxnSpPr>
        <p:spPr>
          <a:xfrm>
            <a:off x="2133600" y="4171950"/>
            <a:ext cx="3232150" cy="2268538"/>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6396" name="TextBox 21"/>
          <p:cNvSpPr txBox="1">
            <a:spLocks noChangeArrowheads="1"/>
          </p:cNvSpPr>
          <p:nvPr/>
        </p:nvSpPr>
        <p:spPr bwMode="auto">
          <a:xfrm>
            <a:off x="1730375" y="3867150"/>
            <a:ext cx="228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4800" b="1">
                <a:solidFill>
                  <a:srgbClr val="00B0F0"/>
                </a:solidFill>
                <a:latin typeface="Calibri" pitchFamily="34" charset="0"/>
              </a:rPr>
              <a:t>a</a:t>
            </a:r>
          </a:p>
        </p:txBody>
      </p:sp>
      <p:sp>
        <p:nvSpPr>
          <p:cNvPr id="110" name="Oval 109"/>
          <p:cNvSpPr/>
          <p:nvPr/>
        </p:nvSpPr>
        <p:spPr>
          <a:xfrm>
            <a:off x="2854325" y="4641850"/>
            <a:ext cx="304800" cy="271463"/>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3200">
              <a:solidFill>
                <a:prstClr val="white"/>
              </a:solidFill>
            </a:endParaRPr>
          </a:p>
        </p:txBody>
      </p:sp>
      <p:sp>
        <p:nvSpPr>
          <p:cNvPr id="16398" name="TextBox 24"/>
          <p:cNvSpPr txBox="1">
            <a:spLocks noChangeArrowheads="1"/>
          </p:cNvSpPr>
          <p:nvPr/>
        </p:nvSpPr>
        <p:spPr bwMode="auto">
          <a:xfrm>
            <a:off x="5251450" y="6361113"/>
            <a:ext cx="228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200" b="1">
                <a:solidFill>
                  <a:srgbClr val="00B0F0"/>
                </a:solidFill>
                <a:latin typeface="Calibri" pitchFamily="34" charset="0"/>
              </a:rPr>
              <a:t>b</a:t>
            </a:r>
          </a:p>
        </p:txBody>
      </p:sp>
      <p:sp>
        <p:nvSpPr>
          <p:cNvPr id="112" name="TextBox 111"/>
          <p:cNvSpPr txBox="1">
            <a:spLocks noChangeArrowheads="1"/>
          </p:cNvSpPr>
          <p:nvPr/>
        </p:nvSpPr>
        <p:spPr bwMode="auto">
          <a:xfrm>
            <a:off x="3660775" y="5108575"/>
            <a:ext cx="7620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sz="3200" b="1">
                <a:solidFill>
                  <a:srgbClr val="FF0000"/>
                </a:solidFill>
                <a:latin typeface="Calibri" pitchFamily="34" charset="0"/>
              </a:rPr>
              <a:t>E2</a:t>
            </a:r>
          </a:p>
        </p:txBody>
      </p:sp>
      <p:sp>
        <p:nvSpPr>
          <p:cNvPr id="16400" name="TextBox 30"/>
          <p:cNvSpPr txBox="1">
            <a:spLocks noChangeArrowheads="1"/>
          </p:cNvSpPr>
          <p:nvPr/>
        </p:nvSpPr>
        <p:spPr bwMode="auto">
          <a:xfrm>
            <a:off x="7310438" y="6223000"/>
            <a:ext cx="12573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sz="3200" b="1">
                <a:solidFill>
                  <a:srgbClr val="000000"/>
                </a:solidFill>
                <a:latin typeface="Calibri" pitchFamily="34" charset="0"/>
              </a:rPr>
              <a:t>السلعة</a:t>
            </a:r>
            <a:r>
              <a:rPr lang="en-US" sz="3200" b="1">
                <a:solidFill>
                  <a:srgbClr val="000000"/>
                </a:solidFill>
                <a:latin typeface="Calibri" pitchFamily="34" charset="0"/>
              </a:rPr>
              <a:t>X</a:t>
            </a:r>
          </a:p>
        </p:txBody>
      </p:sp>
      <p:sp>
        <p:nvSpPr>
          <p:cNvPr id="117" name="TextBox 116"/>
          <p:cNvSpPr txBox="1">
            <a:spLocks noChangeArrowheads="1"/>
          </p:cNvSpPr>
          <p:nvPr/>
        </p:nvSpPr>
        <p:spPr bwMode="auto">
          <a:xfrm>
            <a:off x="3054350" y="2847975"/>
            <a:ext cx="10699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200" b="1">
                <a:solidFill>
                  <a:srgbClr val="FF0000"/>
                </a:solidFill>
                <a:latin typeface="Calibri" pitchFamily="34" charset="0"/>
              </a:rPr>
              <a:t>C2</a:t>
            </a:r>
          </a:p>
        </p:txBody>
      </p:sp>
      <p:sp>
        <p:nvSpPr>
          <p:cNvPr id="118" name="Arc 117"/>
          <p:cNvSpPr/>
          <p:nvPr/>
        </p:nvSpPr>
        <p:spPr>
          <a:xfrm rot="10598751">
            <a:off x="3467100" y="952500"/>
            <a:ext cx="3886200" cy="4572000"/>
          </a:xfrm>
          <a:prstGeom prst="arc">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srgbClr val="FF0000"/>
              </a:solidFill>
            </a:endParaRPr>
          </a:p>
        </p:txBody>
      </p:sp>
      <p:sp>
        <p:nvSpPr>
          <p:cNvPr id="119" name="Arc 118"/>
          <p:cNvSpPr/>
          <p:nvPr/>
        </p:nvSpPr>
        <p:spPr>
          <a:xfrm rot="11594011">
            <a:off x="2352675" y="1206500"/>
            <a:ext cx="6115050" cy="4605338"/>
          </a:xfrm>
          <a:prstGeom prst="arc">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cxnSp>
        <p:nvCxnSpPr>
          <p:cNvPr id="120" name="Straight Connector 119"/>
          <p:cNvCxnSpPr/>
          <p:nvPr/>
        </p:nvCxnSpPr>
        <p:spPr>
          <a:xfrm>
            <a:off x="2133600" y="3397250"/>
            <a:ext cx="4724400" cy="304323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21" name="TextBox 120"/>
          <p:cNvSpPr txBox="1">
            <a:spLocks noChangeArrowheads="1"/>
          </p:cNvSpPr>
          <p:nvPr/>
        </p:nvSpPr>
        <p:spPr bwMode="auto">
          <a:xfrm>
            <a:off x="4984750" y="4887913"/>
            <a:ext cx="762000" cy="585787"/>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sz="3200" b="1">
                <a:solidFill>
                  <a:srgbClr val="000000"/>
                </a:solidFill>
                <a:latin typeface="Calibri" pitchFamily="34" charset="0"/>
              </a:rPr>
              <a:t>E3</a:t>
            </a:r>
          </a:p>
        </p:txBody>
      </p:sp>
      <p:sp>
        <p:nvSpPr>
          <p:cNvPr id="122" name="Arc 121"/>
          <p:cNvSpPr/>
          <p:nvPr/>
        </p:nvSpPr>
        <p:spPr>
          <a:xfrm rot="10598751">
            <a:off x="4025900" y="927100"/>
            <a:ext cx="3886200" cy="4572000"/>
          </a:xfrm>
          <a:prstGeom prst="arc">
            <a:avLst/>
          </a:prstGeom>
          <a:ln w="762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srgbClr val="FF0000"/>
              </a:solidFill>
            </a:endParaRPr>
          </a:p>
        </p:txBody>
      </p:sp>
      <p:sp>
        <p:nvSpPr>
          <p:cNvPr id="126" name="Oval 125"/>
          <p:cNvSpPr/>
          <p:nvPr/>
        </p:nvSpPr>
        <p:spPr>
          <a:xfrm>
            <a:off x="4800600" y="5002213"/>
            <a:ext cx="304800" cy="27146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3200">
              <a:solidFill>
                <a:prstClr val="white"/>
              </a:solidFill>
            </a:endParaRPr>
          </a:p>
        </p:txBody>
      </p:sp>
      <p:sp>
        <p:nvSpPr>
          <p:cNvPr id="129" name="Freeform 128"/>
          <p:cNvSpPr/>
          <p:nvPr/>
        </p:nvSpPr>
        <p:spPr>
          <a:xfrm>
            <a:off x="2500313" y="4606925"/>
            <a:ext cx="4905375" cy="792163"/>
          </a:xfrm>
          <a:custGeom>
            <a:avLst/>
            <a:gdLst>
              <a:gd name="connsiteX0" fmla="*/ 0 w 3973484"/>
              <a:gd name="connsiteY0" fmla="*/ 0 h 748145"/>
              <a:gd name="connsiteX1" fmla="*/ 648393 w 3973484"/>
              <a:gd name="connsiteY1" fmla="*/ 199505 h 748145"/>
              <a:gd name="connsiteX2" fmla="*/ 1895302 w 3973484"/>
              <a:gd name="connsiteY2" fmla="*/ 532015 h 748145"/>
              <a:gd name="connsiteX3" fmla="*/ 3973484 w 3973484"/>
              <a:gd name="connsiteY3" fmla="*/ 748145 h 748145"/>
              <a:gd name="connsiteX4" fmla="*/ 3973484 w 3973484"/>
              <a:gd name="connsiteY4" fmla="*/ 748145 h 7481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73484" h="748145">
                <a:moveTo>
                  <a:pt x="0" y="0"/>
                </a:moveTo>
                <a:cubicBezTo>
                  <a:pt x="166254" y="55418"/>
                  <a:pt x="332509" y="110836"/>
                  <a:pt x="648393" y="199505"/>
                </a:cubicBezTo>
                <a:cubicBezTo>
                  <a:pt x="964277" y="288174"/>
                  <a:pt x="1341120" y="440575"/>
                  <a:pt x="1895302" y="532015"/>
                </a:cubicBezTo>
                <a:cubicBezTo>
                  <a:pt x="2449484" y="623455"/>
                  <a:pt x="3973484" y="748145"/>
                  <a:pt x="3973484" y="748145"/>
                </a:cubicBezTo>
                <a:lnTo>
                  <a:pt x="3973484" y="748145"/>
                </a:lnTo>
              </a:path>
            </a:pathLst>
          </a:custGeom>
          <a:noFill/>
          <a:ln w="76200">
            <a:solidFill>
              <a:srgbClr val="7030A0"/>
            </a:solidFill>
            <a:prstDash val="sys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3200">
              <a:ln w="57150">
                <a:solidFill>
                  <a:prstClr val="black"/>
                </a:solidFill>
              </a:ln>
              <a:solidFill>
                <a:prstClr val="white"/>
              </a:solidFill>
            </a:endParaRPr>
          </a:p>
        </p:txBody>
      </p:sp>
      <p:sp>
        <p:nvSpPr>
          <p:cNvPr id="130" name="TextBox 129"/>
          <p:cNvSpPr txBox="1">
            <a:spLocks noChangeArrowheads="1"/>
          </p:cNvSpPr>
          <p:nvPr/>
        </p:nvSpPr>
        <p:spPr bwMode="auto">
          <a:xfrm>
            <a:off x="5105400" y="3851275"/>
            <a:ext cx="4714875"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sz="3200" b="1">
              <a:solidFill>
                <a:srgbClr val="000000"/>
              </a:solidFill>
              <a:latin typeface="Calibri" pitchFamily="34" charset="0"/>
            </a:endParaRPr>
          </a:p>
          <a:p>
            <a:pPr eaLnBrk="1" hangingPunct="1"/>
            <a:r>
              <a:rPr lang="en-US" sz="3200" b="1">
                <a:solidFill>
                  <a:srgbClr val="000000"/>
                </a:solidFill>
                <a:latin typeface="Calibri" pitchFamily="34" charset="0"/>
              </a:rPr>
              <a:t>ICC</a:t>
            </a:r>
            <a:r>
              <a:rPr lang="ar-IQ" sz="3200" b="1">
                <a:solidFill>
                  <a:srgbClr val="000000"/>
                </a:solidFill>
                <a:latin typeface="Calibri" pitchFamily="34" charset="0"/>
              </a:rPr>
              <a:t>  منحنى الاستهلاك الدخلي </a:t>
            </a:r>
            <a:endParaRPr lang="en-US" sz="3200" b="1">
              <a:solidFill>
                <a:srgbClr val="000000"/>
              </a:solidFill>
              <a:latin typeface="Calibri" pitchFamily="34" charset="0"/>
            </a:endParaRPr>
          </a:p>
        </p:txBody>
      </p:sp>
      <p:sp>
        <p:nvSpPr>
          <p:cNvPr id="135" name="TextBox 6"/>
          <p:cNvSpPr txBox="1">
            <a:spLocks noChangeArrowheads="1"/>
          </p:cNvSpPr>
          <p:nvPr/>
        </p:nvSpPr>
        <p:spPr bwMode="auto">
          <a:xfrm>
            <a:off x="1752600" y="3073400"/>
            <a:ext cx="5873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4800" b="1">
                <a:solidFill>
                  <a:srgbClr val="000000"/>
                </a:solidFill>
                <a:latin typeface="Calibri" pitchFamily="34" charset="0"/>
              </a:rPr>
              <a:t>e</a:t>
            </a:r>
          </a:p>
        </p:txBody>
      </p:sp>
      <p:sp>
        <p:nvSpPr>
          <p:cNvPr id="141" name="TextBox 6"/>
          <p:cNvSpPr txBox="1">
            <a:spLocks noChangeArrowheads="1"/>
          </p:cNvSpPr>
          <p:nvPr/>
        </p:nvSpPr>
        <p:spPr bwMode="auto">
          <a:xfrm>
            <a:off x="6834188" y="6361113"/>
            <a:ext cx="4397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200" b="1">
                <a:solidFill>
                  <a:srgbClr val="000000"/>
                </a:solidFill>
                <a:latin typeface="Calibri" pitchFamily="34" charset="0"/>
              </a:rPr>
              <a:t>f</a:t>
            </a:r>
          </a:p>
        </p:txBody>
      </p:sp>
      <p:sp>
        <p:nvSpPr>
          <p:cNvPr id="142" name="TextBox 141"/>
          <p:cNvSpPr txBox="1">
            <a:spLocks noChangeArrowheads="1"/>
          </p:cNvSpPr>
          <p:nvPr/>
        </p:nvSpPr>
        <p:spPr bwMode="auto">
          <a:xfrm>
            <a:off x="3984625" y="2887663"/>
            <a:ext cx="823913"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200" b="1">
                <a:solidFill>
                  <a:srgbClr val="000000"/>
                </a:solidFill>
                <a:latin typeface="Calibri" pitchFamily="34" charset="0"/>
              </a:rPr>
              <a:t>C3</a:t>
            </a:r>
          </a:p>
        </p:txBody>
      </p:sp>
      <p:sp>
        <p:nvSpPr>
          <p:cNvPr id="16413" name="Rectangle 142"/>
          <p:cNvSpPr>
            <a:spLocks noChangeArrowheads="1"/>
          </p:cNvSpPr>
          <p:nvPr/>
        </p:nvSpPr>
        <p:spPr bwMode="auto">
          <a:xfrm>
            <a:off x="228600" y="304800"/>
            <a:ext cx="8189913"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rtl="1"/>
            <a:r>
              <a:rPr lang="ar-IQ" sz="2800" b="1">
                <a:solidFill>
                  <a:srgbClr val="000000"/>
                </a:solidFill>
                <a:latin typeface="Calibri" pitchFamily="34" charset="0"/>
              </a:rPr>
              <a:t>وكما موضح في الرسم البياني بافتراض ثبات العوامل الاخرى المؤثرة في الطلب بضمنها الاسعار فان تغيرات الدخل معبرا عنها بخطوط الميزانية(ba،dc،</a:t>
            </a:r>
            <a:r>
              <a:rPr lang="en-US" sz="2800" b="1">
                <a:solidFill>
                  <a:srgbClr val="000000"/>
                </a:solidFill>
                <a:latin typeface="Calibri" pitchFamily="34" charset="0"/>
              </a:rPr>
              <a:t>e</a:t>
            </a:r>
            <a:r>
              <a:rPr lang="ar-IQ" sz="2800" b="1">
                <a:solidFill>
                  <a:srgbClr val="000000"/>
                </a:solidFill>
                <a:latin typeface="Calibri" pitchFamily="34" charset="0"/>
              </a:rPr>
              <a:t>f )وكل واحد منها يمس احد منحنيات السواء في خارطة المستهلك وهي3،2،1 على التوالي في النقاط 1E،2E،3E،التي تعبر عن النقاط التوازنية لكل مستوى من مستويات</a:t>
            </a:r>
            <a:endParaRPr lang="en-US" sz="2800">
              <a:solidFill>
                <a:srgbClr val="000000"/>
              </a:solidFill>
              <a:latin typeface="Calibri" pitchFamily="34" charset="0"/>
            </a:endParaRPr>
          </a:p>
        </p:txBody>
      </p:sp>
      <p:sp>
        <p:nvSpPr>
          <p:cNvPr id="16414" name="TextBox 7"/>
          <p:cNvSpPr txBox="1">
            <a:spLocks noChangeArrowheads="1"/>
          </p:cNvSpPr>
          <p:nvPr/>
        </p:nvSpPr>
        <p:spPr bwMode="auto">
          <a:xfrm>
            <a:off x="1371600" y="6154738"/>
            <a:ext cx="762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sz="3200" b="1">
                <a:solidFill>
                  <a:srgbClr val="000000"/>
                </a:solidFill>
                <a:latin typeface="Calibri" pitchFamily="34" charset="0"/>
              </a:rPr>
              <a:t>0</a:t>
            </a:r>
            <a:endParaRPr lang="en-US" sz="3200" b="1">
              <a:solidFill>
                <a:srgbClr val="000000"/>
              </a:solidFill>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1750"/>
                                  </p:stCondLst>
                                  <p:childTnLst>
                                    <p:set>
                                      <p:cBhvr>
                                        <p:cTn id="6" dur="1" fill="hold">
                                          <p:stCondLst>
                                            <p:cond delay="0"/>
                                          </p:stCondLst>
                                        </p:cTn>
                                        <p:tgtEl>
                                          <p:spTgt spid="94"/>
                                        </p:tgtEl>
                                        <p:attrNameLst>
                                          <p:attrName>style.visibility</p:attrName>
                                        </p:attrNameLst>
                                      </p:cBhvr>
                                      <p:to>
                                        <p:strVal val="visible"/>
                                      </p:to>
                                    </p:set>
                                    <p:animEffect transition="in" filter="wipe(left)">
                                      <p:cBhvr>
                                        <p:cTn id="7" dur="1750"/>
                                        <p:tgtEl>
                                          <p:spTgt spid="94"/>
                                        </p:tgtEl>
                                      </p:cBhvr>
                                    </p:animEffect>
                                  </p:childTnLst>
                                </p:cTn>
                              </p:par>
                              <p:par>
                                <p:cTn id="8" presetID="22" presetClass="entr" presetSubtype="8" fill="hold" nodeType="withEffect">
                                  <p:stCondLst>
                                    <p:cond delay="1750"/>
                                  </p:stCondLst>
                                  <p:childTnLst>
                                    <p:set>
                                      <p:cBhvr>
                                        <p:cTn id="9" dur="1" fill="hold">
                                          <p:stCondLst>
                                            <p:cond delay="0"/>
                                          </p:stCondLst>
                                        </p:cTn>
                                        <p:tgtEl>
                                          <p:spTgt spid="99"/>
                                        </p:tgtEl>
                                        <p:attrNameLst>
                                          <p:attrName>style.visibility</p:attrName>
                                        </p:attrNameLst>
                                      </p:cBhvr>
                                      <p:to>
                                        <p:strVal val="visible"/>
                                      </p:to>
                                    </p:set>
                                    <p:animEffect transition="in" filter="wipe(left)">
                                      <p:cBhvr>
                                        <p:cTn id="10" dur="1750"/>
                                        <p:tgtEl>
                                          <p:spTgt spid="99"/>
                                        </p:tgtEl>
                                      </p:cBhvr>
                                    </p:animEffect>
                                  </p:childTnLst>
                                </p:cTn>
                              </p:par>
                              <p:par>
                                <p:cTn id="11" presetID="22" presetClass="entr" presetSubtype="8" fill="hold" grpId="0" nodeType="withEffect">
                                  <p:stCondLst>
                                    <p:cond delay="1750"/>
                                  </p:stCondLst>
                                  <p:childTnLst>
                                    <p:set>
                                      <p:cBhvr>
                                        <p:cTn id="12" dur="1" fill="hold">
                                          <p:stCondLst>
                                            <p:cond delay="0"/>
                                          </p:stCondLst>
                                        </p:cTn>
                                        <p:tgtEl>
                                          <p:spTgt spid="100"/>
                                        </p:tgtEl>
                                        <p:attrNameLst>
                                          <p:attrName>style.visibility</p:attrName>
                                        </p:attrNameLst>
                                      </p:cBhvr>
                                      <p:to>
                                        <p:strVal val="visible"/>
                                      </p:to>
                                    </p:set>
                                    <p:animEffect transition="in" filter="wipe(left)">
                                      <p:cBhvr>
                                        <p:cTn id="13" dur="1750"/>
                                        <p:tgtEl>
                                          <p:spTgt spid="100"/>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1" fill="hold" grpId="0" nodeType="clickEffect">
                                  <p:stCondLst>
                                    <p:cond delay="1750"/>
                                  </p:stCondLst>
                                  <p:childTnLst>
                                    <p:set>
                                      <p:cBhvr>
                                        <p:cTn id="17" dur="1" fill="hold">
                                          <p:stCondLst>
                                            <p:cond delay="0"/>
                                          </p:stCondLst>
                                        </p:cTn>
                                        <p:tgtEl>
                                          <p:spTgt spid="117"/>
                                        </p:tgtEl>
                                        <p:attrNameLst>
                                          <p:attrName>style.visibility</p:attrName>
                                        </p:attrNameLst>
                                      </p:cBhvr>
                                      <p:to>
                                        <p:strVal val="visible"/>
                                      </p:to>
                                    </p:set>
                                    <p:animEffect transition="in" filter="wipe(up)">
                                      <p:cBhvr>
                                        <p:cTn id="18" dur="1750"/>
                                        <p:tgtEl>
                                          <p:spTgt spid="117"/>
                                        </p:tgtEl>
                                      </p:cBhvr>
                                    </p:animEffect>
                                  </p:childTnLst>
                                </p:cTn>
                              </p:par>
                              <p:par>
                                <p:cTn id="19" presetID="22" presetClass="entr" presetSubtype="1" fill="hold" nodeType="withEffect">
                                  <p:stCondLst>
                                    <p:cond delay="0"/>
                                  </p:stCondLst>
                                  <p:childTnLst>
                                    <p:set>
                                      <p:cBhvr>
                                        <p:cTn id="20" dur="1" fill="hold">
                                          <p:stCondLst>
                                            <p:cond delay="0"/>
                                          </p:stCondLst>
                                        </p:cTn>
                                        <p:tgtEl>
                                          <p:spTgt spid="118"/>
                                        </p:tgtEl>
                                        <p:attrNameLst>
                                          <p:attrName>style.visibility</p:attrName>
                                        </p:attrNameLst>
                                      </p:cBhvr>
                                      <p:to>
                                        <p:strVal val="visible"/>
                                      </p:to>
                                    </p:set>
                                    <p:animEffect transition="in" filter="wipe(up)">
                                      <p:cBhvr>
                                        <p:cTn id="21" dur="500"/>
                                        <p:tgtEl>
                                          <p:spTgt spid="118"/>
                                        </p:tgtEl>
                                      </p:cBhvr>
                                    </p:animEffect>
                                  </p:childTnLst>
                                </p:cTn>
                              </p:par>
                              <p:par>
                                <p:cTn id="22" presetID="22" presetClass="entr" presetSubtype="1" fill="hold" grpId="0" nodeType="withEffect">
                                  <p:stCondLst>
                                    <p:cond delay="1750"/>
                                  </p:stCondLst>
                                  <p:childTnLst>
                                    <p:set>
                                      <p:cBhvr>
                                        <p:cTn id="23" dur="1" fill="hold">
                                          <p:stCondLst>
                                            <p:cond delay="0"/>
                                          </p:stCondLst>
                                        </p:cTn>
                                        <p:tgtEl>
                                          <p:spTgt spid="112"/>
                                        </p:tgtEl>
                                        <p:attrNameLst>
                                          <p:attrName>style.visibility</p:attrName>
                                        </p:attrNameLst>
                                      </p:cBhvr>
                                      <p:to>
                                        <p:strVal val="visible"/>
                                      </p:to>
                                    </p:set>
                                    <p:animEffect transition="in" filter="wipe(up)">
                                      <p:cBhvr>
                                        <p:cTn id="24" dur="1750"/>
                                        <p:tgtEl>
                                          <p:spTgt spid="112"/>
                                        </p:tgtEl>
                                      </p:cBhvr>
                                    </p:animEffect>
                                  </p:childTnLst>
                                </p:cTn>
                              </p:par>
                              <p:par>
                                <p:cTn id="25" presetID="22" presetClass="entr" presetSubtype="1" fill="hold" grpId="0" nodeType="withEffect">
                                  <p:stCondLst>
                                    <p:cond delay="1750"/>
                                  </p:stCondLst>
                                  <p:childTnLst>
                                    <p:set>
                                      <p:cBhvr>
                                        <p:cTn id="26" dur="1" fill="hold">
                                          <p:stCondLst>
                                            <p:cond delay="0"/>
                                          </p:stCondLst>
                                        </p:cTn>
                                        <p:tgtEl>
                                          <p:spTgt spid="102"/>
                                        </p:tgtEl>
                                        <p:attrNameLst>
                                          <p:attrName>style.visibility</p:attrName>
                                        </p:attrNameLst>
                                      </p:cBhvr>
                                      <p:to>
                                        <p:strVal val="visible"/>
                                      </p:to>
                                    </p:set>
                                    <p:animEffect transition="in" filter="wipe(up)">
                                      <p:cBhvr>
                                        <p:cTn id="27" dur="1750"/>
                                        <p:tgtEl>
                                          <p:spTgt spid="10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grpId="0" nodeType="clickEffect">
                                  <p:stCondLst>
                                    <p:cond delay="1750"/>
                                  </p:stCondLst>
                                  <p:childTnLst>
                                    <p:set>
                                      <p:cBhvr>
                                        <p:cTn id="31" dur="1" fill="hold">
                                          <p:stCondLst>
                                            <p:cond delay="0"/>
                                          </p:stCondLst>
                                        </p:cTn>
                                        <p:tgtEl>
                                          <p:spTgt spid="135"/>
                                        </p:tgtEl>
                                        <p:attrNameLst>
                                          <p:attrName>style.visibility</p:attrName>
                                        </p:attrNameLst>
                                      </p:cBhvr>
                                      <p:to>
                                        <p:strVal val="visible"/>
                                      </p:to>
                                    </p:set>
                                    <p:animEffect transition="in" filter="wipe(up)">
                                      <p:cBhvr>
                                        <p:cTn id="32" dur="1750"/>
                                        <p:tgtEl>
                                          <p:spTgt spid="135"/>
                                        </p:tgtEl>
                                      </p:cBhvr>
                                    </p:animEffect>
                                  </p:childTnLst>
                                </p:cTn>
                              </p:par>
                              <p:par>
                                <p:cTn id="33" presetID="22" presetClass="entr" presetSubtype="1" fill="hold" nodeType="withEffect">
                                  <p:stCondLst>
                                    <p:cond delay="1750"/>
                                  </p:stCondLst>
                                  <p:childTnLst>
                                    <p:set>
                                      <p:cBhvr>
                                        <p:cTn id="34" dur="1" fill="hold">
                                          <p:stCondLst>
                                            <p:cond delay="0"/>
                                          </p:stCondLst>
                                        </p:cTn>
                                        <p:tgtEl>
                                          <p:spTgt spid="120"/>
                                        </p:tgtEl>
                                        <p:attrNameLst>
                                          <p:attrName>style.visibility</p:attrName>
                                        </p:attrNameLst>
                                      </p:cBhvr>
                                      <p:to>
                                        <p:strVal val="visible"/>
                                      </p:to>
                                    </p:set>
                                    <p:animEffect transition="in" filter="wipe(up)">
                                      <p:cBhvr>
                                        <p:cTn id="35" dur="1750"/>
                                        <p:tgtEl>
                                          <p:spTgt spid="120"/>
                                        </p:tgtEl>
                                      </p:cBhvr>
                                    </p:animEffect>
                                  </p:childTnLst>
                                </p:cTn>
                              </p:par>
                              <p:par>
                                <p:cTn id="36" presetID="22" presetClass="entr" presetSubtype="1" fill="hold" grpId="0" nodeType="withEffect">
                                  <p:stCondLst>
                                    <p:cond delay="1750"/>
                                  </p:stCondLst>
                                  <p:childTnLst>
                                    <p:set>
                                      <p:cBhvr>
                                        <p:cTn id="37" dur="1" fill="hold">
                                          <p:stCondLst>
                                            <p:cond delay="0"/>
                                          </p:stCondLst>
                                        </p:cTn>
                                        <p:tgtEl>
                                          <p:spTgt spid="141"/>
                                        </p:tgtEl>
                                        <p:attrNameLst>
                                          <p:attrName>style.visibility</p:attrName>
                                        </p:attrNameLst>
                                      </p:cBhvr>
                                      <p:to>
                                        <p:strVal val="visible"/>
                                      </p:to>
                                    </p:set>
                                    <p:animEffect transition="in" filter="wipe(up)">
                                      <p:cBhvr>
                                        <p:cTn id="38" dur="1750"/>
                                        <p:tgtEl>
                                          <p:spTgt spid="141"/>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1" fill="hold" grpId="0" nodeType="clickEffect">
                                  <p:stCondLst>
                                    <p:cond delay="1750"/>
                                  </p:stCondLst>
                                  <p:childTnLst>
                                    <p:set>
                                      <p:cBhvr>
                                        <p:cTn id="42" dur="1" fill="hold">
                                          <p:stCondLst>
                                            <p:cond delay="0"/>
                                          </p:stCondLst>
                                        </p:cTn>
                                        <p:tgtEl>
                                          <p:spTgt spid="142"/>
                                        </p:tgtEl>
                                        <p:attrNameLst>
                                          <p:attrName>style.visibility</p:attrName>
                                        </p:attrNameLst>
                                      </p:cBhvr>
                                      <p:to>
                                        <p:strVal val="visible"/>
                                      </p:to>
                                    </p:set>
                                    <p:animEffect transition="in" filter="wipe(up)">
                                      <p:cBhvr>
                                        <p:cTn id="43" dur="1750"/>
                                        <p:tgtEl>
                                          <p:spTgt spid="142"/>
                                        </p:tgtEl>
                                      </p:cBhvr>
                                    </p:animEffect>
                                  </p:childTnLst>
                                </p:cTn>
                              </p:par>
                              <p:par>
                                <p:cTn id="44" presetID="22" presetClass="entr" presetSubtype="1" fill="hold" nodeType="withEffect">
                                  <p:stCondLst>
                                    <p:cond delay="0"/>
                                  </p:stCondLst>
                                  <p:childTnLst>
                                    <p:set>
                                      <p:cBhvr>
                                        <p:cTn id="45" dur="1" fill="hold">
                                          <p:stCondLst>
                                            <p:cond delay="0"/>
                                          </p:stCondLst>
                                        </p:cTn>
                                        <p:tgtEl>
                                          <p:spTgt spid="122"/>
                                        </p:tgtEl>
                                        <p:attrNameLst>
                                          <p:attrName>style.visibility</p:attrName>
                                        </p:attrNameLst>
                                      </p:cBhvr>
                                      <p:to>
                                        <p:strVal val="visible"/>
                                      </p:to>
                                    </p:set>
                                    <p:animEffect transition="in" filter="wipe(up)">
                                      <p:cBhvr>
                                        <p:cTn id="46" dur="500"/>
                                        <p:tgtEl>
                                          <p:spTgt spid="122"/>
                                        </p:tgtEl>
                                      </p:cBhvr>
                                    </p:animEffect>
                                  </p:childTnLst>
                                </p:cTn>
                              </p:par>
                              <p:par>
                                <p:cTn id="47" presetID="22" presetClass="entr" presetSubtype="1" fill="hold" grpId="0" nodeType="withEffect">
                                  <p:stCondLst>
                                    <p:cond delay="1750"/>
                                  </p:stCondLst>
                                  <p:childTnLst>
                                    <p:set>
                                      <p:cBhvr>
                                        <p:cTn id="48" dur="1" fill="hold">
                                          <p:stCondLst>
                                            <p:cond delay="0"/>
                                          </p:stCondLst>
                                        </p:cTn>
                                        <p:tgtEl>
                                          <p:spTgt spid="126"/>
                                        </p:tgtEl>
                                        <p:attrNameLst>
                                          <p:attrName>style.visibility</p:attrName>
                                        </p:attrNameLst>
                                      </p:cBhvr>
                                      <p:to>
                                        <p:strVal val="visible"/>
                                      </p:to>
                                    </p:set>
                                    <p:animEffect transition="in" filter="wipe(up)">
                                      <p:cBhvr>
                                        <p:cTn id="49" dur="1750"/>
                                        <p:tgtEl>
                                          <p:spTgt spid="126"/>
                                        </p:tgtEl>
                                      </p:cBhvr>
                                    </p:animEffect>
                                  </p:childTnLst>
                                </p:cTn>
                              </p:par>
                              <p:par>
                                <p:cTn id="50" presetID="22" presetClass="entr" presetSubtype="1" fill="hold" grpId="0" nodeType="withEffect">
                                  <p:stCondLst>
                                    <p:cond delay="1750"/>
                                  </p:stCondLst>
                                  <p:childTnLst>
                                    <p:set>
                                      <p:cBhvr>
                                        <p:cTn id="51" dur="1" fill="hold">
                                          <p:stCondLst>
                                            <p:cond delay="0"/>
                                          </p:stCondLst>
                                        </p:cTn>
                                        <p:tgtEl>
                                          <p:spTgt spid="121"/>
                                        </p:tgtEl>
                                        <p:attrNameLst>
                                          <p:attrName>style.visibility</p:attrName>
                                        </p:attrNameLst>
                                      </p:cBhvr>
                                      <p:to>
                                        <p:strVal val="visible"/>
                                      </p:to>
                                    </p:set>
                                    <p:animEffect transition="in" filter="wipe(up)">
                                      <p:cBhvr>
                                        <p:cTn id="52" dur="1750"/>
                                        <p:tgtEl>
                                          <p:spTgt spid="12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1750"/>
                                  </p:stCondLst>
                                  <p:childTnLst>
                                    <p:set>
                                      <p:cBhvr>
                                        <p:cTn id="56" dur="1" fill="hold">
                                          <p:stCondLst>
                                            <p:cond delay="0"/>
                                          </p:stCondLst>
                                        </p:cTn>
                                        <p:tgtEl>
                                          <p:spTgt spid="129"/>
                                        </p:tgtEl>
                                        <p:attrNameLst>
                                          <p:attrName>style.visibility</p:attrName>
                                        </p:attrNameLst>
                                      </p:cBhvr>
                                      <p:to>
                                        <p:strVal val="visible"/>
                                      </p:to>
                                    </p:set>
                                    <p:animEffect transition="in" filter="wipe(left)">
                                      <p:cBhvr>
                                        <p:cTn id="57" dur="1750"/>
                                        <p:tgtEl>
                                          <p:spTgt spid="129"/>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2" fill="hold" grpId="0" nodeType="clickEffect">
                                  <p:stCondLst>
                                    <p:cond delay="0"/>
                                  </p:stCondLst>
                                  <p:childTnLst>
                                    <p:set>
                                      <p:cBhvr>
                                        <p:cTn id="61" dur="1" fill="hold">
                                          <p:stCondLst>
                                            <p:cond delay="0"/>
                                          </p:stCondLst>
                                        </p:cTn>
                                        <p:tgtEl>
                                          <p:spTgt spid="130"/>
                                        </p:tgtEl>
                                        <p:attrNameLst>
                                          <p:attrName>style.visibility</p:attrName>
                                        </p:attrNameLst>
                                      </p:cBhvr>
                                      <p:to>
                                        <p:strVal val="visible"/>
                                      </p:to>
                                    </p:set>
                                    <p:animEffect transition="in" filter="wipe(right)">
                                      <p:cBhvr>
                                        <p:cTn id="62" dur="500"/>
                                        <p:tgtEl>
                                          <p:spTgt spid="1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P spid="100" grpId="0"/>
      <p:bldP spid="102" grpId="0" animBg="1"/>
      <p:bldP spid="112" grpId="0"/>
      <p:bldP spid="117" grpId="0"/>
      <p:bldP spid="121" grpId="0" animBg="1"/>
      <p:bldP spid="126" grpId="0" animBg="1"/>
      <p:bldP spid="130" grpId="0"/>
      <p:bldP spid="135" grpId="0"/>
      <p:bldP spid="141" grpId="0"/>
      <p:bldP spid="14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0" name="Straight Connector 49"/>
          <p:cNvCxnSpPr/>
          <p:nvPr/>
        </p:nvCxnSpPr>
        <p:spPr>
          <a:xfrm>
            <a:off x="1647825" y="1600200"/>
            <a:ext cx="0" cy="373380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H="1" flipV="1">
            <a:off x="1647825" y="5334000"/>
            <a:ext cx="5349875" cy="39688"/>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52" name="TextBox 6"/>
          <p:cNvSpPr txBox="1">
            <a:spLocks noChangeArrowheads="1"/>
          </p:cNvSpPr>
          <p:nvPr/>
        </p:nvSpPr>
        <p:spPr bwMode="auto">
          <a:xfrm>
            <a:off x="1266825" y="2403475"/>
            <a:ext cx="58737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4400" b="1">
                <a:solidFill>
                  <a:srgbClr val="FF0000"/>
                </a:solidFill>
                <a:latin typeface="Calibri" pitchFamily="34" charset="0"/>
              </a:rPr>
              <a:t>C</a:t>
            </a:r>
          </a:p>
        </p:txBody>
      </p:sp>
      <p:sp>
        <p:nvSpPr>
          <p:cNvPr id="17413" name="TextBox 7"/>
          <p:cNvSpPr txBox="1">
            <a:spLocks noChangeArrowheads="1"/>
          </p:cNvSpPr>
          <p:nvPr/>
        </p:nvSpPr>
        <p:spPr bwMode="auto">
          <a:xfrm>
            <a:off x="2093913" y="3916363"/>
            <a:ext cx="7620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sz="3200" b="1">
                <a:solidFill>
                  <a:srgbClr val="000000"/>
                </a:solidFill>
                <a:latin typeface="Calibri" pitchFamily="34" charset="0"/>
              </a:rPr>
              <a:t>E1</a:t>
            </a:r>
          </a:p>
        </p:txBody>
      </p:sp>
      <p:cxnSp>
        <p:nvCxnSpPr>
          <p:cNvPr id="54" name="Straight Connector 53"/>
          <p:cNvCxnSpPr/>
          <p:nvPr/>
        </p:nvCxnSpPr>
        <p:spPr>
          <a:xfrm>
            <a:off x="1647825" y="2695575"/>
            <a:ext cx="4343400" cy="2644775"/>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55" name="TextBox 54"/>
          <p:cNvSpPr txBox="1">
            <a:spLocks noChangeArrowheads="1"/>
          </p:cNvSpPr>
          <p:nvPr/>
        </p:nvSpPr>
        <p:spPr bwMode="auto">
          <a:xfrm>
            <a:off x="5876925" y="5254625"/>
            <a:ext cx="228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4000" b="1">
                <a:solidFill>
                  <a:srgbClr val="FF0000"/>
                </a:solidFill>
                <a:latin typeface="Calibri" pitchFamily="34" charset="0"/>
              </a:rPr>
              <a:t>d</a:t>
            </a:r>
          </a:p>
        </p:txBody>
      </p:sp>
      <p:sp>
        <p:nvSpPr>
          <p:cNvPr id="56" name="Oval 55"/>
          <p:cNvSpPr/>
          <p:nvPr/>
        </p:nvSpPr>
        <p:spPr>
          <a:xfrm>
            <a:off x="3638550" y="3830638"/>
            <a:ext cx="304800" cy="27146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3200">
              <a:solidFill>
                <a:prstClr val="white"/>
              </a:solidFill>
            </a:endParaRPr>
          </a:p>
        </p:txBody>
      </p:sp>
      <p:sp>
        <p:nvSpPr>
          <p:cNvPr id="17417" name="TextBox 18"/>
          <p:cNvSpPr txBox="1">
            <a:spLocks noChangeArrowheads="1"/>
          </p:cNvSpPr>
          <p:nvPr/>
        </p:nvSpPr>
        <p:spPr bwMode="auto">
          <a:xfrm>
            <a:off x="1785938" y="1660525"/>
            <a:ext cx="7921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800" b="1">
                <a:solidFill>
                  <a:srgbClr val="000000"/>
                </a:solidFill>
                <a:latin typeface="Calibri" pitchFamily="34" charset="0"/>
              </a:rPr>
              <a:t>C1</a:t>
            </a:r>
          </a:p>
        </p:txBody>
      </p:sp>
      <p:cxnSp>
        <p:nvCxnSpPr>
          <p:cNvPr id="58" name="Straight Connector 57"/>
          <p:cNvCxnSpPr/>
          <p:nvPr/>
        </p:nvCxnSpPr>
        <p:spPr>
          <a:xfrm>
            <a:off x="1647825" y="3065463"/>
            <a:ext cx="3232150" cy="2268537"/>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7419" name="TextBox 21"/>
          <p:cNvSpPr txBox="1">
            <a:spLocks noChangeArrowheads="1"/>
          </p:cNvSpPr>
          <p:nvPr/>
        </p:nvSpPr>
        <p:spPr bwMode="auto">
          <a:xfrm>
            <a:off x="1244600" y="2760663"/>
            <a:ext cx="2286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4800" b="1">
                <a:solidFill>
                  <a:srgbClr val="00B0F0"/>
                </a:solidFill>
                <a:latin typeface="Calibri" pitchFamily="34" charset="0"/>
              </a:rPr>
              <a:t>a</a:t>
            </a:r>
          </a:p>
        </p:txBody>
      </p:sp>
      <p:sp>
        <p:nvSpPr>
          <p:cNvPr id="60" name="Oval 59"/>
          <p:cNvSpPr/>
          <p:nvPr/>
        </p:nvSpPr>
        <p:spPr>
          <a:xfrm>
            <a:off x="2368550" y="3535363"/>
            <a:ext cx="304800" cy="271462"/>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3200">
              <a:solidFill>
                <a:prstClr val="white"/>
              </a:solidFill>
            </a:endParaRPr>
          </a:p>
        </p:txBody>
      </p:sp>
      <p:sp>
        <p:nvSpPr>
          <p:cNvPr id="17421" name="TextBox 24"/>
          <p:cNvSpPr txBox="1">
            <a:spLocks noChangeArrowheads="1"/>
          </p:cNvSpPr>
          <p:nvPr/>
        </p:nvSpPr>
        <p:spPr bwMode="auto">
          <a:xfrm>
            <a:off x="4765675" y="5254625"/>
            <a:ext cx="228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200" b="1">
                <a:solidFill>
                  <a:srgbClr val="00B0F0"/>
                </a:solidFill>
                <a:latin typeface="Calibri" pitchFamily="34" charset="0"/>
              </a:rPr>
              <a:t>b</a:t>
            </a:r>
          </a:p>
        </p:txBody>
      </p:sp>
      <p:sp>
        <p:nvSpPr>
          <p:cNvPr id="62" name="TextBox 61"/>
          <p:cNvSpPr txBox="1">
            <a:spLocks noChangeArrowheads="1"/>
          </p:cNvSpPr>
          <p:nvPr/>
        </p:nvSpPr>
        <p:spPr bwMode="auto">
          <a:xfrm>
            <a:off x="3176588" y="4002088"/>
            <a:ext cx="7620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sz="3200" b="1">
                <a:solidFill>
                  <a:srgbClr val="FF0000"/>
                </a:solidFill>
                <a:latin typeface="Calibri" pitchFamily="34" charset="0"/>
              </a:rPr>
              <a:t>E2</a:t>
            </a:r>
          </a:p>
        </p:txBody>
      </p:sp>
      <p:sp>
        <p:nvSpPr>
          <p:cNvPr id="17423" name="TextBox 30"/>
          <p:cNvSpPr txBox="1">
            <a:spLocks noChangeArrowheads="1"/>
          </p:cNvSpPr>
          <p:nvPr/>
        </p:nvSpPr>
        <p:spPr bwMode="auto">
          <a:xfrm>
            <a:off x="6826250" y="5116513"/>
            <a:ext cx="12573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sz="3200" b="1">
                <a:solidFill>
                  <a:srgbClr val="000000"/>
                </a:solidFill>
                <a:latin typeface="Calibri" pitchFamily="34" charset="0"/>
              </a:rPr>
              <a:t>السلعة</a:t>
            </a:r>
            <a:r>
              <a:rPr lang="en-US" sz="3200" b="1">
                <a:solidFill>
                  <a:srgbClr val="000000"/>
                </a:solidFill>
                <a:latin typeface="Calibri" pitchFamily="34" charset="0"/>
              </a:rPr>
              <a:t>X</a:t>
            </a:r>
          </a:p>
        </p:txBody>
      </p:sp>
      <p:sp>
        <p:nvSpPr>
          <p:cNvPr id="64" name="TextBox 63"/>
          <p:cNvSpPr txBox="1">
            <a:spLocks noChangeArrowheads="1"/>
          </p:cNvSpPr>
          <p:nvPr/>
        </p:nvSpPr>
        <p:spPr bwMode="auto">
          <a:xfrm>
            <a:off x="2568575" y="1741488"/>
            <a:ext cx="10699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200" b="1">
                <a:solidFill>
                  <a:srgbClr val="FF0000"/>
                </a:solidFill>
                <a:latin typeface="Calibri" pitchFamily="34" charset="0"/>
              </a:rPr>
              <a:t>C2</a:t>
            </a:r>
          </a:p>
        </p:txBody>
      </p:sp>
      <p:sp>
        <p:nvSpPr>
          <p:cNvPr id="65" name="Arc 64"/>
          <p:cNvSpPr/>
          <p:nvPr/>
        </p:nvSpPr>
        <p:spPr>
          <a:xfrm rot="10598751">
            <a:off x="2981325" y="-153988"/>
            <a:ext cx="3886200" cy="4572001"/>
          </a:xfrm>
          <a:prstGeom prst="arc">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srgbClr val="FF0000"/>
              </a:solidFill>
            </a:endParaRPr>
          </a:p>
        </p:txBody>
      </p:sp>
      <p:cxnSp>
        <p:nvCxnSpPr>
          <p:cNvPr id="66" name="Straight Connector 65"/>
          <p:cNvCxnSpPr/>
          <p:nvPr/>
        </p:nvCxnSpPr>
        <p:spPr>
          <a:xfrm>
            <a:off x="1647825" y="2290763"/>
            <a:ext cx="4724400" cy="3043237"/>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TextBox 66"/>
          <p:cNvSpPr txBox="1">
            <a:spLocks noChangeArrowheads="1"/>
          </p:cNvSpPr>
          <p:nvPr/>
        </p:nvSpPr>
        <p:spPr bwMode="auto">
          <a:xfrm>
            <a:off x="4498975" y="3781425"/>
            <a:ext cx="762000" cy="585788"/>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sz="3200" b="1">
                <a:solidFill>
                  <a:srgbClr val="000000"/>
                </a:solidFill>
                <a:latin typeface="Calibri" pitchFamily="34" charset="0"/>
              </a:rPr>
              <a:t>E3</a:t>
            </a:r>
          </a:p>
        </p:txBody>
      </p:sp>
      <p:sp>
        <p:nvSpPr>
          <p:cNvPr id="68" name="Arc 67"/>
          <p:cNvSpPr/>
          <p:nvPr/>
        </p:nvSpPr>
        <p:spPr>
          <a:xfrm rot="10598751">
            <a:off x="3541713" y="-179388"/>
            <a:ext cx="3886200" cy="4572001"/>
          </a:xfrm>
          <a:prstGeom prst="arc">
            <a:avLst/>
          </a:prstGeom>
          <a:ln w="762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srgbClr val="FF0000"/>
              </a:solidFill>
            </a:endParaRPr>
          </a:p>
        </p:txBody>
      </p:sp>
      <p:sp>
        <p:nvSpPr>
          <p:cNvPr id="69" name="Oval 68"/>
          <p:cNvSpPr/>
          <p:nvPr/>
        </p:nvSpPr>
        <p:spPr>
          <a:xfrm>
            <a:off x="4314825" y="3895725"/>
            <a:ext cx="304800" cy="271463"/>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3200">
              <a:solidFill>
                <a:prstClr val="white"/>
              </a:solidFill>
            </a:endParaRPr>
          </a:p>
        </p:txBody>
      </p:sp>
      <p:sp>
        <p:nvSpPr>
          <p:cNvPr id="70" name="Freeform 69"/>
          <p:cNvSpPr/>
          <p:nvPr/>
        </p:nvSpPr>
        <p:spPr>
          <a:xfrm>
            <a:off x="2016125" y="3500438"/>
            <a:ext cx="4903788" cy="792162"/>
          </a:xfrm>
          <a:custGeom>
            <a:avLst/>
            <a:gdLst>
              <a:gd name="connsiteX0" fmla="*/ 0 w 3973484"/>
              <a:gd name="connsiteY0" fmla="*/ 0 h 748145"/>
              <a:gd name="connsiteX1" fmla="*/ 648393 w 3973484"/>
              <a:gd name="connsiteY1" fmla="*/ 199505 h 748145"/>
              <a:gd name="connsiteX2" fmla="*/ 1895302 w 3973484"/>
              <a:gd name="connsiteY2" fmla="*/ 532015 h 748145"/>
              <a:gd name="connsiteX3" fmla="*/ 3973484 w 3973484"/>
              <a:gd name="connsiteY3" fmla="*/ 748145 h 748145"/>
              <a:gd name="connsiteX4" fmla="*/ 3973484 w 3973484"/>
              <a:gd name="connsiteY4" fmla="*/ 748145 h 7481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73484" h="748145">
                <a:moveTo>
                  <a:pt x="0" y="0"/>
                </a:moveTo>
                <a:cubicBezTo>
                  <a:pt x="166254" y="55418"/>
                  <a:pt x="332509" y="110836"/>
                  <a:pt x="648393" y="199505"/>
                </a:cubicBezTo>
                <a:cubicBezTo>
                  <a:pt x="964277" y="288174"/>
                  <a:pt x="1341120" y="440575"/>
                  <a:pt x="1895302" y="532015"/>
                </a:cubicBezTo>
                <a:cubicBezTo>
                  <a:pt x="2449484" y="623455"/>
                  <a:pt x="3973484" y="748145"/>
                  <a:pt x="3973484" y="748145"/>
                </a:cubicBezTo>
                <a:lnTo>
                  <a:pt x="3973484" y="748145"/>
                </a:lnTo>
              </a:path>
            </a:pathLst>
          </a:custGeom>
          <a:noFill/>
          <a:ln w="76200">
            <a:solidFill>
              <a:srgbClr val="7030A0"/>
            </a:solidFill>
            <a:prstDash val="sys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3200">
              <a:ln w="57150">
                <a:solidFill>
                  <a:prstClr val="black"/>
                </a:solidFill>
              </a:ln>
              <a:solidFill>
                <a:prstClr val="white"/>
              </a:solidFill>
            </a:endParaRPr>
          </a:p>
        </p:txBody>
      </p:sp>
      <p:sp>
        <p:nvSpPr>
          <p:cNvPr id="71" name="TextBox 6"/>
          <p:cNvSpPr txBox="1">
            <a:spLocks noChangeArrowheads="1"/>
          </p:cNvSpPr>
          <p:nvPr/>
        </p:nvSpPr>
        <p:spPr bwMode="auto">
          <a:xfrm>
            <a:off x="1266825" y="1966913"/>
            <a:ext cx="5873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4800" b="1">
                <a:solidFill>
                  <a:srgbClr val="000000"/>
                </a:solidFill>
                <a:latin typeface="Calibri" pitchFamily="34" charset="0"/>
              </a:rPr>
              <a:t>e</a:t>
            </a:r>
          </a:p>
        </p:txBody>
      </p:sp>
      <p:sp>
        <p:nvSpPr>
          <p:cNvPr id="72" name="TextBox 6"/>
          <p:cNvSpPr txBox="1">
            <a:spLocks noChangeArrowheads="1"/>
          </p:cNvSpPr>
          <p:nvPr/>
        </p:nvSpPr>
        <p:spPr bwMode="auto">
          <a:xfrm>
            <a:off x="6348413" y="5254625"/>
            <a:ext cx="4413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200" b="1">
                <a:solidFill>
                  <a:srgbClr val="000000"/>
                </a:solidFill>
                <a:latin typeface="Calibri" pitchFamily="34" charset="0"/>
              </a:rPr>
              <a:t>f</a:t>
            </a:r>
          </a:p>
        </p:txBody>
      </p:sp>
      <p:sp>
        <p:nvSpPr>
          <p:cNvPr id="73" name="TextBox 72"/>
          <p:cNvSpPr txBox="1">
            <a:spLocks noChangeArrowheads="1"/>
          </p:cNvSpPr>
          <p:nvPr/>
        </p:nvSpPr>
        <p:spPr bwMode="auto">
          <a:xfrm>
            <a:off x="3500438" y="1781175"/>
            <a:ext cx="8223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200" b="1">
                <a:solidFill>
                  <a:srgbClr val="000000"/>
                </a:solidFill>
                <a:latin typeface="Calibri" pitchFamily="34" charset="0"/>
              </a:rPr>
              <a:t>C3</a:t>
            </a:r>
          </a:p>
        </p:txBody>
      </p:sp>
      <p:sp>
        <p:nvSpPr>
          <p:cNvPr id="17434" name="TextBox 3"/>
          <p:cNvSpPr txBox="1">
            <a:spLocks noChangeArrowheads="1"/>
          </p:cNvSpPr>
          <p:nvPr/>
        </p:nvSpPr>
        <p:spPr bwMode="auto">
          <a:xfrm>
            <a:off x="906463" y="1016000"/>
            <a:ext cx="14827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sz="3200" b="1">
                <a:solidFill>
                  <a:srgbClr val="000000"/>
                </a:solidFill>
                <a:latin typeface="Calibri" pitchFamily="34" charset="0"/>
              </a:rPr>
              <a:t>السلعة</a:t>
            </a:r>
            <a:r>
              <a:rPr lang="en-US" sz="3200" b="1">
                <a:solidFill>
                  <a:srgbClr val="000000"/>
                </a:solidFill>
                <a:latin typeface="Calibri" pitchFamily="34" charset="0"/>
              </a:rPr>
              <a:t>  y</a:t>
            </a:r>
          </a:p>
        </p:txBody>
      </p:sp>
      <p:sp>
        <p:nvSpPr>
          <p:cNvPr id="17435" name="TextBox 7"/>
          <p:cNvSpPr txBox="1">
            <a:spLocks noChangeArrowheads="1"/>
          </p:cNvSpPr>
          <p:nvPr/>
        </p:nvSpPr>
        <p:spPr bwMode="auto">
          <a:xfrm>
            <a:off x="904875" y="5040313"/>
            <a:ext cx="762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sz="3200" b="1">
                <a:solidFill>
                  <a:srgbClr val="000000"/>
                </a:solidFill>
                <a:latin typeface="Calibri" pitchFamily="34" charset="0"/>
              </a:rPr>
              <a:t>0</a:t>
            </a:r>
            <a:endParaRPr lang="en-US" sz="3200" b="1">
              <a:solidFill>
                <a:srgbClr val="000000"/>
              </a:solidFill>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175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1750"/>
                                        <p:tgtEl>
                                          <p:spTgt spid="52"/>
                                        </p:tgtEl>
                                      </p:cBhvr>
                                    </p:animEffect>
                                  </p:childTnLst>
                                </p:cTn>
                              </p:par>
                              <p:par>
                                <p:cTn id="8" presetID="22" presetClass="entr" presetSubtype="8" fill="hold" nodeType="withEffect">
                                  <p:stCondLst>
                                    <p:cond delay="1750"/>
                                  </p:stCondLst>
                                  <p:childTnLst>
                                    <p:set>
                                      <p:cBhvr>
                                        <p:cTn id="9" dur="1" fill="hold">
                                          <p:stCondLst>
                                            <p:cond delay="0"/>
                                          </p:stCondLst>
                                        </p:cTn>
                                        <p:tgtEl>
                                          <p:spTgt spid="54"/>
                                        </p:tgtEl>
                                        <p:attrNameLst>
                                          <p:attrName>style.visibility</p:attrName>
                                        </p:attrNameLst>
                                      </p:cBhvr>
                                      <p:to>
                                        <p:strVal val="visible"/>
                                      </p:to>
                                    </p:set>
                                    <p:animEffect transition="in" filter="wipe(left)">
                                      <p:cBhvr>
                                        <p:cTn id="10" dur="1750"/>
                                        <p:tgtEl>
                                          <p:spTgt spid="54"/>
                                        </p:tgtEl>
                                      </p:cBhvr>
                                    </p:animEffect>
                                  </p:childTnLst>
                                </p:cTn>
                              </p:par>
                              <p:par>
                                <p:cTn id="11" presetID="22" presetClass="entr" presetSubtype="8" fill="hold" grpId="0" nodeType="withEffect">
                                  <p:stCondLst>
                                    <p:cond delay="1750"/>
                                  </p:stCondLst>
                                  <p:childTnLst>
                                    <p:set>
                                      <p:cBhvr>
                                        <p:cTn id="12" dur="1" fill="hold">
                                          <p:stCondLst>
                                            <p:cond delay="0"/>
                                          </p:stCondLst>
                                        </p:cTn>
                                        <p:tgtEl>
                                          <p:spTgt spid="55"/>
                                        </p:tgtEl>
                                        <p:attrNameLst>
                                          <p:attrName>style.visibility</p:attrName>
                                        </p:attrNameLst>
                                      </p:cBhvr>
                                      <p:to>
                                        <p:strVal val="visible"/>
                                      </p:to>
                                    </p:set>
                                    <p:animEffect transition="in" filter="wipe(left)">
                                      <p:cBhvr>
                                        <p:cTn id="13" dur="1750"/>
                                        <p:tgtEl>
                                          <p:spTgt spid="55"/>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1" fill="hold" grpId="0" nodeType="clickEffect">
                                  <p:stCondLst>
                                    <p:cond delay="1750"/>
                                  </p:stCondLst>
                                  <p:childTnLst>
                                    <p:set>
                                      <p:cBhvr>
                                        <p:cTn id="17" dur="1" fill="hold">
                                          <p:stCondLst>
                                            <p:cond delay="0"/>
                                          </p:stCondLst>
                                        </p:cTn>
                                        <p:tgtEl>
                                          <p:spTgt spid="64"/>
                                        </p:tgtEl>
                                        <p:attrNameLst>
                                          <p:attrName>style.visibility</p:attrName>
                                        </p:attrNameLst>
                                      </p:cBhvr>
                                      <p:to>
                                        <p:strVal val="visible"/>
                                      </p:to>
                                    </p:set>
                                    <p:animEffect transition="in" filter="wipe(up)">
                                      <p:cBhvr>
                                        <p:cTn id="18" dur="1750"/>
                                        <p:tgtEl>
                                          <p:spTgt spid="64"/>
                                        </p:tgtEl>
                                      </p:cBhvr>
                                    </p:animEffect>
                                  </p:childTnLst>
                                </p:cTn>
                              </p:par>
                              <p:par>
                                <p:cTn id="19" presetID="22" presetClass="entr" presetSubtype="1" fill="hold" nodeType="withEffect">
                                  <p:stCondLst>
                                    <p:cond delay="0"/>
                                  </p:stCondLst>
                                  <p:childTnLst>
                                    <p:set>
                                      <p:cBhvr>
                                        <p:cTn id="20" dur="1" fill="hold">
                                          <p:stCondLst>
                                            <p:cond delay="0"/>
                                          </p:stCondLst>
                                        </p:cTn>
                                        <p:tgtEl>
                                          <p:spTgt spid="65"/>
                                        </p:tgtEl>
                                        <p:attrNameLst>
                                          <p:attrName>style.visibility</p:attrName>
                                        </p:attrNameLst>
                                      </p:cBhvr>
                                      <p:to>
                                        <p:strVal val="visible"/>
                                      </p:to>
                                    </p:set>
                                    <p:animEffect transition="in" filter="wipe(up)">
                                      <p:cBhvr>
                                        <p:cTn id="21" dur="500"/>
                                        <p:tgtEl>
                                          <p:spTgt spid="65"/>
                                        </p:tgtEl>
                                      </p:cBhvr>
                                    </p:animEffect>
                                  </p:childTnLst>
                                </p:cTn>
                              </p:par>
                              <p:par>
                                <p:cTn id="22" presetID="22" presetClass="entr" presetSubtype="1" fill="hold" grpId="0" nodeType="withEffect">
                                  <p:stCondLst>
                                    <p:cond delay="1750"/>
                                  </p:stCondLst>
                                  <p:childTnLst>
                                    <p:set>
                                      <p:cBhvr>
                                        <p:cTn id="23" dur="1" fill="hold">
                                          <p:stCondLst>
                                            <p:cond delay="0"/>
                                          </p:stCondLst>
                                        </p:cTn>
                                        <p:tgtEl>
                                          <p:spTgt spid="62"/>
                                        </p:tgtEl>
                                        <p:attrNameLst>
                                          <p:attrName>style.visibility</p:attrName>
                                        </p:attrNameLst>
                                      </p:cBhvr>
                                      <p:to>
                                        <p:strVal val="visible"/>
                                      </p:to>
                                    </p:set>
                                    <p:animEffect transition="in" filter="wipe(up)">
                                      <p:cBhvr>
                                        <p:cTn id="24" dur="1750"/>
                                        <p:tgtEl>
                                          <p:spTgt spid="62"/>
                                        </p:tgtEl>
                                      </p:cBhvr>
                                    </p:animEffect>
                                  </p:childTnLst>
                                </p:cTn>
                              </p:par>
                              <p:par>
                                <p:cTn id="25" presetID="22" presetClass="entr" presetSubtype="1" fill="hold" grpId="0" nodeType="withEffect">
                                  <p:stCondLst>
                                    <p:cond delay="1750"/>
                                  </p:stCondLst>
                                  <p:childTnLst>
                                    <p:set>
                                      <p:cBhvr>
                                        <p:cTn id="26" dur="1" fill="hold">
                                          <p:stCondLst>
                                            <p:cond delay="0"/>
                                          </p:stCondLst>
                                        </p:cTn>
                                        <p:tgtEl>
                                          <p:spTgt spid="56"/>
                                        </p:tgtEl>
                                        <p:attrNameLst>
                                          <p:attrName>style.visibility</p:attrName>
                                        </p:attrNameLst>
                                      </p:cBhvr>
                                      <p:to>
                                        <p:strVal val="visible"/>
                                      </p:to>
                                    </p:set>
                                    <p:animEffect transition="in" filter="wipe(up)">
                                      <p:cBhvr>
                                        <p:cTn id="27" dur="1750"/>
                                        <p:tgtEl>
                                          <p:spTgt spid="5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grpId="0" nodeType="clickEffect">
                                  <p:stCondLst>
                                    <p:cond delay="1750"/>
                                  </p:stCondLst>
                                  <p:childTnLst>
                                    <p:set>
                                      <p:cBhvr>
                                        <p:cTn id="31" dur="1" fill="hold">
                                          <p:stCondLst>
                                            <p:cond delay="0"/>
                                          </p:stCondLst>
                                        </p:cTn>
                                        <p:tgtEl>
                                          <p:spTgt spid="71"/>
                                        </p:tgtEl>
                                        <p:attrNameLst>
                                          <p:attrName>style.visibility</p:attrName>
                                        </p:attrNameLst>
                                      </p:cBhvr>
                                      <p:to>
                                        <p:strVal val="visible"/>
                                      </p:to>
                                    </p:set>
                                    <p:animEffect transition="in" filter="wipe(up)">
                                      <p:cBhvr>
                                        <p:cTn id="32" dur="1750"/>
                                        <p:tgtEl>
                                          <p:spTgt spid="71"/>
                                        </p:tgtEl>
                                      </p:cBhvr>
                                    </p:animEffect>
                                  </p:childTnLst>
                                </p:cTn>
                              </p:par>
                              <p:par>
                                <p:cTn id="33" presetID="22" presetClass="entr" presetSubtype="1" fill="hold" nodeType="withEffect">
                                  <p:stCondLst>
                                    <p:cond delay="1750"/>
                                  </p:stCondLst>
                                  <p:childTnLst>
                                    <p:set>
                                      <p:cBhvr>
                                        <p:cTn id="34" dur="1" fill="hold">
                                          <p:stCondLst>
                                            <p:cond delay="0"/>
                                          </p:stCondLst>
                                        </p:cTn>
                                        <p:tgtEl>
                                          <p:spTgt spid="66"/>
                                        </p:tgtEl>
                                        <p:attrNameLst>
                                          <p:attrName>style.visibility</p:attrName>
                                        </p:attrNameLst>
                                      </p:cBhvr>
                                      <p:to>
                                        <p:strVal val="visible"/>
                                      </p:to>
                                    </p:set>
                                    <p:animEffect transition="in" filter="wipe(up)">
                                      <p:cBhvr>
                                        <p:cTn id="35" dur="1750"/>
                                        <p:tgtEl>
                                          <p:spTgt spid="66"/>
                                        </p:tgtEl>
                                      </p:cBhvr>
                                    </p:animEffect>
                                  </p:childTnLst>
                                </p:cTn>
                              </p:par>
                              <p:par>
                                <p:cTn id="36" presetID="22" presetClass="entr" presetSubtype="1" fill="hold" grpId="0" nodeType="withEffect">
                                  <p:stCondLst>
                                    <p:cond delay="1750"/>
                                  </p:stCondLst>
                                  <p:childTnLst>
                                    <p:set>
                                      <p:cBhvr>
                                        <p:cTn id="37" dur="1" fill="hold">
                                          <p:stCondLst>
                                            <p:cond delay="0"/>
                                          </p:stCondLst>
                                        </p:cTn>
                                        <p:tgtEl>
                                          <p:spTgt spid="72"/>
                                        </p:tgtEl>
                                        <p:attrNameLst>
                                          <p:attrName>style.visibility</p:attrName>
                                        </p:attrNameLst>
                                      </p:cBhvr>
                                      <p:to>
                                        <p:strVal val="visible"/>
                                      </p:to>
                                    </p:set>
                                    <p:animEffect transition="in" filter="wipe(up)">
                                      <p:cBhvr>
                                        <p:cTn id="38" dur="1750"/>
                                        <p:tgtEl>
                                          <p:spTgt spid="72"/>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1" fill="hold" grpId="0" nodeType="clickEffect">
                                  <p:stCondLst>
                                    <p:cond delay="1750"/>
                                  </p:stCondLst>
                                  <p:childTnLst>
                                    <p:set>
                                      <p:cBhvr>
                                        <p:cTn id="42" dur="1" fill="hold">
                                          <p:stCondLst>
                                            <p:cond delay="0"/>
                                          </p:stCondLst>
                                        </p:cTn>
                                        <p:tgtEl>
                                          <p:spTgt spid="73"/>
                                        </p:tgtEl>
                                        <p:attrNameLst>
                                          <p:attrName>style.visibility</p:attrName>
                                        </p:attrNameLst>
                                      </p:cBhvr>
                                      <p:to>
                                        <p:strVal val="visible"/>
                                      </p:to>
                                    </p:set>
                                    <p:animEffect transition="in" filter="wipe(up)">
                                      <p:cBhvr>
                                        <p:cTn id="43" dur="1750"/>
                                        <p:tgtEl>
                                          <p:spTgt spid="73"/>
                                        </p:tgtEl>
                                      </p:cBhvr>
                                    </p:animEffect>
                                  </p:childTnLst>
                                </p:cTn>
                              </p:par>
                              <p:par>
                                <p:cTn id="44" presetID="22" presetClass="entr" presetSubtype="1" fill="hold" nodeType="withEffect">
                                  <p:stCondLst>
                                    <p:cond delay="0"/>
                                  </p:stCondLst>
                                  <p:childTnLst>
                                    <p:set>
                                      <p:cBhvr>
                                        <p:cTn id="45" dur="1" fill="hold">
                                          <p:stCondLst>
                                            <p:cond delay="0"/>
                                          </p:stCondLst>
                                        </p:cTn>
                                        <p:tgtEl>
                                          <p:spTgt spid="68"/>
                                        </p:tgtEl>
                                        <p:attrNameLst>
                                          <p:attrName>style.visibility</p:attrName>
                                        </p:attrNameLst>
                                      </p:cBhvr>
                                      <p:to>
                                        <p:strVal val="visible"/>
                                      </p:to>
                                    </p:set>
                                    <p:animEffect transition="in" filter="wipe(up)">
                                      <p:cBhvr>
                                        <p:cTn id="46" dur="500"/>
                                        <p:tgtEl>
                                          <p:spTgt spid="68"/>
                                        </p:tgtEl>
                                      </p:cBhvr>
                                    </p:animEffect>
                                  </p:childTnLst>
                                </p:cTn>
                              </p:par>
                              <p:par>
                                <p:cTn id="47" presetID="22" presetClass="entr" presetSubtype="1" fill="hold" grpId="0" nodeType="withEffect">
                                  <p:stCondLst>
                                    <p:cond delay="1750"/>
                                  </p:stCondLst>
                                  <p:childTnLst>
                                    <p:set>
                                      <p:cBhvr>
                                        <p:cTn id="48" dur="1" fill="hold">
                                          <p:stCondLst>
                                            <p:cond delay="0"/>
                                          </p:stCondLst>
                                        </p:cTn>
                                        <p:tgtEl>
                                          <p:spTgt spid="69"/>
                                        </p:tgtEl>
                                        <p:attrNameLst>
                                          <p:attrName>style.visibility</p:attrName>
                                        </p:attrNameLst>
                                      </p:cBhvr>
                                      <p:to>
                                        <p:strVal val="visible"/>
                                      </p:to>
                                    </p:set>
                                    <p:animEffect transition="in" filter="wipe(up)">
                                      <p:cBhvr>
                                        <p:cTn id="49" dur="1750"/>
                                        <p:tgtEl>
                                          <p:spTgt spid="69"/>
                                        </p:tgtEl>
                                      </p:cBhvr>
                                    </p:animEffect>
                                  </p:childTnLst>
                                </p:cTn>
                              </p:par>
                              <p:par>
                                <p:cTn id="50" presetID="22" presetClass="entr" presetSubtype="1" fill="hold" grpId="0" nodeType="withEffect">
                                  <p:stCondLst>
                                    <p:cond delay="1750"/>
                                  </p:stCondLst>
                                  <p:childTnLst>
                                    <p:set>
                                      <p:cBhvr>
                                        <p:cTn id="51" dur="1" fill="hold">
                                          <p:stCondLst>
                                            <p:cond delay="0"/>
                                          </p:stCondLst>
                                        </p:cTn>
                                        <p:tgtEl>
                                          <p:spTgt spid="67"/>
                                        </p:tgtEl>
                                        <p:attrNameLst>
                                          <p:attrName>style.visibility</p:attrName>
                                        </p:attrNameLst>
                                      </p:cBhvr>
                                      <p:to>
                                        <p:strVal val="visible"/>
                                      </p:to>
                                    </p:set>
                                    <p:animEffect transition="in" filter="wipe(up)">
                                      <p:cBhvr>
                                        <p:cTn id="52" dur="1750"/>
                                        <p:tgtEl>
                                          <p:spTgt spid="67"/>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1750"/>
                                  </p:stCondLst>
                                  <p:childTnLst>
                                    <p:set>
                                      <p:cBhvr>
                                        <p:cTn id="56" dur="1" fill="hold">
                                          <p:stCondLst>
                                            <p:cond delay="0"/>
                                          </p:stCondLst>
                                        </p:cTn>
                                        <p:tgtEl>
                                          <p:spTgt spid="70"/>
                                        </p:tgtEl>
                                        <p:attrNameLst>
                                          <p:attrName>style.visibility</p:attrName>
                                        </p:attrNameLst>
                                      </p:cBhvr>
                                      <p:to>
                                        <p:strVal val="visible"/>
                                      </p:to>
                                    </p:set>
                                    <p:animEffect transition="in" filter="wipe(left)">
                                      <p:cBhvr>
                                        <p:cTn id="57" dur="175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55" grpId="0"/>
      <p:bldP spid="56" grpId="0" animBg="1"/>
      <p:bldP spid="62" grpId="0"/>
      <p:bldP spid="64" grpId="0"/>
      <p:bldP spid="67" grpId="0" animBg="1"/>
      <p:bldP spid="69" grpId="0" animBg="1"/>
      <p:bldP spid="71" grpId="0"/>
      <p:bldP spid="72" grpId="0"/>
      <p:bldP spid="7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ar-IQ" u="sng" smtClean="0">
                <a:solidFill>
                  <a:srgbClr val="FF0000"/>
                </a:solidFill>
              </a:rPr>
              <a:t>حالات منحنى الاستهلاك الدخلي</a:t>
            </a:r>
            <a:endParaRPr lang="en-US" u="sng" smtClean="0">
              <a:solidFill>
                <a:srgbClr val="FF0000"/>
              </a:solidFill>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371600"/>
            <a:ext cx="8458200" cy="518160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nodeType="clickEffect">
                                  <p:stCondLst>
                                    <p:cond delay="3000"/>
                                  </p:stCondLst>
                                  <p:childTnLst>
                                    <p:set>
                                      <p:cBhvr>
                                        <p:cTn id="6" dur="1" fill="hold">
                                          <p:stCondLst>
                                            <p:cond delay="0"/>
                                          </p:stCondLst>
                                        </p:cTn>
                                        <p:tgtEl>
                                          <p:spTgt spid="3"/>
                                        </p:tgtEl>
                                        <p:attrNameLst>
                                          <p:attrName>style.visibility</p:attrName>
                                        </p:attrNameLst>
                                      </p:cBhvr>
                                      <p:to>
                                        <p:strVal val="visible"/>
                                      </p:to>
                                    </p:set>
                                    <p:animEffect transition="in" filter="barn(outHorizontal)">
                                      <p:cBhvr>
                                        <p:cTn id="7" dur="1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ar-IQ" b="1" u="sng" smtClean="0">
                <a:solidFill>
                  <a:srgbClr val="FF0000"/>
                </a:solidFill>
              </a:rPr>
              <a:t>منحنى انجل</a:t>
            </a:r>
            <a:endParaRPr lang="en-US" u="sng" smtClean="0">
              <a:solidFill>
                <a:srgbClr val="FF0000"/>
              </a:solidFill>
            </a:endParaRPr>
          </a:p>
        </p:txBody>
      </p:sp>
      <p:sp>
        <p:nvSpPr>
          <p:cNvPr id="19459" name="Rectangle 2"/>
          <p:cNvSpPr>
            <a:spLocks noChangeArrowheads="1"/>
          </p:cNvSpPr>
          <p:nvPr/>
        </p:nvSpPr>
        <p:spPr bwMode="auto">
          <a:xfrm>
            <a:off x="304800" y="1676400"/>
            <a:ext cx="86868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rtl="1"/>
            <a:r>
              <a:rPr lang="ar-IQ" sz="4000" b="1">
                <a:solidFill>
                  <a:srgbClr val="000000"/>
                </a:solidFill>
                <a:latin typeface="Calibri" pitchFamily="34" charset="0"/>
              </a:rPr>
              <a:t>هو ذلك المنحنى الذي يعبر عن العلاقة بين الدخل والكمية المطلوبة من سلعة ما،واكتشف تلك العلاقة الاحصائي انجل وسمي المنحنى باسمه.</a:t>
            </a:r>
            <a:endParaRPr lang="en-US" sz="4000">
              <a:solidFill>
                <a:srgbClr val="000000"/>
              </a:solidFill>
              <a:latin typeface="Calibri" pitchFamily="34" charset="0"/>
            </a:endParaRPr>
          </a:p>
          <a:p>
            <a:pPr algn="just" rtl="1"/>
            <a:r>
              <a:rPr lang="ar-IQ" sz="4000" b="1">
                <a:solidFill>
                  <a:srgbClr val="000000"/>
                </a:solidFill>
                <a:latin typeface="Calibri" pitchFamily="34" charset="0"/>
              </a:rPr>
              <a:t>ان العلاقة بين الدخل والكمية المطلوبة من سلعة ما هي </a:t>
            </a:r>
            <a:r>
              <a:rPr lang="ar-IQ" sz="4000" b="1">
                <a:solidFill>
                  <a:srgbClr val="FF0000"/>
                </a:solidFill>
                <a:latin typeface="Calibri" pitchFamily="34" charset="0"/>
              </a:rPr>
              <a:t>علاقة طردية بأستثناء السلع الدنيا </a:t>
            </a:r>
            <a:r>
              <a:rPr lang="ar-IQ" sz="4000" b="1">
                <a:solidFill>
                  <a:srgbClr val="000000"/>
                </a:solidFill>
                <a:latin typeface="Calibri" pitchFamily="34" charset="0"/>
              </a:rPr>
              <a:t>التي تكون عكسية في مراحل الدخل العليا المتقدمة وتكون اتجاهات منحنى انجل كما مبين ادناه..</a:t>
            </a:r>
            <a:endParaRPr lang="en-US" sz="4000">
              <a:solidFill>
                <a:srgbClr val="000000"/>
              </a:solidFill>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458200" cy="6400800"/>
          </a:xfrm>
          <a:prstGeom prst="rect">
            <a:avLst/>
          </a:prstGeom>
          <a:noFill/>
          <a:ln w="635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ar-IQ" sz="6000" b="1" u="sng" smtClean="0">
                <a:solidFill>
                  <a:srgbClr val="FF0000"/>
                </a:solidFill>
              </a:rPr>
              <a:t>منحنى الاستهلاك السعري</a:t>
            </a:r>
            <a:endParaRPr lang="en-US" sz="6000" smtClean="0">
              <a:solidFill>
                <a:srgbClr val="FF0000"/>
              </a:solidFill>
            </a:endParaRPr>
          </a:p>
        </p:txBody>
      </p:sp>
      <p:sp>
        <p:nvSpPr>
          <p:cNvPr id="21507" name="Rectangle 2"/>
          <p:cNvSpPr>
            <a:spLocks noChangeArrowheads="1"/>
          </p:cNvSpPr>
          <p:nvPr/>
        </p:nvSpPr>
        <p:spPr bwMode="auto">
          <a:xfrm>
            <a:off x="609600" y="1600200"/>
            <a:ext cx="83058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rtl="1"/>
            <a:r>
              <a:rPr lang="ar-IQ" sz="6000" b="1">
                <a:solidFill>
                  <a:srgbClr val="000000"/>
                </a:solidFill>
                <a:latin typeface="Calibri" pitchFamily="34" charset="0"/>
              </a:rPr>
              <a:t>يمكن تعريف منحنى الاستهلاك السعري على انه ردة فعل الفرد المستهلك في الكميات المطلوبة من سلعة الناجمة عن التغيرات في سعره</a:t>
            </a:r>
            <a:endParaRPr lang="en-US" sz="6000">
              <a:solidFill>
                <a:srgbClr val="000000"/>
              </a:solidFill>
              <a:latin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a:off x="766763" y="2660650"/>
            <a:ext cx="0" cy="37338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2531" name="TextBox 3"/>
          <p:cNvSpPr txBox="1">
            <a:spLocks noChangeArrowheads="1"/>
          </p:cNvSpPr>
          <p:nvPr/>
        </p:nvSpPr>
        <p:spPr bwMode="auto">
          <a:xfrm>
            <a:off x="223838" y="2308225"/>
            <a:ext cx="16414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sz="2800" b="1">
                <a:solidFill>
                  <a:srgbClr val="000000"/>
                </a:solidFill>
                <a:latin typeface="Calibri" pitchFamily="34" charset="0"/>
              </a:rPr>
              <a:t>السلعة</a:t>
            </a:r>
            <a:r>
              <a:rPr lang="en-US" sz="2800" b="1">
                <a:solidFill>
                  <a:srgbClr val="000000"/>
                </a:solidFill>
                <a:latin typeface="Calibri" pitchFamily="34" charset="0"/>
              </a:rPr>
              <a:t>y </a:t>
            </a:r>
          </a:p>
        </p:txBody>
      </p:sp>
      <p:cxnSp>
        <p:nvCxnSpPr>
          <p:cNvPr id="4" name="Straight Connector 3"/>
          <p:cNvCxnSpPr/>
          <p:nvPr/>
        </p:nvCxnSpPr>
        <p:spPr>
          <a:xfrm flipH="1" flipV="1">
            <a:off x="766763" y="6394450"/>
            <a:ext cx="6284912" cy="46038"/>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2533" name="TextBox 7"/>
          <p:cNvSpPr txBox="1">
            <a:spLocks noChangeArrowheads="1"/>
          </p:cNvSpPr>
          <p:nvPr/>
        </p:nvSpPr>
        <p:spPr bwMode="auto">
          <a:xfrm>
            <a:off x="1590675" y="5089525"/>
            <a:ext cx="7620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sz="2800" b="1">
                <a:solidFill>
                  <a:srgbClr val="000000"/>
                </a:solidFill>
                <a:latin typeface="Calibri" pitchFamily="34" charset="0"/>
              </a:rPr>
              <a:t>E1</a:t>
            </a:r>
          </a:p>
        </p:txBody>
      </p:sp>
      <p:cxnSp>
        <p:nvCxnSpPr>
          <p:cNvPr id="7" name="Straight Connector 6"/>
          <p:cNvCxnSpPr/>
          <p:nvPr/>
        </p:nvCxnSpPr>
        <p:spPr>
          <a:xfrm>
            <a:off x="830263" y="3881438"/>
            <a:ext cx="4343400" cy="2532062"/>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TextBox 7"/>
          <p:cNvSpPr txBox="1">
            <a:spLocks noChangeArrowheads="1"/>
          </p:cNvSpPr>
          <p:nvPr/>
        </p:nvSpPr>
        <p:spPr bwMode="auto">
          <a:xfrm>
            <a:off x="5059363" y="6315075"/>
            <a:ext cx="228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600" b="1">
                <a:solidFill>
                  <a:srgbClr val="FF0000"/>
                </a:solidFill>
                <a:latin typeface="Calibri" pitchFamily="34" charset="0"/>
              </a:rPr>
              <a:t>d</a:t>
            </a:r>
          </a:p>
        </p:txBody>
      </p:sp>
      <p:sp>
        <p:nvSpPr>
          <p:cNvPr id="9" name="Oval 8"/>
          <p:cNvSpPr/>
          <p:nvPr/>
        </p:nvSpPr>
        <p:spPr>
          <a:xfrm>
            <a:off x="3311525" y="5138738"/>
            <a:ext cx="304800" cy="27146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800">
              <a:solidFill>
                <a:prstClr val="white"/>
              </a:solidFill>
            </a:endParaRPr>
          </a:p>
        </p:txBody>
      </p:sp>
      <p:cxnSp>
        <p:nvCxnSpPr>
          <p:cNvPr id="11" name="Straight Connector 10"/>
          <p:cNvCxnSpPr/>
          <p:nvPr/>
        </p:nvCxnSpPr>
        <p:spPr>
          <a:xfrm>
            <a:off x="714375" y="3802063"/>
            <a:ext cx="3232150" cy="2638425"/>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2538" name="TextBox 21"/>
          <p:cNvSpPr txBox="1">
            <a:spLocks noChangeArrowheads="1"/>
          </p:cNvSpPr>
          <p:nvPr/>
        </p:nvSpPr>
        <p:spPr bwMode="auto">
          <a:xfrm>
            <a:off x="311150" y="3432175"/>
            <a:ext cx="2286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4400" b="1">
                <a:solidFill>
                  <a:srgbClr val="000000"/>
                </a:solidFill>
                <a:latin typeface="Calibri" pitchFamily="34" charset="0"/>
              </a:rPr>
              <a:t>a</a:t>
            </a:r>
          </a:p>
        </p:txBody>
      </p:sp>
      <p:sp>
        <p:nvSpPr>
          <p:cNvPr id="13" name="Oval 12"/>
          <p:cNvSpPr/>
          <p:nvPr/>
        </p:nvSpPr>
        <p:spPr>
          <a:xfrm>
            <a:off x="2093913" y="4876800"/>
            <a:ext cx="304800" cy="271463"/>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800">
              <a:solidFill>
                <a:prstClr val="white"/>
              </a:solidFill>
            </a:endParaRPr>
          </a:p>
        </p:txBody>
      </p:sp>
      <p:sp>
        <p:nvSpPr>
          <p:cNvPr id="22540" name="TextBox 24"/>
          <p:cNvSpPr txBox="1">
            <a:spLocks noChangeArrowheads="1"/>
          </p:cNvSpPr>
          <p:nvPr/>
        </p:nvSpPr>
        <p:spPr bwMode="auto">
          <a:xfrm>
            <a:off x="3784600" y="6323013"/>
            <a:ext cx="2286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200" b="1">
                <a:solidFill>
                  <a:srgbClr val="00B0F0"/>
                </a:solidFill>
                <a:latin typeface="Calibri" pitchFamily="34" charset="0"/>
              </a:rPr>
              <a:t>b</a:t>
            </a:r>
          </a:p>
        </p:txBody>
      </p:sp>
      <p:sp>
        <p:nvSpPr>
          <p:cNvPr id="15" name="TextBox 14"/>
          <p:cNvSpPr txBox="1">
            <a:spLocks noChangeArrowheads="1"/>
          </p:cNvSpPr>
          <p:nvPr/>
        </p:nvSpPr>
        <p:spPr bwMode="auto">
          <a:xfrm>
            <a:off x="3003550" y="5410200"/>
            <a:ext cx="7620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sz="2800" b="1">
                <a:solidFill>
                  <a:srgbClr val="FF0000"/>
                </a:solidFill>
                <a:latin typeface="Calibri" pitchFamily="34" charset="0"/>
              </a:rPr>
              <a:t>E2</a:t>
            </a:r>
          </a:p>
        </p:txBody>
      </p:sp>
      <p:sp>
        <p:nvSpPr>
          <p:cNvPr id="22542" name="TextBox 29"/>
          <p:cNvSpPr txBox="1">
            <a:spLocks noChangeArrowheads="1"/>
          </p:cNvSpPr>
          <p:nvPr/>
        </p:nvSpPr>
        <p:spPr bwMode="auto">
          <a:xfrm>
            <a:off x="1500188" y="2830513"/>
            <a:ext cx="6937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800" b="1">
                <a:solidFill>
                  <a:srgbClr val="000000"/>
                </a:solidFill>
                <a:latin typeface="Calibri" pitchFamily="34" charset="0"/>
              </a:rPr>
              <a:t>C1</a:t>
            </a:r>
          </a:p>
        </p:txBody>
      </p:sp>
      <p:sp>
        <p:nvSpPr>
          <p:cNvPr id="22543" name="TextBox 30"/>
          <p:cNvSpPr txBox="1">
            <a:spLocks noChangeArrowheads="1"/>
          </p:cNvSpPr>
          <p:nvPr/>
        </p:nvSpPr>
        <p:spPr bwMode="auto">
          <a:xfrm>
            <a:off x="6856413" y="6210300"/>
            <a:ext cx="183038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sz="2800" b="1">
                <a:solidFill>
                  <a:srgbClr val="000000"/>
                </a:solidFill>
                <a:latin typeface="Calibri" pitchFamily="34" charset="0"/>
              </a:rPr>
              <a:t>السلعة</a:t>
            </a:r>
            <a:r>
              <a:rPr lang="en-US" sz="2800" b="1">
                <a:solidFill>
                  <a:srgbClr val="000000"/>
                </a:solidFill>
                <a:latin typeface="Calibri" pitchFamily="34" charset="0"/>
              </a:rPr>
              <a:t>X</a:t>
            </a:r>
          </a:p>
        </p:txBody>
      </p:sp>
      <p:sp>
        <p:nvSpPr>
          <p:cNvPr id="18" name="TextBox 17"/>
          <p:cNvSpPr txBox="1">
            <a:spLocks noChangeArrowheads="1"/>
          </p:cNvSpPr>
          <p:nvPr/>
        </p:nvSpPr>
        <p:spPr bwMode="auto">
          <a:xfrm>
            <a:off x="2462213" y="2212975"/>
            <a:ext cx="8159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800" b="1">
                <a:solidFill>
                  <a:srgbClr val="FF0000"/>
                </a:solidFill>
                <a:latin typeface="Calibri" pitchFamily="34" charset="0"/>
              </a:rPr>
              <a:t>C2</a:t>
            </a:r>
          </a:p>
        </p:txBody>
      </p:sp>
      <p:sp>
        <p:nvSpPr>
          <p:cNvPr id="19" name="Arc 18"/>
          <p:cNvSpPr/>
          <p:nvPr/>
        </p:nvSpPr>
        <p:spPr>
          <a:xfrm rot="10598751">
            <a:off x="2625725" y="1074738"/>
            <a:ext cx="3413125" cy="4565650"/>
          </a:xfrm>
          <a:prstGeom prst="arc">
            <a:avLst>
              <a:gd name="adj1" fmla="val 16200000"/>
              <a:gd name="adj2" fmla="val 1629893"/>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srgbClr val="FF0000"/>
              </a:solidFill>
            </a:endParaRPr>
          </a:p>
        </p:txBody>
      </p:sp>
      <p:sp>
        <p:nvSpPr>
          <p:cNvPr id="20" name="Arc 19"/>
          <p:cNvSpPr/>
          <p:nvPr/>
        </p:nvSpPr>
        <p:spPr>
          <a:xfrm rot="11594011">
            <a:off x="1697038" y="1579563"/>
            <a:ext cx="6115050" cy="4605337"/>
          </a:xfrm>
          <a:prstGeom prst="arc">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sp>
        <p:nvSpPr>
          <p:cNvPr id="25" name="Freeform 24"/>
          <p:cNvSpPr/>
          <p:nvPr/>
        </p:nvSpPr>
        <p:spPr>
          <a:xfrm rot="21353760">
            <a:off x="1323975" y="4325938"/>
            <a:ext cx="4360863" cy="1473200"/>
          </a:xfrm>
          <a:custGeom>
            <a:avLst/>
            <a:gdLst>
              <a:gd name="connsiteX0" fmla="*/ 0 w 3973484"/>
              <a:gd name="connsiteY0" fmla="*/ 0 h 748145"/>
              <a:gd name="connsiteX1" fmla="*/ 648393 w 3973484"/>
              <a:gd name="connsiteY1" fmla="*/ 199505 h 748145"/>
              <a:gd name="connsiteX2" fmla="*/ 1895302 w 3973484"/>
              <a:gd name="connsiteY2" fmla="*/ 532015 h 748145"/>
              <a:gd name="connsiteX3" fmla="*/ 3973484 w 3973484"/>
              <a:gd name="connsiteY3" fmla="*/ 748145 h 748145"/>
              <a:gd name="connsiteX4" fmla="*/ 3973484 w 3973484"/>
              <a:gd name="connsiteY4" fmla="*/ 748145 h 7481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73484" h="748145">
                <a:moveTo>
                  <a:pt x="0" y="0"/>
                </a:moveTo>
                <a:cubicBezTo>
                  <a:pt x="166254" y="55418"/>
                  <a:pt x="332509" y="110836"/>
                  <a:pt x="648393" y="199505"/>
                </a:cubicBezTo>
                <a:cubicBezTo>
                  <a:pt x="964277" y="288174"/>
                  <a:pt x="1341120" y="440575"/>
                  <a:pt x="1895302" y="532015"/>
                </a:cubicBezTo>
                <a:cubicBezTo>
                  <a:pt x="2449484" y="623455"/>
                  <a:pt x="3973484" y="748145"/>
                  <a:pt x="3973484" y="748145"/>
                </a:cubicBezTo>
                <a:lnTo>
                  <a:pt x="3973484" y="748145"/>
                </a:lnTo>
              </a:path>
            </a:pathLst>
          </a:custGeom>
          <a:noFill/>
          <a:ln w="76200">
            <a:solidFill>
              <a:srgbClr val="7030A0"/>
            </a:solidFill>
            <a:prstDash val="sys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800">
              <a:ln w="57150">
                <a:solidFill>
                  <a:prstClr val="black"/>
                </a:solidFill>
              </a:ln>
              <a:solidFill>
                <a:prstClr val="white"/>
              </a:solidFill>
            </a:endParaRPr>
          </a:p>
        </p:txBody>
      </p:sp>
      <p:sp>
        <p:nvSpPr>
          <p:cNvPr id="26" name="TextBox 25"/>
          <p:cNvSpPr txBox="1">
            <a:spLocks noChangeArrowheads="1"/>
          </p:cNvSpPr>
          <p:nvPr/>
        </p:nvSpPr>
        <p:spPr bwMode="auto">
          <a:xfrm>
            <a:off x="3695700" y="4065588"/>
            <a:ext cx="5335588" cy="120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sz="3600" b="1">
              <a:solidFill>
                <a:srgbClr val="000000"/>
              </a:solidFill>
              <a:latin typeface="Calibri" pitchFamily="34" charset="0"/>
            </a:endParaRPr>
          </a:p>
          <a:p>
            <a:pPr eaLnBrk="1" hangingPunct="1"/>
            <a:r>
              <a:rPr lang="en-US" sz="3600" b="1">
                <a:solidFill>
                  <a:srgbClr val="000000"/>
                </a:solidFill>
                <a:latin typeface="Calibri" pitchFamily="34" charset="0"/>
              </a:rPr>
              <a:t>PCC</a:t>
            </a:r>
            <a:r>
              <a:rPr lang="ar-IQ" sz="3600" b="1">
                <a:solidFill>
                  <a:srgbClr val="000000"/>
                </a:solidFill>
                <a:latin typeface="Calibri" pitchFamily="34" charset="0"/>
              </a:rPr>
              <a:t>  منحنى الاستهلاك السعري </a:t>
            </a:r>
            <a:endParaRPr lang="en-US" sz="3600" b="1">
              <a:solidFill>
                <a:srgbClr val="000000"/>
              </a:solidFill>
              <a:latin typeface="Calibri" pitchFamily="34" charset="0"/>
            </a:endParaRPr>
          </a:p>
        </p:txBody>
      </p:sp>
      <p:sp>
        <p:nvSpPr>
          <p:cNvPr id="22549" name="Rectangle 38"/>
          <p:cNvSpPr>
            <a:spLocks noChangeArrowheads="1"/>
          </p:cNvSpPr>
          <p:nvPr/>
        </p:nvSpPr>
        <p:spPr bwMode="auto">
          <a:xfrm>
            <a:off x="3384550" y="46038"/>
            <a:ext cx="4572000"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rtl="1"/>
            <a:r>
              <a:rPr lang="ar-IQ" sz="2400" b="1">
                <a:solidFill>
                  <a:srgbClr val="000000"/>
                </a:solidFill>
                <a:latin typeface="Calibri" pitchFamily="34" charset="0"/>
              </a:rPr>
              <a:t>با</a:t>
            </a:r>
            <a:r>
              <a:rPr lang="en-US" sz="2400" b="1">
                <a:solidFill>
                  <a:srgbClr val="000000"/>
                </a:solidFill>
                <a:latin typeface="Calibri" pitchFamily="34" charset="0"/>
              </a:rPr>
              <a:t> </a:t>
            </a:r>
            <a:r>
              <a:rPr lang="ar-IQ" sz="2400" b="1">
                <a:solidFill>
                  <a:srgbClr val="000000"/>
                </a:solidFill>
                <a:latin typeface="Calibri" pitchFamily="34" charset="0"/>
              </a:rPr>
              <a:t>نخفاض سعر السلعة </a:t>
            </a:r>
            <a:r>
              <a:rPr lang="en-US" sz="2400" b="1">
                <a:solidFill>
                  <a:srgbClr val="000000"/>
                </a:solidFill>
                <a:latin typeface="Calibri" pitchFamily="34" charset="0"/>
              </a:rPr>
              <a:t> X</a:t>
            </a:r>
            <a:r>
              <a:rPr lang="ar-IQ" sz="2400" b="1">
                <a:solidFill>
                  <a:srgbClr val="000000"/>
                </a:solidFill>
                <a:latin typeface="Calibri" pitchFamily="34" charset="0"/>
              </a:rPr>
              <a:t>فان خط الميزانية </a:t>
            </a:r>
            <a:r>
              <a:rPr lang="en-US" sz="2400" b="1">
                <a:solidFill>
                  <a:srgbClr val="000000"/>
                </a:solidFill>
                <a:latin typeface="Calibri" pitchFamily="34" charset="0"/>
              </a:rPr>
              <a:t>ab</a:t>
            </a:r>
            <a:r>
              <a:rPr lang="ar-IQ" sz="2400" b="1">
                <a:solidFill>
                  <a:srgbClr val="000000"/>
                </a:solidFill>
                <a:latin typeface="Calibri" pitchFamily="34" charset="0"/>
              </a:rPr>
              <a:t>سينتقل على المحور السيني الى نقطة </a:t>
            </a:r>
            <a:r>
              <a:rPr lang="en-US" sz="2400" b="1">
                <a:solidFill>
                  <a:srgbClr val="000000"/>
                </a:solidFill>
                <a:latin typeface="Calibri" pitchFamily="34" charset="0"/>
              </a:rPr>
              <a:t>c</a:t>
            </a:r>
            <a:r>
              <a:rPr lang="ar-IQ" sz="2400" b="1">
                <a:solidFill>
                  <a:srgbClr val="000000"/>
                </a:solidFill>
                <a:latin typeface="Calibri" pitchFamily="34" charset="0"/>
              </a:rPr>
              <a:t> ويصبح خط الميزانية الجديد(</a:t>
            </a:r>
            <a:r>
              <a:rPr lang="en-US" sz="2400" b="1">
                <a:solidFill>
                  <a:srgbClr val="000000"/>
                </a:solidFill>
                <a:latin typeface="Calibri" pitchFamily="34" charset="0"/>
              </a:rPr>
              <a:t>ac</a:t>
            </a:r>
            <a:r>
              <a:rPr lang="ar-IQ" sz="2400" b="1">
                <a:solidFill>
                  <a:srgbClr val="000000"/>
                </a:solidFill>
                <a:latin typeface="Calibri" pitchFamily="34" charset="0"/>
              </a:rPr>
              <a:t>) والذي سيمس منحنى السواء </a:t>
            </a:r>
            <a:r>
              <a:rPr lang="en-US" sz="2400" b="1">
                <a:solidFill>
                  <a:srgbClr val="000000"/>
                </a:solidFill>
                <a:latin typeface="Calibri" pitchFamily="34" charset="0"/>
              </a:rPr>
              <a:t>c2</a:t>
            </a:r>
            <a:r>
              <a:rPr lang="ar-IQ" sz="2400" b="1">
                <a:solidFill>
                  <a:srgbClr val="000000"/>
                </a:solidFill>
                <a:latin typeface="Calibri" pitchFamily="34" charset="0"/>
              </a:rPr>
              <a:t> الذي يمثل مستوى اشباع اعلى</a:t>
            </a:r>
            <a:r>
              <a:rPr lang="en-US" sz="2400" b="1">
                <a:solidFill>
                  <a:srgbClr val="000000"/>
                </a:solidFill>
                <a:latin typeface="Calibri" pitchFamily="34" charset="0"/>
              </a:rPr>
              <a:t> </a:t>
            </a:r>
            <a:r>
              <a:rPr lang="ar-IQ" sz="2400" b="1">
                <a:solidFill>
                  <a:srgbClr val="000000"/>
                </a:solidFill>
                <a:latin typeface="Calibri" pitchFamily="34" charset="0"/>
              </a:rPr>
              <a:t>في النقطة(2E)التي ستصبح نقطة التوازن الجديدة  وبتوصيل النقاط التوازنية(1E،2E)، نحصل على منحنى الاستهلاك السعري(</a:t>
            </a:r>
            <a:r>
              <a:rPr lang="en-US" sz="2400" b="1">
                <a:solidFill>
                  <a:srgbClr val="000000"/>
                </a:solidFill>
                <a:latin typeface="Calibri" pitchFamily="34" charset="0"/>
              </a:rPr>
              <a:t>PCC</a:t>
            </a:r>
            <a:r>
              <a:rPr lang="ar-IQ" sz="2400" b="1">
                <a:solidFill>
                  <a:srgbClr val="000000"/>
                </a:solidFill>
                <a:latin typeface="Calibri" pitchFamily="34" charset="0"/>
              </a:rPr>
              <a:t>) الذي يوضح هنا زيادة استهلاك السلعة نتيجة لانخفاض سعرها.</a:t>
            </a:r>
            <a:endParaRPr lang="en-US" sz="2400">
              <a:solidFill>
                <a:srgbClr val="000000"/>
              </a:solidFill>
              <a:latin typeface="Calibri" pitchFamily="34" charset="0"/>
            </a:endParaRPr>
          </a:p>
        </p:txBody>
      </p:sp>
      <p:sp>
        <p:nvSpPr>
          <p:cNvPr id="22550" name="TextBox 39"/>
          <p:cNvSpPr txBox="1">
            <a:spLocks noChangeArrowheads="1"/>
          </p:cNvSpPr>
          <p:nvPr/>
        </p:nvSpPr>
        <p:spPr bwMode="auto">
          <a:xfrm>
            <a:off x="357188" y="6037263"/>
            <a:ext cx="2286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600" b="1">
                <a:solidFill>
                  <a:srgbClr val="000000"/>
                </a:solidFill>
                <a:latin typeface="Calibri" pitchFamily="34" charset="0"/>
              </a:rPr>
              <a:t>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withEffect">
                                  <p:stCondLst>
                                    <p:cond delay="17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750"/>
                                        <p:tgtEl>
                                          <p:spTgt spid="7"/>
                                        </p:tgtEl>
                                      </p:cBhvr>
                                    </p:animEffect>
                                  </p:childTnLst>
                                </p:cTn>
                              </p:par>
                              <p:par>
                                <p:cTn id="8" presetID="22" presetClass="entr" presetSubtype="8" fill="hold" grpId="0" nodeType="withEffect">
                                  <p:stCondLst>
                                    <p:cond delay="1750"/>
                                  </p:stCondLst>
                                  <p:childTnLst>
                                    <p:set>
                                      <p:cBhvr>
                                        <p:cTn id="9" dur="1" fill="hold">
                                          <p:stCondLst>
                                            <p:cond delay="0"/>
                                          </p:stCondLst>
                                        </p:cTn>
                                        <p:tgtEl>
                                          <p:spTgt spid="8"/>
                                        </p:tgtEl>
                                        <p:attrNameLst>
                                          <p:attrName>style.visibility</p:attrName>
                                        </p:attrNameLst>
                                      </p:cBhvr>
                                      <p:to>
                                        <p:strVal val="visible"/>
                                      </p:to>
                                    </p:set>
                                    <p:animEffect transition="in" filter="wipe(left)">
                                      <p:cBhvr>
                                        <p:cTn id="10" dur="1750"/>
                                        <p:tgtEl>
                                          <p:spTgt spid="8"/>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grpId="0" nodeType="clickEffect">
                                  <p:stCondLst>
                                    <p:cond delay="2000"/>
                                  </p:stCondLst>
                                  <p:childTnLst>
                                    <p:set>
                                      <p:cBhvr>
                                        <p:cTn id="14" dur="1" fill="hold">
                                          <p:stCondLst>
                                            <p:cond delay="0"/>
                                          </p:stCondLst>
                                        </p:cTn>
                                        <p:tgtEl>
                                          <p:spTgt spid="18"/>
                                        </p:tgtEl>
                                        <p:attrNameLst>
                                          <p:attrName>style.visibility</p:attrName>
                                        </p:attrNameLst>
                                      </p:cBhvr>
                                      <p:to>
                                        <p:strVal val="visible"/>
                                      </p:to>
                                    </p:set>
                                    <p:animEffect transition="in" filter="wipe(up)">
                                      <p:cBhvr>
                                        <p:cTn id="15" dur="1000"/>
                                        <p:tgtEl>
                                          <p:spTgt spid="18"/>
                                        </p:tgtEl>
                                      </p:cBhvr>
                                    </p:animEffect>
                                  </p:childTnLst>
                                </p:cTn>
                              </p:par>
                              <p:par>
                                <p:cTn id="16" presetID="22" presetClass="entr" presetSubtype="1" fill="hold" nodeType="with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wipe(up)">
                                      <p:cBhvr>
                                        <p:cTn id="18" dur="500"/>
                                        <p:tgtEl>
                                          <p:spTgt spid="19"/>
                                        </p:tgtEl>
                                      </p:cBhvr>
                                    </p:animEffect>
                                  </p:childTnLst>
                                </p:cTn>
                              </p:par>
                              <p:par>
                                <p:cTn id="19" presetID="22" presetClass="entr" presetSubtype="1" fill="hold" grpId="0" nodeType="withEffect">
                                  <p:stCondLst>
                                    <p:cond delay="1750"/>
                                  </p:stCondLst>
                                  <p:childTnLst>
                                    <p:set>
                                      <p:cBhvr>
                                        <p:cTn id="20" dur="1" fill="hold">
                                          <p:stCondLst>
                                            <p:cond delay="0"/>
                                          </p:stCondLst>
                                        </p:cTn>
                                        <p:tgtEl>
                                          <p:spTgt spid="15"/>
                                        </p:tgtEl>
                                        <p:attrNameLst>
                                          <p:attrName>style.visibility</p:attrName>
                                        </p:attrNameLst>
                                      </p:cBhvr>
                                      <p:to>
                                        <p:strVal val="visible"/>
                                      </p:to>
                                    </p:set>
                                    <p:animEffect transition="in" filter="wipe(up)">
                                      <p:cBhvr>
                                        <p:cTn id="21" dur="1750"/>
                                        <p:tgtEl>
                                          <p:spTgt spid="15"/>
                                        </p:tgtEl>
                                      </p:cBhvr>
                                    </p:animEffect>
                                  </p:childTnLst>
                                </p:cTn>
                              </p:par>
                              <p:par>
                                <p:cTn id="22" presetID="22" presetClass="entr" presetSubtype="1" fill="hold" grpId="0" nodeType="withEffect">
                                  <p:stCondLst>
                                    <p:cond delay="1750"/>
                                  </p:stCondLst>
                                  <p:childTnLst>
                                    <p:set>
                                      <p:cBhvr>
                                        <p:cTn id="23" dur="1" fill="hold">
                                          <p:stCondLst>
                                            <p:cond delay="0"/>
                                          </p:stCondLst>
                                        </p:cTn>
                                        <p:tgtEl>
                                          <p:spTgt spid="9"/>
                                        </p:tgtEl>
                                        <p:attrNameLst>
                                          <p:attrName>style.visibility</p:attrName>
                                        </p:attrNameLst>
                                      </p:cBhvr>
                                      <p:to>
                                        <p:strVal val="visible"/>
                                      </p:to>
                                    </p:set>
                                    <p:animEffect transition="in" filter="wipe(up)">
                                      <p:cBhvr>
                                        <p:cTn id="24" dur="1750"/>
                                        <p:tgtEl>
                                          <p:spTgt spid="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1750"/>
                                  </p:stCondLst>
                                  <p:childTnLst>
                                    <p:set>
                                      <p:cBhvr>
                                        <p:cTn id="28" dur="1" fill="hold">
                                          <p:stCondLst>
                                            <p:cond delay="0"/>
                                          </p:stCondLst>
                                        </p:cTn>
                                        <p:tgtEl>
                                          <p:spTgt spid="25"/>
                                        </p:tgtEl>
                                        <p:attrNameLst>
                                          <p:attrName>style.visibility</p:attrName>
                                        </p:attrNameLst>
                                      </p:cBhvr>
                                      <p:to>
                                        <p:strVal val="visible"/>
                                      </p:to>
                                    </p:set>
                                    <p:animEffect transition="in" filter="wipe(left)">
                                      <p:cBhvr>
                                        <p:cTn id="29" dur="1750"/>
                                        <p:tgtEl>
                                          <p:spTgt spid="25"/>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2" fill="hold" grpId="0" nodeType="clickEffect">
                                  <p:stCondLst>
                                    <p:cond delay="0"/>
                                  </p:stCondLst>
                                  <p:childTnLst>
                                    <p:set>
                                      <p:cBhvr>
                                        <p:cTn id="33" dur="1" fill="hold">
                                          <p:stCondLst>
                                            <p:cond delay="0"/>
                                          </p:stCondLst>
                                        </p:cTn>
                                        <p:tgtEl>
                                          <p:spTgt spid="26"/>
                                        </p:tgtEl>
                                        <p:attrNameLst>
                                          <p:attrName>style.visibility</p:attrName>
                                        </p:attrNameLst>
                                      </p:cBhvr>
                                      <p:to>
                                        <p:strVal val="visible"/>
                                      </p:to>
                                    </p:set>
                                    <p:animEffect transition="in" filter="wipe(right)">
                                      <p:cBhvr>
                                        <p:cTn id="34"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5" grpId="0"/>
      <p:bldP spid="18" grpId="0"/>
      <p:bldP spid="2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106</TotalTime>
  <Words>395</Words>
  <Application>Microsoft Office PowerPoint</Application>
  <PresentationFormat>On-screen Show (4:3)</PresentationFormat>
  <Paragraphs>100</Paragraphs>
  <Slides>16</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16</vt:i4>
      </vt:variant>
    </vt:vector>
  </HeadingPairs>
  <TitlesOfParts>
    <vt:vector size="21" baseType="lpstr">
      <vt:lpstr>Arial</vt:lpstr>
      <vt:lpstr>Calibri</vt:lpstr>
      <vt:lpstr>Times New Roman</vt:lpstr>
      <vt:lpstr>Office Theme</vt:lpstr>
      <vt:lpstr>1_Office Theme</vt:lpstr>
      <vt:lpstr>منحنى الاستهلاك الدخلي ، منحنى الاستهلاك السعري ، ومنحنى أنجل </vt:lpstr>
      <vt:lpstr>منحنى الاستهلاك الدخلي</vt:lpstr>
      <vt:lpstr>PowerPoint Presentation</vt:lpstr>
      <vt:lpstr>PowerPoint Presentation</vt:lpstr>
      <vt:lpstr>حالات منحنى الاستهلاك الدخلي</vt:lpstr>
      <vt:lpstr>منحنى انجل</vt:lpstr>
      <vt:lpstr>PowerPoint Presentation</vt:lpstr>
      <vt:lpstr>منحنى الاستهلاك السعري</vt:lpstr>
      <vt:lpstr>PowerPoint Presentation</vt:lpstr>
      <vt:lpstr>PowerPoint Presentation</vt:lpstr>
      <vt:lpstr>حالات منحنى الاستهلاك السعري</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draamusa</dc:creator>
  <cp:lastModifiedBy>win8</cp:lastModifiedBy>
  <cp:revision>21</cp:revision>
  <dcterms:created xsi:type="dcterms:W3CDTF">2006-08-16T00:00:00Z</dcterms:created>
  <dcterms:modified xsi:type="dcterms:W3CDTF">2017-12-16T21:16:25Z</dcterms:modified>
</cp:coreProperties>
</file>