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1"/>
  </p:sldMasterIdLst>
  <p:notesMasterIdLst>
    <p:notesMasterId r:id="rId20"/>
  </p:notesMasterIdLst>
  <p:handoutMasterIdLst>
    <p:handoutMasterId r:id="rId21"/>
  </p:handoutMasterIdLst>
  <p:sldIdLst>
    <p:sldId id="276" r:id="rId2"/>
    <p:sldId id="288" r:id="rId3"/>
    <p:sldId id="289" r:id="rId4"/>
    <p:sldId id="290"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4" r:id="rId18"/>
    <p:sldId id="285"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584" autoAdjust="0"/>
  </p:normalViewPr>
  <p:slideViewPr>
    <p:cSldViewPr>
      <p:cViewPr varScale="1">
        <p:scale>
          <a:sx n="47" d="100"/>
          <a:sy n="47" d="100"/>
        </p:scale>
        <p:origin x="-1286"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38" d="100"/>
          <a:sy n="38" d="100"/>
        </p:scale>
        <p:origin x="-236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11A0F01B-230A-4027-B6B3-9DA4FE6697D3}" type="datetimeFigureOut">
              <a:rPr lang="en-US"/>
              <a:pPr>
                <a:defRPr/>
              </a:pPr>
              <a:t>12/17/2017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C722A8F6-F7EE-4112-9C34-FE891D291C1F}" type="slidenum">
              <a:rPr lang="en-US"/>
              <a:pPr>
                <a:defRPr/>
              </a:pPr>
              <a:t>‹#›</a:t>
            </a:fld>
            <a:endParaRPr lang="en-US"/>
          </a:p>
        </p:txBody>
      </p:sp>
    </p:spTree>
    <p:extLst>
      <p:ext uri="{BB962C8B-B14F-4D97-AF65-F5344CB8AC3E}">
        <p14:creationId xmlns:p14="http://schemas.microsoft.com/office/powerpoint/2010/main" val="42709586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AB06493-2AC8-4189-9C5D-73E2C41AD831}" type="datetimeFigureOut">
              <a:rPr lang="en-US"/>
              <a:pPr>
                <a:defRPr/>
              </a:pPr>
              <a:t>12/17/2017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865C26A-1D5A-4A5B-92A4-C5C318002C53}" type="slidenum">
              <a:rPr lang="en-US"/>
              <a:pPr>
                <a:defRPr/>
              </a:pPr>
              <a:t>‹#›</a:t>
            </a:fld>
            <a:endParaRPr lang="en-US"/>
          </a:p>
        </p:txBody>
      </p:sp>
    </p:spTree>
    <p:extLst>
      <p:ext uri="{BB962C8B-B14F-4D97-AF65-F5344CB8AC3E}">
        <p14:creationId xmlns:p14="http://schemas.microsoft.com/office/powerpoint/2010/main" val="2326822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fld id="{F454DBB7-2854-415B-BFC6-8DF51232C8CE}"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E2EAE7E3-CB81-4431-906A-2B21DEC551BB}" type="slidenum">
              <a:rPr lang="ar-SA"/>
              <a:pPr>
                <a:defRPr/>
              </a:pPr>
              <a:t>‹#›</a:t>
            </a:fld>
            <a:endParaRPr lang="ar-SA"/>
          </a:p>
        </p:txBody>
      </p:sp>
    </p:spTree>
    <p:extLst>
      <p:ext uri="{BB962C8B-B14F-4D97-AF65-F5344CB8AC3E}">
        <p14:creationId xmlns:p14="http://schemas.microsoft.com/office/powerpoint/2010/main" val="4231981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fld id="{A061C4B5-ED92-4763-B484-A1129ECE7D58}"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E6BFA23D-31D1-41D5-B92D-17FF93C2F20F}" type="slidenum">
              <a:rPr lang="ar-SA"/>
              <a:pPr>
                <a:defRPr/>
              </a:pPr>
              <a:t>‹#›</a:t>
            </a:fld>
            <a:endParaRPr lang="ar-SA"/>
          </a:p>
        </p:txBody>
      </p:sp>
    </p:spTree>
    <p:extLst>
      <p:ext uri="{BB962C8B-B14F-4D97-AF65-F5344CB8AC3E}">
        <p14:creationId xmlns:p14="http://schemas.microsoft.com/office/powerpoint/2010/main" val="256761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fld id="{09DF5962-92FF-4C47-818E-C8B9B7AFD7CA}"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F1314D94-AABE-4BDF-96D0-66FB56145D4B}" type="slidenum">
              <a:rPr lang="ar-SA"/>
              <a:pPr>
                <a:defRPr/>
              </a:pPr>
              <a:t>‹#›</a:t>
            </a:fld>
            <a:endParaRPr lang="ar-SA"/>
          </a:p>
        </p:txBody>
      </p:sp>
    </p:spTree>
    <p:extLst>
      <p:ext uri="{BB962C8B-B14F-4D97-AF65-F5344CB8AC3E}">
        <p14:creationId xmlns:p14="http://schemas.microsoft.com/office/powerpoint/2010/main" val="629751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fld id="{E9DD87B9-81AA-43E5-8632-029458CD071A}"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4719EF2C-1952-466F-BE00-0F32319BF04B}" type="slidenum">
              <a:rPr lang="ar-SA"/>
              <a:pPr>
                <a:defRPr/>
              </a:pPr>
              <a:t>‹#›</a:t>
            </a:fld>
            <a:endParaRPr lang="ar-SA"/>
          </a:p>
        </p:txBody>
      </p:sp>
    </p:spTree>
    <p:extLst>
      <p:ext uri="{BB962C8B-B14F-4D97-AF65-F5344CB8AC3E}">
        <p14:creationId xmlns:p14="http://schemas.microsoft.com/office/powerpoint/2010/main" val="3338262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atin typeface="Arial" charset="0"/>
              </a:defRPr>
            </a:lvl1pPr>
          </a:lstStyle>
          <a:p>
            <a:pPr>
              <a:defRPr/>
            </a:pPr>
            <a:fld id="{F829679F-B299-4165-AD4F-A00CC94D2F85}"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C772FCD2-0678-430E-BCCA-C69783955070}" type="slidenum">
              <a:rPr lang="ar-SA"/>
              <a:pPr>
                <a:defRPr/>
              </a:pPr>
              <a:t>‹#›</a:t>
            </a:fld>
            <a:endParaRPr lang="ar-SA"/>
          </a:p>
        </p:txBody>
      </p:sp>
    </p:spTree>
    <p:extLst>
      <p:ext uri="{BB962C8B-B14F-4D97-AF65-F5344CB8AC3E}">
        <p14:creationId xmlns:p14="http://schemas.microsoft.com/office/powerpoint/2010/main" val="4254698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atin typeface="Arial" charset="0"/>
              </a:defRPr>
            </a:lvl1pPr>
          </a:lstStyle>
          <a:p>
            <a:pPr>
              <a:defRPr/>
            </a:pPr>
            <a:fld id="{B143A968-1472-4ED7-9A93-C36E1F516123}" type="datetimeFigureOut">
              <a:rPr lang="ar-SA"/>
              <a:pPr>
                <a:defRPr/>
              </a:pPr>
              <a:t>29/03/1439</a:t>
            </a:fld>
            <a:endParaRPr lang="ar-SA"/>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ar-SA"/>
          </a:p>
        </p:txBody>
      </p:sp>
      <p:sp>
        <p:nvSpPr>
          <p:cNvPr id="7" name="Slide Number Placeholder 6"/>
          <p:cNvSpPr>
            <a:spLocks noGrp="1"/>
          </p:cNvSpPr>
          <p:nvPr>
            <p:ph type="sldNum" sz="quarter" idx="12"/>
          </p:nvPr>
        </p:nvSpPr>
        <p:spPr/>
        <p:txBody>
          <a:bodyPr/>
          <a:lstStyle>
            <a:lvl1pPr>
              <a:defRPr>
                <a:latin typeface="Arial" charset="0"/>
              </a:defRPr>
            </a:lvl1pPr>
          </a:lstStyle>
          <a:p>
            <a:pPr>
              <a:defRPr/>
            </a:pPr>
            <a:fld id="{F909A2C3-F433-470E-88E5-03A2827FEAA4}" type="slidenum">
              <a:rPr lang="ar-SA"/>
              <a:pPr>
                <a:defRPr/>
              </a:pPr>
              <a:t>‹#›</a:t>
            </a:fld>
            <a:endParaRPr lang="ar-SA"/>
          </a:p>
        </p:txBody>
      </p:sp>
    </p:spTree>
    <p:extLst>
      <p:ext uri="{BB962C8B-B14F-4D97-AF65-F5344CB8AC3E}">
        <p14:creationId xmlns:p14="http://schemas.microsoft.com/office/powerpoint/2010/main" val="1741809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atin typeface="Arial" charset="0"/>
              </a:defRPr>
            </a:lvl1pPr>
          </a:lstStyle>
          <a:p>
            <a:pPr>
              <a:defRPr/>
            </a:pPr>
            <a:fld id="{D135BDC2-0815-4014-B045-B7BF4BFE2E3E}" type="datetimeFigureOut">
              <a:rPr lang="ar-SA"/>
              <a:pPr>
                <a:defRPr/>
              </a:pPr>
              <a:t>29/03/1439</a:t>
            </a:fld>
            <a:endParaRPr lang="ar-SA"/>
          </a:p>
        </p:txBody>
      </p:sp>
      <p:sp>
        <p:nvSpPr>
          <p:cNvPr id="8" name="Footer Placeholder 7"/>
          <p:cNvSpPr>
            <a:spLocks noGrp="1"/>
          </p:cNvSpPr>
          <p:nvPr>
            <p:ph type="ftr" sz="quarter" idx="11"/>
          </p:nvPr>
        </p:nvSpPr>
        <p:spPr/>
        <p:txBody>
          <a:bodyPr/>
          <a:lstStyle>
            <a:lvl1pPr>
              <a:defRPr>
                <a:latin typeface="Arial" charset="0"/>
              </a:defRPr>
            </a:lvl1pPr>
          </a:lstStyle>
          <a:p>
            <a:pPr>
              <a:defRPr/>
            </a:pPr>
            <a:endParaRPr lang="ar-SA"/>
          </a:p>
        </p:txBody>
      </p:sp>
      <p:sp>
        <p:nvSpPr>
          <p:cNvPr id="9" name="Slide Number Placeholder 8"/>
          <p:cNvSpPr>
            <a:spLocks noGrp="1"/>
          </p:cNvSpPr>
          <p:nvPr>
            <p:ph type="sldNum" sz="quarter" idx="12"/>
          </p:nvPr>
        </p:nvSpPr>
        <p:spPr/>
        <p:txBody>
          <a:bodyPr/>
          <a:lstStyle>
            <a:lvl1pPr>
              <a:defRPr>
                <a:latin typeface="Arial" charset="0"/>
              </a:defRPr>
            </a:lvl1pPr>
          </a:lstStyle>
          <a:p>
            <a:pPr>
              <a:defRPr/>
            </a:pPr>
            <a:fld id="{AB1E5333-48E6-41BD-812F-3EFE7F3A787C}" type="slidenum">
              <a:rPr lang="ar-SA"/>
              <a:pPr>
                <a:defRPr/>
              </a:pPr>
              <a:t>‹#›</a:t>
            </a:fld>
            <a:endParaRPr lang="ar-SA"/>
          </a:p>
        </p:txBody>
      </p:sp>
    </p:spTree>
    <p:extLst>
      <p:ext uri="{BB962C8B-B14F-4D97-AF65-F5344CB8AC3E}">
        <p14:creationId xmlns:p14="http://schemas.microsoft.com/office/powerpoint/2010/main" val="3514194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atin typeface="Arial" charset="0"/>
              </a:defRPr>
            </a:lvl1pPr>
          </a:lstStyle>
          <a:p>
            <a:pPr>
              <a:defRPr/>
            </a:pPr>
            <a:fld id="{7E4A70E7-E8BA-498D-A35F-F88B87CDE532}" type="datetimeFigureOut">
              <a:rPr lang="ar-SA"/>
              <a:pPr>
                <a:defRPr/>
              </a:pPr>
              <a:t>29/03/1439</a:t>
            </a:fld>
            <a:endParaRPr lang="ar-SA"/>
          </a:p>
        </p:txBody>
      </p:sp>
      <p:sp>
        <p:nvSpPr>
          <p:cNvPr id="4" name="Footer Placeholder 3"/>
          <p:cNvSpPr>
            <a:spLocks noGrp="1"/>
          </p:cNvSpPr>
          <p:nvPr>
            <p:ph type="ftr" sz="quarter" idx="11"/>
          </p:nvPr>
        </p:nvSpPr>
        <p:spPr/>
        <p:txBody>
          <a:bodyPr/>
          <a:lstStyle>
            <a:lvl1pPr>
              <a:defRPr>
                <a:latin typeface="Arial" charset="0"/>
              </a:defRPr>
            </a:lvl1pPr>
          </a:lstStyle>
          <a:p>
            <a:pPr>
              <a:defRPr/>
            </a:pPr>
            <a:endParaRPr lang="ar-SA"/>
          </a:p>
        </p:txBody>
      </p:sp>
      <p:sp>
        <p:nvSpPr>
          <p:cNvPr id="5" name="Slide Number Placeholder 4"/>
          <p:cNvSpPr>
            <a:spLocks noGrp="1"/>
          </p:cNvSpPr>
          <p:nvPr>
            <p:ph type="sldNum" sz="quarter" idx="12"/>
          </p:nvPr>
        </p:nvSpPr>
        <p:spPr/>
        <p:txBody>
          <a:bodyPr/>
          <a:lstStyle>
            <a:lvl1pPr>
              <a:defRPr>
                <a:latin typeface="Arial" charset="0"/>
              </a:defRPr>
            </a:lvl1pPr>
          </a:lstStyle>
          <a:p>
            <a:pPr>
              <a:defRPr/>
            </a:pPr>
            <a:fld id="{4302DFBF-68C1-4D40-B20A-01EE3CD18218}" type="slidenum">
              <a:rPr lang="ar-SA"/>
              <a:pPr>
                <a:defRPr/>
              </a:pPr>
              <a:t>‹#›</a:t>
            </a:fld>
            <a:endParaRPr lang="ar-SA"/>
          </a:p>
        </p:txBody>
      </p:sp>
    </p:spTree>
    <p:extLst>
      <p:ext uri="{BB962C8B-B14F-4D97-AF65-F5344CB8AC3E}">
        <p14:creationId xmlns:p14="http://schemas.microsoft.com/office/powerpoint/2010/main" val="1991604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rial" charset="0"/>
              </a:defRPr>
            </a:lvl1pPr>
          </a:lstStyle>
          <a:p>
            <a:pPr>
              <a:defRPr/>
            </a:pPr>
            <a:fld id="{7DEDF31B-0238-4E23-B9CA-654A3FAF5126}" type="datetimeFigureOut">
              <a:rPr lang="ar-SA"/>
              <a:pPr>
                <a:defRPr/>
              </a:pPr>
              <a:t>29/03/1439</a:t>
            </a:fld>
            <a:endParaRPr lang="ar-SA"/>
          </a:p>
        </p:txBody>
      </p:sp>
      <p:sp>
        <p:nvSpPr>
          <p:cNvPr id="3" name="Footer Placeholder 2"/>
          <p:cNvSpPr>
            <a:spLocks noGrp="1"/>
          </p:cNvSpPr>
          <p:nvPr>
            <p:ph type="ftr" sz="quarter" idx="11"/>
          </p:nvPr>
        </p:nvSpPr>
        <p:spPr/>
        <p:txBody>
          <a:bodyPr/>
          <a:lstStyle>
            <a:lvl1pPr>
              <a:defRPr>
                <a:latin typeface="Arial" charset="0"/>
              </a:defRPr>
            </a:lvl1pPr>
          </a:lstStyle>
          <a:p>
            <a:pPr>
              <a:defRPr/>
            </a:pPr>
            <a:endParaRPr lang="ar-SA"/>
          </a:p>
        </p:txBody>
      </p:sp>
      <p:sp>
        <p:nvSpPr>
          <p:cNvPr id="4" name="Slide Number Placeholder 3"/>
          <p:cNvSpPr>
            <a:spLocks noGrp="1"/>
          </p:cNvSpPr>
          <p:nvPr>
            <p:ph type="sldNum" sz="quarter" idx="12"/>
          </p:nvPr>
        </p:nvSpPr>
        <p:spPr/>
        <p:txBody>
          <a:bodyPr/>
          <a:lstStyle>
            <a:lvl1pPr>
              <a:defRPr>
                <a:latin typeface="Arial" charset="0"/>
              </a:defRPr>
            </a:lvl1pPr>
          </a:lstStyle>
          <a:p>
            <a:pPr>
              <a:defRPr/>
            </a:pPr>
            <a:fld id="{829C5C89-30F0-4FFB-86A1-CB23D9794A89}" type="slidenum">
              <a:rPr lang="ar-SA"/>
              <a:pPr>
                <a:defRPr/>
              </a:pPr>
              <a:t>‹#›</a:t>
            </a:fld>
            <a:endParaRPr lang="ar-SA"/>
          </a:p>
        </p:txBody>
      </p:sp>
    </p:spTree>
    <p:extLst>
      <p:ext uri="{BB962C8B-B14F-4D97-AF65-F5344CB8AC3E}">
        <p14:creationId xmlns:p14="http://schemas.microsoft.com/office/powerpoint/2010/main" val="3941000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charset="0"/>
              </a:defRPr>
            </a:lvl1pPr>
          </a:lstStyle>
          <a:p>
            <a:pPr>
              <a:defRPr/>
            </a:pPr>
            <a:fld id="{7FEDAA21-9DC2-4034-894A-1D2C17622826}" type="datetimeFigureOut">
              <a:rPr lang="ar-SA"/>
              <a:pPr>
                <a:defRPr/>
              </a:pPr>
              <a:t>29/03/1439</a:t>
            </a:fld>
            <a:endParaRPr lang="ar-SA"/>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ar-SA"/>
          </a:p>
        </p:txBody>
      </p:sp>
      <p:sp>
        <p:nvSpPr>
          <p:cNvPr id="7" name="Slide Number Placeholder 6"/>
          <p:cNvSpPr>
            <a:spLocks noGrp="1"/>
          </p:cNvSpPr>
          <p:nvPr>
            <p:ph type="sldNum" sz="quarter" idx="12"/>
          </p:nvPr>
        </p:nvSpPr>
        <p:spPr/>
        <p:txBody>
          <a:bodyPr/>
          <a:lstStyle>
            <a:lvl1pPr>
              <a:defRPr>
                <a:latin typeface="Arial" charset="0"/>
              </a:defRPr>
            </a:lvl1pPr>
          </a:lstStyle>
          <a:p>
            <a:pPr>
              <a:defRPr/>
            </a:pPr>
            <a:fld id="{BF5FEFF4-4369-4BA4-A6B4-9729A7A4A5F6}" type="slidenum">
              <a:rPr lang="ar-SA"/>
              <a:pPr>
                <a:defRPr/>
              </a:pPr>
              <a:t>‹#›</a:t>
            </a:fld>
            <a:endParaRPr lang="ar-SA"/>
          </a:p>
        </p:txBody>
      </p:sp>
    </p:spTree>
    <p:extLst>
      <p:ext uri="{BB962C8B-B14F-4D97-AF65-F5344CB8AC3E}">
        <p14:creationId xmlns:p14="http://schemas.microsoft.com/office/powerpoint/2010/main" val="3318753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charset="0"/>
              </a:defRPr>
            </a:lvl1pPr>
          </a:lstStyle>
          <a:p>
            <a:pPr>
              <a:defRPr/>
            </a:pPr>
            <a:fld id="{D76983B1-99EB-482F-A1BB-3A3BC110CA9B}" type="datetimeFigureOut">
              <a:rPr lang="ar-SA"/>
              <a:pPr>
                <a:defRPr/>
              </a:pPr>
              <a:t>29/03/1439</a:t>
            </a:fld>
            <a:endParaRPr lang="ar-SA"/>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ar-SA"/>
          </a:p>
        </p:txBody>
      </p:sp>
      <p:sp>
        <p:nvSpPr>
          <p:cNvPr id="7" name="Slide Number Placeholder 6"/>
          <p:cNvSpPr>
            <a:spLocks noGrp="1"/>
          </p:cNvSpPr>
          <p:nvPr>
            <p:ph type="sldNum" sz="quarter" idx="12"/>
          </p:nvPr>
        </p:nvSpPr>
        <p:spPr/>
        <p:txBody>
          <a:bodyPr/>
          <a:lstStyle>
            <a:lvl1pPr>
              <a:defRPr>
                <a:latin typeface="Arial" charset="0"/>
              </a:defRPr>
            </a:lvl1pPr>
          </a:lstStyle>
          <a:p>
            <a:pPr>
              <a:defRPr/>
            </a:pPr>
            <a:fld id="{C7DEE062-3176-450A-B76A-A56349B55E9B}" type="slidenum">
              <a:rPr lang="ar-SA"/>
              <a:pPr>
                <a:defRPr/>
              </a:pPr>
              <a:t>‹#›</a:t>
            </a:fld>
            <a:endParaRPr lang="ar-SA"/>
          </a:p>
        </p:txBody>
      </p:sp>
    </p:spTree>
    <p:extLst>
      <p:ext uri="{BB962C8B-B14F-4D97-AF65-F5344CB8AC3E}">
        <p14:creationId xmlns:p14="http://schemas.microsoft.com/office/powerpoint/2010/main" val="2917867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rgbClr val="073E87"/>
                </a:solidFill>
                <a:latin typeface="Calibri" pitchFamily="34" charset="0"/>
              </a:defRPr>
            </a:lvl1pPr>
          </a:lstStyle>
          <a:p>
            <a:pPr>
              <a:defRPr/>
            </a:pPr>
            <a:fld id="{86DE9036-5F79-423C-9ADD-016FAF3DBBC0}" type="datetimeFigureOut">
              <a:rPr lang="ar-SA"/>
              <a:pPr>
                <a:defRPr/>
              </a:pPr>
              <a:t>29/03/1439</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73E87"/>
                </a:solidFill>
                <a:latin typeface="Calibri" pitchFamily="34" charset="0"/>
              </a:defRPr>
            </a:lvl1pPr>
          </a:lstStyle>
          <a:p>
            <a:pPr>
              <a:defRPr/>
            </a:pPr>
            <a:endParaRPr lang="ar-S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rgbClr val="073E87"/>
                </a:solidFill>
                <a:latin typeface="Calibri" pitchFamily="34" charset="0"/>
              </a:defRPr>
            </a:lvl1pPr>
          </a:lstStyle>
          <a:p>
            <a:pPr>
              <a:defRPr/>
            </a:pPr>
            <a:fld id="{E526E157-DAEF-4208-B4EA-FB626B62ADCE}" type="slidenum">
              <a:rPr lang="ar-SA"/>
              <a:pPr>
                <a:defRPr/>
              </a:pPr>
              <a:t>‹#›</a:t>
            </a:fld>
            <a:endParaRPr lang="ar-SA"/>
          </a:p>
        </p:txBody>
      </p:sp>
    </p:spTree>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عنوان 3"/>
          <p:cNvSpPr>
            <a:spLocks noGrp="1"/>
          </p:cNvSpPr>
          <p:nvPr>
            <p:ph type="ctrTitle"/>
          </p:nvPr>
        </p:nvSpPr>
        <p:spPr>
          <a:xfrm>
            <a:off x="685800" y="1423988"/>
            <a:ext cx="7772400" cy="831850"/>
          </a:xfrm>
          <a:solidFill>
            <a:srgbClr val="7E97AD"/>
          </a:solidFill>
          <a:ln w="10795" cap="flat" algn="ctr">
            <a:solidFill>
              <a:srgbClr val="5B6E7E"/>
            </a:solidFill>
            <a:miter lim="800000"/>
            <a:headEnd/>
            <a:tailEnd/>
          </a:ln>
        </p:spPr>
        <p:txBody>
          <a:bodyPr>
            <a:spAutoFit/>
          </a:bodyPr>
          <a:lstStyle/>
          <a:p>
            <a:pPr rtl="1"/>
            <a:r>
              <a:rPr lang="ar-IQ" sz="4800" b="1" smtClean="0">
                <a:solidFill>
                  <a:schemeClr val="bg1"/>
                </a:solidFill>
              </a:rPr>
              <a:t>تحليل تغيرات الدخل والاسعار</a:t>
            </a:r>
            <a:endParaRPr lang="en-US" sz="4800" b="1" smtClean="0">
              <a:solidFill>
                <a:schemeClr val="bg1"/>
              </a:solidFill>
            </a:endParaRPr>
          </a:p>
        </p:txBody>
      </p:sp>
      <p:sp>
        <p:nvSpPr>
          <p:cNvPr id="5" name="عنوان فرعي 4"/>
          <p:cNvSpPr>
            <a:spLocks noGrp="1"/>
          </p:cNvSpPr>
          <p:nvPr>
            <p:ph type="subTitle" idx="1"/>
          </p:nvPr>
        </p:nvSpPr>
        <p:spPr>
          <a:xfrm>
            <a:off x="1524000" y="4114800"/>
            <a:ext cx="6400800" cy="1754188"/>
          </a:xfrm>
        </p:spPr>
        <p:txBody>
          <a:bodyPr rtlCol="1">
            <a:spAutoFit/>
          </a:bodyPr>
          <a:lstStyle/>
          <a:p>
            <a:pPr fontAlgn="auto">
              <a:spcBef>
                <a:spcPts val="0"/>
              </a:spcBef>
              <a:spcAft>
                <a:spcPts val="0"/>
              </a:spcAft>
              <a:buFontTx/>
              <a:buNone/>
              <a:defRPr/>
            </a:pPr>
            <a:r>
              <a:rPr lang="ar-IQ" sz="3600" b="1" kern="0" dirty="0" smtClean="0">
                <a:solidFill>
                  <a:sysClr val="windowText" lastClr="000000"/>
                </a:solidFill>
                <a:ea typeface="+mj-ea"/>
                <a:cs typeface="Times New Roman"/>
              </a:rPr>
              <a:t>أ.د.عبد الستارعبد الجبار موسى</a:t>
            </a:r>
          </a:p>
          <a:p>
            <a:pPr fontAlgn="auto">
              <a:spcBef>
                <a:spcPts val="0"/>
              </a:spcBef>
              <a:spcAft>
                <a:spcPts val="0"/>
              </a:spcAft>
              <a:buFontTx/>
              <a:buNone/>
              <a:defRPr/>
            </a:pPr>
            <a:r>
              <a:rPr lang="ar-IQ" sz="3600" b="1" kern="0" dirty="0" smtClean="0">
                <a:solidFill>
                  <a:sysClr val="windowText" lastClr="000000"/>
                </a:solidFill>
                <a:ea typeface="+mj-ea"/>
                <a:cs typeface="Times New Roman"/>
              </a:rPr>
              <a:t>استاذالنظرية الاقتصادية الجزئية - الجامعة المستنصرية- العراق</a:t>
            </a:r>
            <a:endParaRPr lang="en-US" sz="2400" b="1" kern="0" dirty="0" smtClean="0">
              <a:solidFill>
                <a:sysClr val="windowText" lastClr="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ctrTitle"/>
          </p:nvPr>
        </p:nvSpPr>
        <p:spPr/>
        <p:txBody>
          <a:bodyPr/>
          <a:lstStyle/>
          <a:p>
            <a:r>
              <a:rPr lang="ar-IQ" b="1" smtClean="0"/>
              <a:t>عزل الأثرين الدخلي والاحلالي</a:t>
            </a:r>
            <a:endParaRPr lang="en-US" smtClean="0"/>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ar-IQ" b="1" dirty="0">
                <a:solidFill>
                  <a:srgbClr val="FF0000"/>
                </a:solidFill>
              </a:rPr>
              <a:t>عند </a:t>
            </a:r>
            <a:r>
              <a:rPr lang="ar-IQ" b="1" dirty="0" smtClean="0">
                <a:solidFill>
                  <a:srgbClr val="FF0000"/>
                </a:solidFill>
              </a:rPr>
              <a:t>ارتفاع </a:t>
            </a:r>
            <a:r>
              <a:rPr lang="ar-IQ" b="1" dirty="0">
                <a:solidFill>
                  <a:srgbClr val="FF0000"/>
                </a:solidFill>
              </a:rPr>
              <a:t>سعر سلعة اعتيادية</a:t>
            </a:r>
            <a:endParaRPr lang="en-US" dirty="0"/>
          </a:p>
          <a:p>
            <a:pPr fontAlgn="auto">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ChangeArrowheads="1"/>
          </p:cNvSpPr>
          <p:nvPr/>
        </p:nvSpPr>
        <p:spPr bwMode="auto">
          <a:xfrm>
            <a:off x="0" y="0"/>
            <a:ext cx="89916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solidFill>
                  <a:srgbClr val="000000"/>
                </a:solidFill>
                <a:latin typeface="Calibri" pitchFamily="34" charset="0"/>
              </a:rPr>
              <a:t>وبنفس الاسلوب وكما موضح في الشكل ادناه ان الفرد المستهلك قد خصص مقدار من دخله لشراء السلعتين </a:t>
            </a:r>
            <a:r>
              <a:rPr lang="en-US" sz="2400" b="1">
                <a:solidFill>
                  <a:srgbClr val="000000"/>
                </a:solidFill>
                <a:latin typeface="Calibri" pitchFamily="34" charset="0"/>
              </a:rPr>
              <a:t>Y</a:t>
            </a:r>
            <a:r>
              <a:rPr lang="ar-IQ" sz="2400" b="1">
                <a:solidFill>
                  <a:srgbClr val="000000"/>
                </a:solidFill>
                <a:latin typeface="Calibri" pitchFamily="34" charset="0"/>
              </a:rPr>
              <a:t>على المحور الصادي ، وX على المحور السيني ويعبر خط الميزانية  </a:t>
            </a:r>
            <a:r>
              <a:rPr lang="en-US" sz="2400" b="1">
                <a:solidFill>
                  <a:srgbClr val="000000"/>
                </a:solidFill>
                <a:latin typeface="Calibri" pitchFamily="34" charset="0"/>
              </a:rPr>
              <a:t>ab</a:t>
            </a:r>
            <a:r>
              <a:rPr lang="ar-IQ" sz="2400" b="1">
                <a:solidFill>
                  <a:srgbClr val="000000"/>
                </a:solidFill>
                <a:latin typeface="Calibri" pitchFamily="34" charset="0"/>
              </a:rPr>
              <a:t> عن ذلك الدخل ،وتتحقق حالة توازن المستهلك في النقطة1E عند تماس خط الميزانية مع منحنى السواء </a:t>
            </a:r>
            <a:r>
              <a:rPr lang="en-US" sz="2400" b="1">
                <a:solidFill>
                  <a:srgbClr val="000000"/>
                </a:solidFill>
                <a:latin typeface="Calibri" pitchFamily="34" charset="0"/>
              </a:rPr>
              <a:t>C1</a:t>
            </a:r>
            <a:r>
              <a:rPr lang="ar-IQ" sz="2400" b="1">
                <a:solidFill>
                  <a:srgbClr val="000000"/>
                </a:solidFill>
                <a:latin typeface="Calibri" pitchFamily="34" charset="0"/>
              </a:rPr>
              <a:t> وتكون1X،1Y الكميتين التوازنيتين اللتان تحققان للمستهلك اقصى اشباع ممكن بحدود دخله المخصص لشراء تلكما السلعتين</a:t>
            </a:r>
            <a:endParaRPr lang="en-US" sz="2400" b="1">
              <a:solidFill>
                <a:srgbClr val="000000"/>
              </a:solidFill>
              <a:latin typeface="Calibri" pitchFamily="34" charset="0"/>
            </a:endParaRPr>
          </a:p>
        </p:txBody>
      </p:sp>
      <p:cxnSp>
        <p:nvCxnSpPr>
          <p:cNvPr id="15" name="Straight Connector 14"/>
          <p:cNvCxnSpPr/>
          <p:nvPr/>
        </p:nvCxnSpPr>
        <p:spPr>
          <a:xfrm>
            <a:off x="2133600" y="2706688"/>
            <a:ext cx="0" cy="37338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3556" name="TextBox 15"/>
          <p:cNvSpPr txBox="1">
            <a:spLocks noChangeArrowheads="1"/>
          </p:cNvSpPr>
          <p:nvPr/>
        </p:nvSpPr>
        <p:spPr bwMode="auto">
          <a:xfrm>
            <a:off x="1371600" y="2384425"/>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y</a:t>
            </a:r>
          </a:p>
        </p:txBody>
      </p:sp>
      <p:cxnSp>
        <p:nvCxnSpPr>
          <p:cNvPr id="17" name="Straight Connector 16"/>
          <p:cNvCxnSpPr/>
          <p:nvPr/>
        </p:nvCxnSpPr>
        <p:spPr>
          <a:xfrm flipH="1">
            <a:off x="2133600" y="6440488"/>
            <a:ext cx="48006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8" name="TextBox 17"/>
          <p:cNvSpPr txBox="1">
            <a:spLocks noChangeArrowheads="1"/>
          </p:cNvSpPr>
          <p:nvPr/>
        </p:nvSpPr>
        <p:spPr bwMode="auto">
          <a:xfrm>
            <a:off x="6721475" y="6211888"/>
            <a:ext cx="762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X</a:t>
            </a:r>
          </a:p>
        </p:txBody>
      </p:sp>
      <p:cxnSp>
        <p:nvCxnSpPr>
          <p:cNvPr id="19" name="Straight Connector 18"/>
          <p:cNvCxnSpPr/>
          <p:nvPr/>
        </p:nvCxnSpPr>
        <p:spPr>
          <a:xfrm>
            <a:off x="2133600" y="3817938"/>
            <a:ext cx="2324100" cy="262255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0" name="TextBox 19"/>
          <p:cNvSpPr txBox="1">
            <a:spLocks noChangeArrowheads="1"/>
          </p:cNvSpPr>
          <p:nvPr/>
        </p:nvSpPr>
        <p:spPr bwMode="auto">
          <a:xfrm>
            <a:off x="1752600" y="3463925"/>
            <a:ext cx="228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000" b="1">
                <a:solidFill>
                  <a:srgbClr val="000000"/>
                </a:solidFill>
                <a:latin typeface="Calibri" pitchFamily="34" charset="0"/>
              </a:rPr>
              <a:t>a</a:t>
            </a:r>
          </a:p>
        </p:txBody>
      </p:sp>
      <p:sp>
        <p:nvSpPr>
          <p:cNvPr id="21" name="Arc 20"/>
          <p:cNvSpPr/>
          <p:nvPr/>
        </p:nvSpPr>
        <p:spPr>
          <a:xfrm rot="11594011">
            <a:off x="2290763" y="1274763"/>
            <a:ext cx="6115050" cy="4605337"/>
          </a:xfrm>
          <a:prstGeom prst="arc">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22" name="TextBox 21"/>
          <p:cNvSpPr txBox="1">
            <a:spLocks noChangeArrowheads="1"/>
          </p:cNvSpPr>
          <p:nvPr/>
        </p:nvSpPr>
        <p:spPr bwMode="auto">
          <a:xfrm>
            <a:off x="2816225" y="452755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E1</a:t>
            </a:r>
          </a:p>
        </p:txBody>
      </p:sp>
      <p:sp>
        <p:nvSpPr>
          <p:cNvPr id="23" name="Oval 22"/>
          <p:cNvSpPr/>
          <p:nvPr/>
        </p:nvSpPr>
        <p:spPr>
          <a:xfrm>
            <a:off x="2878138" y="4713288"/>
            <a:ext cx="182562" cy="182562"/>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cxnSp>
        <p:nvCxnSpPr>
          <p:cNvPr id="24" name="Straight Connector 23"/>
          <p:cNvCxnSpPr/>
          <p:nvPr/>
        </p:nvCxnSpPr>
        <p:spPr>
          <a:xfrm>
            <a:off x="3030538" y="5078413"/>
            <a:ext cx="0" cy="1368425"/>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565" name="TextBox 24"/>
          <p:cNvSpPr txBox="1">
            <a:spLocks noChangeArrowheads="1"/>
          </p:cNvSpPr>
          <p:nvPr/>
        </p:nvSpPr>
        <p:spPr bwMode="auto">
          <a:xfrm>
            <a:off x="1374775" y="4545013"/>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y1</a:t>
            </a:r>
          </a:p>
        </p:txBody>
      </p:sp>
      <p:sp>
        <p:nvSpPr>
          <p:cNvPr id="26" name="TextBox 25"/>
          <p:cNvSpPr txBox="1">
            <a:spLocks noChangeArrowheads="1"/>
          </p:cNvSpPr>
          <p:nvPr/>
        </p:nvSpPr>
        <p:spPr bwMode="auto">
          <a:xfrm>
            <a:off x="1363663" y="2384425"/>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y</a:t>
            </a:r>
          </a:p>
        </p:txBody>
      </p:sp>
      <p:sp>
        <p:nvSpPr>
          <p:cNvPr id="27" name="TextBox 26"/>
          <p:cNvSpPr txBox="1">
            <a:spLocks noChangeArrowheads="1"/>
          </p:cNvSpPr>
          <p:nvPr/>
        </p:nvSpPr>
        <p:spPr bwMode="auto">
          <a:xfrm>
            <a:off x="1374775" y="4545013"/>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y1</a:t>
            </a:r>
          </a:p>
        </p:txBody>
      </p:sp>
      <p:cxnSp>
        <p:nvCxnSpPr>
          <p:cNvPr id="28" name="Straight Connector 27"/>
          <p:cNvCxnSpPr>
            <a:stCxn id="23" idx="2"/>
          </p:cNvCxnSpPr>
          <p:nvPr/>
        </p:nvCxnSpPr>
        <p:spPr>
          <a:xfrm flipH="1">
            <a:off x="2125663" y="4803775"/>
            <a:ext cx="752475" cy="0"/>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TextBox 28"/>
          <p:cNvSpPr txBox="1">
            <a:spLocks noChangeArrowheads="1"/>
          </p:cNvSpPr>
          <p:nvPr/>
        </p:nvSpPr>
        <p:spPr bwMode="auto">
          <a:xfrm>
            <a:off x="2328863" y="266065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C1</a:t>
            </a:r>
          </a:p>
        </p:txBody>
      </p:sp>
      <p:sp>
        <p:nvSpPr>
          <p:cNvPr id="30" name="TextBox 29"/>
          <p:cNvSpPr txBox="1">
            <a:spLocks noChangeArrowheads="1"/>
          </p:cNvSpPr>
          <p:nvPr/>
        </p:nvSpPr>
        <p:spPr bwMode="auto">
          <a:xfrm>
            <a:off x="2714625" y="6438900"/>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X1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500"/>
                                        <p:tgtEl>
                                          <p:spTgt spid="15"/>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wipe(up)">
                                      <p:cBhvr>
                                        <p:cTn id="10" dur="500"/>
                                        <p:tgtEl>
                                          <p:spTgt spid="2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2"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right)">
                                      <p:cBhvr>
                                        <p:cTn id="15" dur="500"/>
                                        <p:tgtEl>
                                          <p:spTgt spid="17"/>
                                        </p:tgtEl>
                                      </p:cBhvr>
                                    </p:animEffect>
                                  </p:childTnLst>
                                </p:cTn>
                              </p:par>
                              <p:par>
                                <p:cTn id="16" presetID="22" presetClass="entr" presetSubtype="2"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wipe(right)">
                                      <p:cBhvr>
                                        <p:cTn id="18" dur="500"/>
                                        <p:tgtEl>
                                          <p:spTgt spid="1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1"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wipe(up)">
                                      <p:cBhvr>
                                        <p:cTn id="23" dur="500"/>
                                        <p:tgtEl>
                                          <p:spTgt spid="19"/>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wipe(up)">
                                      <p:cBhvr>
                                        <p:cTn id="26" dur="500"/>
                                        <p:tgtEl>
                                          <p:spTgt spid="2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1" fill="hold" nodeType="click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wipe(up)">
                                      <p:cBhvr>
                                        <p:cTn id="41" dur="500"/>
                                        <p:tgtEl>
                                          <p:spTgt spid="24"/>
                                        </p:tgtEl>
                                      </p:cBhvr>
                                    </p:animEffect>
                                  </p:childTnLst>
                                </p:cTn>
                              </p:par>
                              <p:par>
                                <p:cTn id="42" presetID="22" presetClass="entr" presetSubtype="1" fill="hold" grpId="0" nodeType="with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wipe(up)">
                                      <p:cBhvr>
                                        <p:cTn id="44" dur="500"/>
                                        <p:tgtEl>
                                          <p:spTgt spid="30"/>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2" fill="hold" nodeType="clickEffect">
                                  <p:stCondLst>
                                    <p:cond delay="0"/>
                                  </p:stCondLst>
                                  <p:childTnLst>
                                    <p:set>
                                      <p:cBhvr>
                                        <p:cTn id="48" dur="1" fill="hold">
                                          <p:stCondLst>
                                            <p:cond delay="0"/>
                                          </p:stCondLst>
                                        </p:cTn>
                                        <p:tgtEl>
                                          <p:spTgt spid="28"/>
                                        </p:tgtEl>
                                        <p:attrNameLst>
                                          <p:attrName>style.visibility</p:attrName>
                                        </p:attrNameLst>
                                      </p:cBhvr>
                                      <p:to>
                                        <p:strVal val="visible"/>
                                      </p:to>
                                    </p:set>
                                    <p:animEffect transition="in" filter="wipe(right)">
                                      <p:cBhvr>
                                        <p:cTn id="49" dur="500"/>
                                        <p:tgtEl>
                                          <p:spTgt spid="28"/>
                                        </p:tgtEl>
                                      </p:cBhvr>
                                    </p:animEffect>
                                  </p:childTnLst>
                                </p:cTn>
                              </p:par>
                              <p:par>
                                <p:cTn id="50" presetID="22" presetClass="entr" presetSubtype="2" fill="hold" grpId="0" nodeType="with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wipe(right)">
                                      <p:cBhvr>
                                        <p:cTn id="5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0"/>
      <p:bldP spid="22" grpId="0"/>
      <p:bldP spid="23" grpId="0" animBg="1"/>
      <p:bldP spid="26" grpId="0"/>
      <p:bldP spid="27" grpId="0"/>
      <p:bldP spid="29" grpId="0"/>
      <p:bldP spid="3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ChangeArrowheads="1"/>
          </p:cNvSpPr>
          <p:nvPr/>
        </p:nvSpPr>
        <p:spPr bwMode="auto">
          <a:xfrm>
            <a:off x="136525" y="228600"/>
            <a:ext cx="89916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solidFill>
                  <a:srgbClr val="000000"/>
                </a:solidFill>
                <a:latin typeface="Calibri" pitchFamily="34" charset="0"/>
              </a:rPr>
              <a:t>وبافتراض ارتفاع سعر السلعة </a:t>
            </a:r>
            <a:r>
              <a:rPr lang="en-US" sz="2400" b="1">
                <a:solidFill>
                  <a:srgbClr val="000000"/>
                </a:solidFill>
                <a:latin typeface="Calibri" pitchFamily="34" charset="0"/>
              </a:rPr>
              <a:t> X</a:t>
            </a:r>
            <a:r>
              <a:rPr lang="ar-IQ" sz="2400" b="1">
                <a:solidFill>
                  <a:srgbClr val="000000"/>
                </a:solidFill>
                <a:latin typeface="Calibri" pitchFamily="34" charset="0"/>
              </a:rPr>
              <a:t>،فان خط الميزانية سينتقل على المحور السيني الى النقطة C مقتربا من نقطة الاصل ويصبح الخط الجديد </a:t>
            </a:r>
            <a:r>
              <a:rPr lang="en-US" sz="2400" b="1">
                <a:solidFill>
                  <a:srgbClr val="000000"/>
                </a:solidFill>
                <a:latin typeface="Calibri" pitchFamily="34" charset="0"/>
              </a:rPr>
              <a:t> ac</a:t>
            </a:r>
            <a:r>
              <a:rPr lang="ar-IQ" sz="2400" b="1">
                <a:solidFill>
                  <a:srgbClr val="000000"/>
                </a:solidFill>
                <a:latin typeface="Calibri" pitchFamily="34" charset="0"/>
              </a:rPr>
              <a:t>الذي سيمس منحنى السواء </a:t>
            </a:r>
            <a:r>
              <a:rPr lang="en-US" sz="2400" b="1">
                <a:solidFill>
                  <a:srgbClr val="000000"/>
                </a:solidFill>
                <a:latin typeface="Calibri" pitchFamily="34" charset="0"/>
              </a:rPr>
              <a:t>C2 </a:t>
            </a:r>
            <a:r>
              <a:rPr lang="ar-IQ" sz="2400" b="1">
                <a:solidFill>
                  <a:srgbClr val="000000"/>
                </a:solidFill>
                <a:latin typeface="Calibri" pitchFamily="34" charset="0"/>
              </a:rPr>
              <a:t>في النقطة 2E وهي نقطة التوازن الجديدة وستنخفض الكميتين التوازنيتين الى2Y،2X اي ان المستهلك سينخفض دخله الحقيقي نتيجة ارتفاع سعر السلعة </a:t>
            </a:r>
            <a:r>
              <a:rPr lang="en-US" sz="2400" b="1">
                <a:solidFill>
                  <a:srgbClr val="000000"/>
                </a:solidFill>
                <a:latin typeface="Calibri" pitchFamily="34" charset="0"/>
              </a:rPr>
              <a:t>X </a:t>
            </a:r>
            <a:r>
              <a:rPr lang="ar-IQ" sz="2400" b="1">
                <a:solidFill>
                  <a:srgbClr val="000000"/>
                </a:solidFill>
                <a:latin typeface="Calibri" pitchFamily="34" charset="0"/>
              </a:rPr>
              <a:t>، فسيستطع شراء شراء كميات اقل من السلعتين وهما 2Y، 2X  بدلا من1Y، 1X .</a:t>
            </a:r>
            <a:endParaRPr lang="en-US" sz="2400" b="1">
              <a:solidFill>
                <a:srgbClr val="000000"/>
              </a:solidFill>
              <a:latin typeface="Calibri" pitchFamily="34" charset="0"/>
            </a:endParaRPr>
          </a:p>
        </p:txBody>
      </p:sp>
      <p:sp>
        <p:nvSpPr>
          <p:cNvPr id="24579" name="TextBox 21"/>
          <p:cNvSpPr txBox="1">
            <a:spLocks noChangeArrowheads="1"/>
          </p:cNvSpPr>
          <p:nvPr/>
        </p:nvSpPr>
        <p:spPr bwMode="auto">
          <a:xfrm>
            <a:off x="1371600" y="2384425"/>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y</a:t>
            </a:r>
          </a:p>
        </p:txBody>
      </p:sp>
      <p:cxnSp>
        <p:nvCxnSpPr>
          <p:cNvPr id="23" name="Straight Connector 22"/>
          <p:cNvCxnSpPr/>
          <p:nvPr/>
        </p:nvCxnSpPr>
        <p:spPr>
          <a:xfrm flipH="1">
            <a:off x="2133600" y="6440488"/>
            <a:ext cx="48006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133600" y="3817938"/>
            <a:ext cx="2324100" cy="26225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TextBox 24"/>
          <p:cNvSpPr txBox="1">
            <a:spLocks noChangeArrowheads="1"/>
          </p:cNvSpPr>
          <p:nvPr/>
        </p:nvSpPr>
        <p:spPr bwMode="auto">
          <a:xfrm>
            <a:off x="1752600" y="3463925"/>
            <a:ext cx="228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000" b="1">
                <a:solidFill>
                  <a:srgbClr val="000000"/>
                </a:solidFill>
                <a:latin typeface="Calibri" pitchFamily="34" charset="0"/>
              </a:rPr>
              <a:t>a</a:t>
            </a:r>
          </a:p>
        </p:txBody>
      </p:sp>
      <p:sp>
        <p:nvSpPr>
          <p:cNvPr id="24583" name="TextBox 25"/>
          <p:cNvSpPr txBox="1">
            <a:spLocks noChangeArrowheads="1"/>
          </p:cNvSpPr>
          <p:nvPr/>
        </p:nvSpPr>
        <p:spPr bwMode="auto">
          <a:xfrm>
            <a:off x="4130675" y="4751388"/>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70C0"/>
                </a:solidFill>
                <a:latin typeface="Calibri" pitchFamily="34" charset="0"/>
              </a:rPr>
              <a:t>E1</a:t>
            </a:r>
          </a:p>
        </p:txBody>
      </p:sp>
      <p:sp>
        <p:nvSpPr>
          <p:cNvPr id="27" name="Oval 26"/>
          <p:cNvSpPr/>
          <p:nvPr/>
        </p:nvSpPr>
        <p:spPr>
          <a:xfrm>
            <a:off x="2843213" y="4629150"/>
            <a:ext cx="304800" cy="269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cxnSp>
        <p:nvCxnSpPr>
          <p:cNvPr id="28" name="Straight Connector 27"/>
          <p:cNvCxnSpPr/>
          <p:nvPr/>
        </p:nvCxnSpPr>
        <p:spPr>
          <a:xfrm>
            <a:off x="3030538" y="5078413"/>
            <a:ext cx="0" cy="1368425"/>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9" name="TextBox 28"/>
          <p:cNvSpPr txBox="1">
            <a:spLocks noChangeArrowheads="1"/>
          </p:cNvSpPr>
          <p:nvPr/>
        </p:nvSpPr>
        <p:spPr bwMode="auto">
          <a:xfrm>
            <a:off x="1374775" y="4545013"/>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FF0000"/>
                </a:solidFill>
                <a:latin typeface="Calibri" pitchFamily="34" charset="0"/>
              </a:rPr>
              <a:t>y2</a:t>
            </a:r>
          </a:p>
        </p:txBody>
      </p:sp>
      <p:cxnSp>
        <p:nvCxnSpPr>
          <p:cNvPr id="30" name="Straight Connector 29"/>
          <p:cNvCxnSpPr>
            <a:endCxn id="29" idx="3"/>
          </p:cNvCxnSpPr>
          <p:nvPr/>
        </p:nvCxnSpPr>
        <p:spPr>
          <a:xfrm flipH="1" flipV="1">
            <a:off x="2136775" y="4729163"/>
            <a:ext cx="893763" cy="36512"/>
          </a:xfrm>
          <a:prstGeom prst="line">
            <a:avLst/>
          </a:prstGeom>
          <a:ln w="571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133600" y="3802063"/>
            <a:ext cx="4343400" cy="26447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a:spLocks noChangeArrowheads="1"/>
          </p:cNvSpPr>
          <p:nvPr/>
        </p:nvSpPr>
        <p:spPr bwMode="auto">
          <a:xfrm>
            <a:off x="4457700" y="6245225"/>
            <a:ext cx="327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solidFill>
                  <a:srgbClr val="000000"/>
                </a:solidFill>
                <a:latin typeface="Calibri" pitchFamily="34" charset="0"/>
              </a:rPr>
              <a:t>c</a:t>
            </a:r>
          </a:p>
        </p:txBody>
      </p:sp>
      <p:sp>
        <p:nvSpPr>
          <p:cNvPr id="24590" name="TextBox 32"/>
          <p:cNvSpPr txBox="1">
            <a:spLocks noChangeArrowheads="1"/>
          </p:cNvSpPr>
          <p:nvPr/>
        </p:nvSpPr>
        <p:spPr bwMode="auto">
          <a:xfrm>
            <a:off x="6362700" y="6361113"/>
            <a:ext cx="228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b="1">
                <a:solidFill>
                  <a:srgbClr val="000000"/>
                </a:solidFill>
                <a:latin typeface="Calibri" pitchFamily="34" charset="0"/>
              </a:rPr>
              <a:t>b</a:t>
            </a:r>
          </a:p>
        </p:txBody>
      </p:sp>
      <p:sp>
        <p:nvSpPr>
          <p:cNvPr id="34" name="TextBox 33"/>
          <p:cNvSpPr txBox="1">
            <a:spLocks noChangeArrowheads="1"/>
          </p:cNvSpPr>
          <p:nvPr/>
        </p:nvSpPr>
        <p:spPr bwMode="auto">
          <a:xfrm>
            <a:off x="2649538" y="6438900"/>
            <a:ext cx="762000" cy="36988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X2</a:t>
            </a:r>
          </a:p>
        </p:txBody>
      </p:sp>
      <p:sp>
        <p:nvSpPr>
          <p:cNvPr id="35" name="Arc 34"/>
          <p:cNvSpPr/>
          <p:nvPr/>
        </p:nvSpPr>
        <p:spPr>
          <a:xfrm rot="10598751">
            <a:off x="3330575" y="868363"/>
            <a:ext cx="3886200" cy="4572000"/>
          </a:xfrm>
          <a:prstGeom prst="arc">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37" name="Oval 36"/>
          <p:cNvSpPr/>
          <p:nvPr/>
        </p:nvSpPr>
        <p:spPr>
          <a:xfrm>
            <a:off x="4124325" y="4937125"/>
            <a:ext cx="304800" cy="27146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4594" name="TextBox 37"/>
          <p:cNvSpPr txBox="1">
            <a:spLocks noChangeArrowheads="1"/>
          </p:cNvSpPr>
          <p:nvPr/>
        </p:nvSpPr>
        <p:spPr bwMode="auto">
          <a:xfrm>
            <a:off x="1374775" y="4930775"/>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y1</a:t>
            </a:r>
          </a:p>
        </p:txBody>
      </p:sp>
      <p:cxnSp>
        <p:nvCxnSpPr>
          <p:cNvPr id="39" name="Straight Connector 38"/>
          <p:cNvCxnSpPr>
            <a:stCxn id="37" idx="3"/>
            <a:endCxn id="24594" idx="3"/>
          </p:cNvCxnSpPr>
          <p:nvPr/>
        </p:nvCxnSpPr>
        <p:spPr>
          <a:xfrm flipH="1" flipV="1">
            <a:off x="2136775" y="5114925"/>
            <a:ext cx="2032000" cy="53975"/>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4251325" y="5199063"/>
            <a:ext cx="53975" cy="1262062"/>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4597" name="TextBox 40"/>
          <p:cNvSpPr txBox="1">
            <a:spLocks noChangeArrowheads="1"/>
          </p:cNvSpPr>
          <p:nvPr/>
        </p:nvSpPr>
        <p:spPr bwMode="auto">
          <a:xfrm>
            <a:off x="3848100" y="64135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X1</a:t>
            </a:r>
          </a:p>
        </p:txBody>
      </p:sp>
      <p:sp>
        <p:nvSpPr>
          <p:cNvPr id="24598" name="TextBox 41"/>
          <p:cNvSpPr txBox="1">
            <a:spLocks noChangeArrowheads="1"/>
          </p:cNvSpPr>
          <p:nvPr/>
        </p:nvSpPr>
        <p:spPr bwMode="auto">
          <a:xfrm>
            <a:off x="3228975" y="2998788"/>
            <a:ext cx="457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C1</a:t>
            </a:r>
          </a:p>
        </p:txBody>
      </p:sp>
      <p:sp>
        <p:nvSpPr>
          <p:cNvPr id="43" name="TextBox 42"/>
          <p:cNvSpPr txBox="1">
            <a:spLocks noChangeArrowheads="1"/>
          </p:cNvSpPr>
          <p:nvPr/>
        </p:nvSpPr>
        <p:spPr bwMode="auto">
          <a:xfrm>
            <a:off x="2297113" y="266065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C2</a:t>
            </a:r>
          </a:p>
        </p:txBody>
      </p:sp>
      <p:cxnSp>
        <p:nvCxnSpPr>
          <p:cNvPr id="44" name="Straight Connector 43"/>
          <p:cNvCxnSpPr/>
          <p:nvPr/>
        </p:nvCxnSpPr>
        <p:spPr>
          <a:xfrm>
            <a:off x="2133600" y="2706688"/>
            <a:ext cx="0" cy="37338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45" name="Arc 44"/>
          <p:cNvSpPr/>
          <p:nvPr/>
        </p:nvSpPr>
        <p:spPr>
          <a:xfrm rot="11594011">
            <a:off x="2290763" y="1274763"/>
            <a:ext cx="6115050" cy="4605337"/>
          </a:xfrm>
          <a:prstGeom prst="arc">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46" name="TextBox 45"/>
          <p:cNvSpPr txBox="1">
            <a:spLocks noChangeArrowheads="1"/>
          </p:cNvSpPr>
          <p:nvPr/>
        </p:nvSpPr>
        <p:spPr bwMode="auto">
          <a:xfrm>
            <a:off x="2894013" y="4562475"/>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FF0000"/>
                </a:solidFill>
                <a:latin typeface="Calibri" pitchFamily="34" charset="0"/>
              </a:rPr>
              <a:t>E2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up)">
                                      <p:cBhvr>
                                        <p:cTn id="7" dur="500"/>
                                        <p:tgtEl>
                                          <p:spTgt spid="24"/>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wipe(up)">
                                      <p:cBhvr>
                                        <p:cTn id="10" dur="500"/>
                                        <p:tgtEl>
                                          <p:spTgt spid="25"/>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wipe(up)">
                                      <p:cBhvr>
                                        <p:cTn id="13" dur="500"/>
                                        <p:tgtEl>
                                          <p:spTgt spid="3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4" fill="hold" nodeType="clickEffect">
                                  <p:stCondLst>
                                    <p:cond delay="0"/>
                                  </p:stCondLst>
                                  <p:childTnLst>
                                    <p:set>
                                      <p:cBhvr>
                                        <p:cTn id="17" dur="1" fill="hold">
                                          <p:stCondLst>
                                            <p:cond delay="0"/>
                                          </p:stCondLst>
                                        </p:cTn>
                                        <p:tgtEl>
                                          <p:spTgt spid="45"/>
                                        </p:tgtEl>
                                        <p:attrNameLst>
                                          <p:attrName>style.visibility</p:attrName>
                                        </p:attrNameLst>
                                      </p:cBhvr>
                                      <p:to>
                                        <p:strVal val="visible"/>
                                      </p:to>
                                    </p:set>
                                    <p:animEffect transition="in" filter="wipe(down)">
                                      <p:cBhvr>
                                        <p:cTn id="18" dur="500"/>
                                        <p:tgtEl>
                                          <p:spTgt spid="45"/>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wipe(down)">
                                      <p:cBhvr>
                                        <p:cTn id="21" dur="500"/>
                                        <p:tgtEl>
                                          <p:spTgt spid="43"/>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46"/>
                                        </p:tgtEl>
                                        <p:attrNameLst>
                                          <p:attrName>style.visibility</p:attrName>
                                        </p:attrNameLst>
                                      </p:cBhvr>
                                      <p:to>
                                        <p:strVal val="visible"/>
                                      </p:to>
                                    </p:set>
                                    <p:animEffect transition="in" filter="wipe(down)">
                                      <p:cBhvr>
                                        <p:cTn id="24" dur="500"/>
                                        <p:tgtEl>
                                          <p:spTgt spid="4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45"/>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43"/>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4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wipe(up)">
                                      <p:cBhvr>
                                        <p:cTn id="40" dur="500"/>
                                        <p:tgtEl>
                                          <p:spTgt spid="34"/>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2" fill="hold" nodeType="clickEffect">
                                  <p:stCondLst>
                                    <p:cond delay="0"/>
                                  </p:stCondLst>
                                  <p:childTnLst>
                                    <p:set>
                                      <p:cBhvr>
                                        <p:cTn id="44" dur="1" fill="hold">
                                          <p:stCondLst>
                                            <p:cond delay="0"/>
                                          </p:stCondLst>
                                        </p:cTn>
                                        <p:tgtEl>
                                          <p:spTgt spid="30"/>
                                        </p:tgtEl>
                                        <p:attrNameLst>
                                          <p:attrName>style.visibility</p:attrName>
                                        </p:attrNameLst>
                                      </p:cBhvr>
                                      <p:to>
                                        <p:strVal val="visible"/>
                                      </p:to>
                                    </p:set>
                                    <p:animEffect transition="in" filter="wipe(right)">
                                      <p:cBhvr>
                                        <p:cTn id="45" dur="500"/>
                                        <p:tgtEl>
                                          <p:spTgt spid="30"/>
                                        </p:tgtEl>
                                      </p:cBhvr>
                                    </p:animEffect>
                                  </p:childTnLst>
                                </p:cTn>
                              </p:par>
                              <p:par>
                                <p:cTn id="46" presetID="22" presetClass="entr" presetSubtype="2" fill="hold" grpId="0" nodeType="with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wipe(right)">
                                      <p:cBhvr>
                                        <p:cTn id="48"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9" grpId="0"/>
      <p:bldP spid="32" grpId="0"/>
      <p:bldP spid="34" grpId="0" animBg="1"/>
      <p:bldP spid="43" grpId="0"/>
      <p:bldP spid="43" grpId="1"/>
      <p:bldP spid="46" grpId="0"/>
      <p:bldP spid="46"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1"/>
          <p:cNvSpPr txBox="1">
            <a:spLocks noChangeArrowheads="1"/>
          </p:cNvSpPr>
          <p:nvPr/>
        </p:nvSpPr>
        <p:spPr bwMode="auto">
          <a:xfrm>
            <a:off x="1371600" y="2384425"/>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y</a:t>
            </a:r>
          </a:p>
        </p:txBody>
      </p:sp>
      <p:cxnSp>
        <p:nvCxnSpPr>
          <p:cNvPr id="3" name="Straight Connector 2"/>
          <p:cNvCxnSpPr/>
          <p:nvPr/>
        </p:nvCxnSpPr>
        <p:spPr>
          <a:xfrm flipH="1">
            <a:off x="2133600" y="6440488"/>
            <a:ext cx="48006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2133600" y="3817938"/>
            <a:ext cx="2324100" cy="26225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25605" name="TextBox 4"/>
          <p:cNvSpPr txBox="1">
            <a:spLocks noChangeArrowheads="1"/>
          </p:cNvSpPr>
          <p:nvPr/>
        </p:nvSpPr>
        <p:spPr bwMode="auto">
          <a:xfrm>
            <a:off x="1752600" y="3463925"/>
            <a:ext cx="228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000" b="1">
                <a:solidFill>
                  <a:srgbClr val="000000"/>
                </a:solidFill>
                <a:latin typeface="Calibri" pitchFamily="34" charset="0"/>
              </a:rPr>
              <a:t>a</a:t>
            </a:r>
          </a:p>
        </p:txBody>
      </p:sp>
      <p:sp>
        <p:nvSpPr>
          <p:cNvPr id="6" name="TextBox 5"/>
          <p:cNvSpPr txBox="1">
            <a:spLocks noChangeArrowheads="1"/>
          </p:cNvSpPr>
          <p:nvPr/>
        </p:nvSpPr>
        <p:spPr bwMode="auto">
          <a:xfrm>
            <a:off x="3582988" y="4265613"/>
            <a:ext cx="762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70C0"/>
                </a:solidFill>
                <a:latin typeface="Calibri" pitchFamily="34" charset="0"/>
              </a:rPr>
              <a:t>E3</a:t>
            </a:r>
          </a:p>
        </p:txBody>
      </p:sp>
      <p:sp>
        <p:nvSpPr>
          <p:cNvPr id="7" name="Oval 6"/>
          <p:cNvSpPr/>
          <p:nvPr/>
        </p:nvSpPr>
        <p:spPr>
          <a:xfrm>
            <a:off x="2878138" y="4713288"/>
            <a:ext cx="304800" cy="269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cxnSp>
        <p:nvCxnSpPr>
          <p:cNvPr id="8" name="Straight Connector 7"/>
          <p:cNvCxnSpPr/>
          <p:nvPr/>
        </p:nvCxnSpPr>
        <p:spPr>
          <a:xfrm>
            <a:off x="3030538" y="5078413"/>
            <a:ext cx="0" cy="1368425"/>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5609" name="TextBox 8"/>
          <p:cNvSpPr txBox="1">
            <a:spLocks noChangeArrowheads="1"/>
          </p:cNvSpPr>
          <p:nvPr/>
        </p:nvSpPr>
        <p:spPr bwMode="auto">
          <a:xfrm>
            <a:off x="1374775" y="4545013"/>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FF0000"/>
                </a:solidFill>
                <a:latin typeface="Calibri" pitchFamily="34" charset="0"/>
              </a:rPr>
              <a:t>y2</a:t>
            </a:r>
          </a:p>
        </p:txBody>
      </p:sp>
      <p:cxnSp>
        <p:nvCxnSpPr>
          <p:cNvPr id="10" name="Straight Connector 9"/>
          <p:cNvCxnSpPr>
            <a:endCxn id="25609" idx="3"/>
          </p:cNvCxnSpPr>
          <p:nvPr/>
        </p:nvCxnSpPr>
        <p:spPr>
          <a:xfrm flipH="1" flipV="1">
            <a:off x="2136775" y="4729163"/>
            <a:ext cx="893763" cy="36512"/>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133600" y="3802063"/>
            <a:ext cx="4343400" cy="26447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5612" name="TextBox 11"/>
          <p:cNvSpPr txBox="1">
            <a:spLocks noChangeArrowheads="1"/>
          </p:cNvSpPr>
          <p:nvPr/>
        </p:nvSpPr>
        <p:spPr bwMode="auto">
          <a:xfrm>
            <a:off x="4457700" y="6245225"/>
            <a:ext cx="327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solidFill>
                  <a:srgbClr val="000000"/>
                </a:solidFill>
                <a:latin typeface="Calibri" pitchFamily="34" charset="0"/>
              </a:rPr>
              <a:t>c</a:t>
            </a:r>
          </a:p>
        </p:txBody>
      </p:sp>
      <p:sp>
        <p:nvSpPr>
          <p:cNvPr id="25613" name="TextBox 12"/>
          <p:cNvSpPr txBox="1">
            <a:spLocks noChangeArrowheads="1"/>
          </p:cNvSpPr>
          <p:nvPr/>
        </p:nvSpPr>
        <p:spPr bwMode="auto">
          <a:xfrm>
            <a:off x="6362700" y="6361113"/>
            <a:ext cx="228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b="1">
                <a:solidFill>
                  <a:srgbClr val="000000"/>
                </a:solidFill>
                <a:latin typeface="Calibri" pitchFamily="34" charset="0"/>
              </a:rPr>
              <a:t>b</a:t>
            </a:r>
          </a:p>
        </p:txBody>
      </p:sp>
      <p:sp>
        <p:nvSpPr>
          <p:cNvPr id="25614" name="TextBox 13"/>
          <p:cNvSpPr txBox="1">
            <a:spLocks noChangeArrowheads="1"/>
          </p:cNvSpPr>
          <p:nvPr/>
        </p:nvSpPr>
        <p:spPr bwMode="auto">
          <a:xfrm>
            <a:off x="2709863" y="6461125"/>
            <a:ext cx="762000" cy="36988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X2</a:t>
            </a:r>
          </a:p>
        </p:txBody>
      </p:sp>
      <p:sp>
        <p:nvSpPr>
          <p:cNvPr id="15" name="Arc 14"/>
          <p:cNvSpPr/>
          <p:nvPr/>
        </p:nvSpPr>
        <p:spPr>
          <a:xfrm rot="10598751">
            <a:off x="3330575" y="868363"/>
            <a:ext cx="3886200" cy="4572000"/>
          </a:xfrm>
          <a:prstGeom prst="arc">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16" name="Oval 15"/>
          <p:cNvSpPr/>
          <p:nvPr/>
        </p:nvSpPr>
        <p:spPr>
          <a:xfrm>
            <a:off x="4124325" y="4937125"/>
            <a:ext cx="304800" cy="27146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5617" name="TextBox 16"/>
          <p:cNvSpPr txBox="1">
            <a:spLocks noChangeArrowheads="1"/>
          </p:cNvSpPr>
          <p:nvPr/>
        </p:nvSpPr>
        <p:spPr bwMode="auto">
          <a:xfrm>
            <a:off x="1374775" y="4930775"/>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y1</a:t>
            </a:r>
          </a:p>
        </p:txBody>
      </p:sp>
      <p:cxnSp>
        <p:nvCxnSpPr>
          <p:cNvPr id="18" name="Straight Connector 17"/>
          <p:cNvCxnSpPr>
            <a:stCxn id="16" idx="3"/>
            <a:endCxn id="25617" idx="3"/>
          </p:cNvCxnSpPr>
          <p:nvPr/>
        </p:nvCxnSpPr>
        <p:spPr>
          <a:xfrm flipH="1" flipV="1">
            <a:off x="2136775" y="5114925"/>
            <a:ext cx="2032000" cy="53975"/>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251325" y="5199063"/>
            <a:ext cx="53975" cy="1262062"/>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5620" name="TextBox 19"/>
          <p:cNvSpPr txBox="1">
            <a:spLocks noChangeArrowheads="1"/>
          </p:cNvSpPr>
          <p:nvPr/>
        </p:nvSpPr>
        <p:spPr bwMode="auto">
          <a:xfrm>
            <a:off x="3895725" y="64135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X1</a:t>
            </a:r>
          </a:p>
        </p:txBody>
      </p:sp>
      <p:sp>
        <p:nvSpPr>
          <p:cNvPr id="21" name="TextBox 20"/>
          <p:cNvSpPr txBox="1">
            <a:spLocks noChangeArrowheads="1"/>
          </p:cNvSpPr>
          <p:nvPr/>
        </p:nvSpPr>
        <p:spPr bwMode="auto">
          <a:xfrm>
            <a:off x="3228975" y="2998788"/>
            <a:ext cx="457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C1</a:t>
            </a:r>
          </a:p>
        </p:txBody>
      </p:sp>
      <p:sp>
        <p:nvSpPr>
          <p:cNvPr id="25622" name="TextBox 21"/>
          <p:cNvSpPr txBox="1">
            <a:spLocks noChangeArrowheads="1"/>
          </p:cNvSpPr>
          <p:nvPr/>
        </p:nvSpPr>
        <p:spPr bwMode="auto">
          <a:xfrm>
            <a:off x="2297113" y="266065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C2</a:t>
            </a:r>
          </a:p>
        </p:txBody>
      </p:sp>
      <p:cxnSp>
        <p:nvCxnSpPr>
          <p:cNvPr id="23" name="Straight Connector 22"/>
          <p:cNvCxnSpPr/>
          <p:nvPr/>
        </p:nvCxnSpPr>
        <p:spPr>
          <a:xfrm>
            <a:off x="2133600" y="2384425"/>
            <a:ext cx="0" cy="4056063"/>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4" name="Arc 23"/>
          <p:cNvSpPr/>
          <p:nvPr/>
        </p:nvSpPr>
        <p:spPr>
          <a:xfrm rot="11594011">
            <a:off x="2290763" y="1274763"/>
            <a:ext cx="6115050" cy="4605337"/>
          </a:xfrm>
          <a:prstGeom prst="arc">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25625" name="TextBox 24"/>
          <p:cNvSpPr txBox="1">
            <a:spLocks noChangeArrowheads="1"/>
          </p:cNvSpPr>
          <p:nvPr/>
        </p:nvSpPr>
        <p:spPr bwMode="auto">
          <a:xfrm>
            <a:off x="2894013" y="4562475"/>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FF0000"/>
                </a:solidFill>
                <a:latin typeface="Calibri" pitchFamily="34" charset="0"/>
              </a:rPr>
              <a:t>E2</a:t>
            </a:r>
          </a:p>
        </p:txBody>
      </p:sp>
      <p:sp>
        <p:nvSpPr>
          <p:cNvPr id="41" name="TextBox 40"/>
          <p:cNvSpPr txBox="1">
            <a:spLocks noChangeArrowheads="1"/>
          </p:cNvSpPr>
          <p:nvPr/>
        </p:nvSpPr>
        <p:spPr bwMode="auto">
          <a:xfrm>
            <a:off x="1981200" y="2457450"/>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B050"/>
                </a:solidFill>
                <a:latin typeface="Calibri" pitchFamily="34" charset="0"/>
              </a:rPr>
              <a:t>M</a:t>
            </a:r>
          </a:p>
        </p:txBody>
      </p:sp>
      <p:cxnSp>
        <p:nvCxnSpPr>
          <p:cNvPr id="44" name="Straight Connector 43"/>
          <p:cNvCxnSpPr>
            <a:stCxn id="25602" idx="3"/>
          </p:cNvCxnSpPr>
          <p:nvPr/>
        </p:nvCxnSpPr>
        <p:spPr>
          <a:xfrm>
            <a:off x="2133600" y="2706688"/>
            <a:ext cx="3214688" cy="3754437"/>
          </a:xfrm>
          <a:prstGeom prst="line">
            <a:avLst/>
          </a:prstGeom>
          <a:ln w="57150">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51" name="TextBox 50"/>
          <p:cNvSpPr txBox="1">
            <a:spLocks noChangeArrowheads="1"/>
          </p:cNvSpPr>
          <p:nvPr/>
        </p:nvSpPr>
        <p:spPr bwMode="auto">
          <a:xfrm>
            <a:off x="4967288" y="64135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B050"/>
                </a:solidFill>
                <a:latin typeface="Calibri" pitchFamily="34" charset="0"/>
              </a:rPr>
              <a:t>N</a:t>
            </a:r>
          </a:p>
        </p:txBody>
      </p:sp>
      <p:sp>
        <p:nvSpPr>
          <p:cNvPr id="52" name="Oval 51"/>
          <p:cNvSpPr/>
          <p:nvPr/>
        </p:nvSpPr>
        <p:spPr>
          <a:xfrm>
            <a:off x="3686175" y="4452938"/>
            <a:ext cx="182563" cy="18256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00B050"/>
              </a:solidFill>
            </a:endParaRPr>
          </a:p>
        </p:txBody>
      </p:sp>
      <p:cxnSp>
        <p:nvCxnSpPr>
          <p:cNvPr id="53" name="Straight Connector 52"/>
          <p:cNvCxnSpPr/>
          <p:nvPr/>
        </p:nvCxnSpPr>
        <p:spPr>
          <a:xfrm>
            <a:off x="3778250" y="4668838"/>
            <a:ext cx="90488" cy="1778000"/>
          </a:xfrm>
          <a:prstGeom prst="line">
            <a:avLst/>
          </a:prstGeom>
          <a:ln w="57150">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55" name="TextBox 54"/>
          <p:cNvSpPr txBox="1">
            <a:spLocks noChangeArrowheads="1"/>
          </p:cNvSpPr>
          <p:nvPr/>
        </p:nvSpPr>
        <p:spPr bwMode="auto">
          <a:xfrm>
            <a:off x="3397250" y="6413500"/>
            <a:ext cx="762000" cy="369888"/>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B050"/>
                </a:solidFill>
                <a:latin typeface="Calibri" pitchFamily="34" charset="0"/>
              </a:rPr>
              <a:t>X3</a:t>
            </a:r>
          </a:p>
        </p:txBody>
      </p:sp>
      <p:cxnSp>
        <p:nvCxnSpPr>
          <p:cNvPr id="56" name="Straight Connector 55"/>
          <p:cNvCxnSpPr/>
          <p:nvPr/>
        </p:nvCxnSpPr>
        <p:spPr>
          <a:xfrm flipH="1" flipV="1">
            <a:off x="2136775" y="4540250"/>
            <a:ext cx="1590675" cy="65088"/>
          </a:xfrm>
          <a:prstGeom prst="line">
            <a:avLst/>
          </a:prstGeom>
          <a:ln w="57150">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59" name="TextBox 58"/>
          <p:cNvSpPr txBox="1">
            <a:spLocks noChangeArrowheads="1"/>
          </p:cNvSpPr>
          <p:nvPr/>
        </p:nvSpPr>
        <p:spPr bwMode="auto">
          <a:xfrm>
            <a:off x="1485900" y="4343400"/>
            <a:ext cx="762000" cy="369888"/>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B050"/>
                </a:solidFill>
                <a:latin typeface="Calibri" pitchFamily="34" charset="0"/>
              </a:rPr>
              <a:t>y3</a:t>
            </a:r>
          </a:p>
        </p:txBody>
      </p:sp>
      <p:cxnSp>
        <p:nvCxnSpPr>
          <p:cNvPr id="60" name="Straight Connector 59"/>
          <p:cNvCxnSpPr/>
          <p:nvPr/>
        </p:nvCxnSpPr>
        <p:spPr>
          <a:xfrm>
            <a:off x="533400" y="4765675"/>
            <a:ext cx="2863850" cy="1647825"/>
          </a:xfrm>
          <a:prstGeom prst="line">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1" name="TextBox 60"/>
          <p:cNvSpPr txBox="1">
            <a:spLocks noChangeArrowheads="1"/>
          </p:cNvSpPr>
          <p:nvPr/>
        </p:nvSpPr>
        <p:spPr bwMode="auto">
          <a:xfrm>
            <a:off x="152400" y="5443538"/>
            <a:ext cx="12954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b="1">
                <a:solidFill>
                  <a:srgbClr val="000000"/>
                </a:solidFill>
                <a:latin typeface="Calibri" pitchFamily="34" charset="0"/>
              </a:rPr>
              <a:t>X2X3</a:t>
            </a:r>
            <a:endParaRPr lang="ar-IQ" sz="2000" b="1">
              <a:solidFill>
                <a:srgbClr val="000000"/>
              </a:solidFill>
              <a:latin typeface="Calibri" pitchFamily="34" charset="0"/>
            </a:endParaRPr>
          </a:p>
          <a:p>
            <a:pPr algn="ctr" eaLnBrk="1" hangingPunct="1"/>
            <a:r>
              <a:rPr lang="ar-IQ" sz="2000" b="1">
                <a:solidFill>
                  <a:srgbClr val="000000"/>
                </a:solidFill>
                <a:latin typeface="Calibri" pitchFamily="34" charset="0"/>
              </a:rPr>
              <a:t>الأثر الدخلي </a:t>
            </a:r>
            <a:endParaRPr lang="en-US" sz="2000" b="1">
              <a:solidFill>
                <a:srgbClr val="000000"/>
              </a:solidFill>
              <a:latin typeface="Calibri" pitchFamily="34" charset="0"/>
            </a:endParaRPr>
          </a:p>
        </p:txBody>
      </p:sp>
      <p:cxnSp>
        <p:nvCxnSpPr>
          <p:cNvPr id="64" name="Straight Connector 63"/>
          <p:cNvCxnSpPr/>
          <p:nvPr/>
        </p:nvCxnSpPr>
        <p:spPr>
          <a:xfrm flipH="1">
            <a:off x="4040188" y="3817938"/>
            <a:ext cx="2466975" cy="2611437"/>
          </a:xfrm>
          <a:prstGeom prst="line">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0" name="TextBox 69"/>
          <p:cNvSpPr txBox="1">
            <a:spLocks noChangeArrowheads="1"/>
          </p:cNvSpPr>
          <p:nvPr/>
        </p:nvSpPr>
        <p:spPr bwMode="auto">
          <a:xfrm>
            <a:off x="6362700" y="3927475"/>
            <a:ext cx="1371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b="1">
                <a:solidFill>
                  <a:srgbClr val="000000"/>
                </a:solidFill>
                <a:latin typeface="Calibri" pitchFamily="34" charset="0"/>
              </a:rPr>
              <a:t>X1X3</a:t>
            </a:r>
            <a:endParaRPr lang="ar-IQ" sz="2000" b="1">
              <a:solidFill>
                <a:srgbClr val="000000"/>
              </a:solidFill>
              <a:latin typeface="Calibri" pitchFamily="34" charset="0"/>
            </a:endParaRPr>
          </a:p>
          <a:p>
            <a:pPr algn="ctr" eaLnBrk="1" hangingPunct="1"/>
            <a:r>
              <a:rPr lang="ar-IQ" sz="2000" b="1">
                <a:solidFill>
                  <a:srgbClr val="000000"/>
                </a:solidFill>
                <a:latin typeface="Calibri" pitchFamily="34" charset="0"/>
              </a:rPr>
              <a:t>الأثر االاحلالي </a:t>
            </a:r>
            <a:endParaRPr lang="en-US" sz="2000" b="1">
              <a:solidFill>
                <a:srgbClr val="000000"/>
              </a:solidFill>
              <a:latin typeface="Calibri" pitchFamily="34" charset="0"/>
            </a:endParaRPr>
          </a:p>
        </p:txBody>
      </p:sp>
      <p:sp>
        <p:nvSpPr>
          <p:cNvPr id="25638" name="Rectangle 74"/>
          <p:cNvSpPr>
            <a:spLocks noChangeArrowheads="1"/>
          </p:cNvSpPr>
          <p:nvPr/>
        </p:nvSpPr>
        <p:spPr bwMode="auto">
          <a:xfrm>
            <a:off x="0" y="42863"/>
            <a:ext cx="8467725"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rtl="1"/>
            <a:r>
              <a:rPr lang="ar-IQ" sz="2000" b="1">
                <a:solidFill>
                  <a:srgbClr val="000000"/>
                </a:solidFill>
                <a:latin typeface="Calibri" pitchFamily="34" charset="0"/>
              </a:rPr>
              <a:t>ولغرض فصل كل من الاثرين الدخلي و الاحلالي نرسم خط موازي لخط الميزانية </a:t>
            </a:r>
            <a:r>
              <a:rPr lang="en-US" sz="2000" b="1">
                <a:solidFill>
                  <a:srgbClr val="000000"/>
                </a:solidFill>
                <a:latin typeface="Calibri" pitchFamily="34" charset="0"/>
              </a:rPr>
              <a:t>ac </a:t>
            </a:r>
            <a:r>
              <a:rPr lang="ar-IQ" sz="2000" b="1">
                <a:solidFill>
                  <a:srgbClr val="000000"/>
                </a:solidFill>
                <a:latin typeface="Calibri" pitchFamily="34" charset="0"/>
              </a:rPr>
              <a:t>وذلك لتعويض النقص الحاصل في الدخل الناجم عن ارتفاع سعر السلعة </a:t>
            </a:r>
            <a:r>
              <a:rPr lang="en-US" sz="2000" b="1">
                <a:solidFill>
                  <a:srgbClr val="000000"/>
                </a:solidFill>
                <a:latin typeface="Calibri" pitchFamily="34" charset="0"/>
              </a:rPr>
              <a:t>X </a:t>
            </a:r>
            <a:r>
              <a:rPr lang="ar-IQ" sz="2000" b="1">
                <a:solidFill>
                  <a:srgbClr val="000000"/>
                </a:solidFill>
                <a:latin typeface="Calibri" pitchFamily="34" charset="0"/>
              </a:rPr>
              <a:t>وهو </a:t>
            </a:r>
            <a:r>
              <a:rPr lang="en-US" sz="2000" b="1">
                <a:solidFill>
                  <a:srgbClr val="000000"/>
                </a:solidFill>
                <a:latin typeface="Calibri" pitchFamily="34" charset="0"/>
              </a:rPr>
              <a:t>MN </a:t>
            </a:r>
            <a:r>
              <a:rPr lang="ar-IQ" sz="2000" b="1">
                <a:solidFill>
                  <a:srgbClr val="000000"/>
                </a:solidFill>
                <a:latin typeface="Calibri" pitchFamily="34" charset="0"/>
              </a:rPr>
              <a:t>الذي سيمس نفس منحنى السواء القديم </a:t>
            </a:r>
            <a:r>
              <a:rPr lang="en-US" sz="2000" b="1">
                <a:solidFill>
                  <a:srgbClr val="000000"/>
                </a:solidFill>
                <a:latin typeface="Calibri" pitchFamily="34" charset="0"/>
              </a:rPr>
              <a:t>C1 </a:t>
            </a:r>
            <a:r>
              <a:rPr lang="ar-IQ" sz="2000" b="1">
                <a:solidFill>
                  <a:srgbClr val="000000"/>
                </a:solidFill>
                <a:latin typeface="Calibri" pitchFamily="34" charset="0"/>
              </a:rPr>
              <a:t>في النقطة 3</a:t>
            </a:r>
            <a:r>
              <a:rPr lang="en-US" sz="2000" b="1">
                <a:solidFill>
                  <a:srgbClr val="000000"/>
                </a:solidFill>
                <a:latin typeface="Calibri" pitchFamily="34" charset="0"/>
              </a:rPr>
              <a:t>E  </a:t>
            </a:r>
            <a:r>
              <a:rPr lang="ar-IQ" sz="2000" b="1">
                <a:solidFill>
                  <a:srgbClr val="000000"/>
                </a:solidFill>
                <a:latin typeface="Calibri" pitchFamily="34" charset="0"/>
              </a:rPr>
              <a:t>التي تقع فوق نقطة التوازن القديمة 1</a:t>
            </a:r>
            <a:r>
              <a:rPr lang="en-US" sz="2000" b="1">
                <a:solidFill>
                  <a:srgbClr val="000000"/>
                </a:solidFill>
                <a:latin typeface="Calibri" pitchFamily="34" charset="0"/>
              </a:rPr>
              <a:t>E </a:t>
            </a:r>
            <a:r>
              <a:rPr lang="ar-IQ" sz="2000" b="1">
                <a:solidFill>
                  <a:srgbClr val="000000"/>
                </a:solidFill>
                <a:latin typeface="Calibri" pitchFamily="34" charset="0"/>
              </a:rPr>
              <a:t>ولو انزلنا منها عمود على المحور السيني ليحدد الكمية 3</a:t>
            </a:r>
            <a:r>
              <a:rPr lang="en-US" sz="2000" b="1">
                <a:solidFill>
                  <a:srgbClr val="000000"/>
                </a:solidFill>
                <a:latin typeface="Calibri" pitchFamily="34" charset="0"/>
              </a:rPr>
              <a:t>X  </a:t>
            </a:r>
            <a:r>
              <a:rPr lang="ar-IQ" sz="2000" b="1">
                <a:solidFill>
                  <a:srgbClr val="000000"/>
                </a:solidFill>
                <a:latin typeface="Calibri" pitchFamily="34" charset="0"/>
              </a:rPr>
              <a:t>وآخر على المحور الصادي ليحدد الكمية 3</a:t>
            </a:r>
            <a:r>
              <a:rPr lang="en-US" sz="2000" b="1">
                <a:solidFill>
                  <a:srgbClr val="000000"/>
                </a:solidFill>
                <a:latin typeface="Calibri" pitchFamily="34" charset="0"/>
              </a:rPr>
              <a:t>Y  ،</a:t>
            </a:r>
            <a:r>
              <a:rPr lang="ar-IQ" sz="2000" b="1">
                <a:solidFill>
                  <a:srgbClr val="000000"/>
                </a:solidFill>
                <a:latin typeface="Calibri" pitchFamily="34" charset="0"/>
              </a:rPr>
              <a:t>وسنتمكن من فصل كل من الاثرين الاحلالي والدخلي ، فالاثر الاحلالي هو 1</a:t>
            </a:r>
            <a:r>
              <a:rPr lang="en-US" sz="2000" b="1">
                <a:solidFill>
                  <a:srgbClr val="000000"/>
                </a:solidFill>
                <a:latin typeface="Calibri" pitchFamily="34" charset="0"/>
              </a:rPr>
              <a:t>X3X </a:t>
            </a:r>
            <a:r>
              <a:rPr lang="ar-IQ" sz="2000" b="1">
                <a:solidFill>
                  <a:srgbClr val="000000"/>
                </a:solidFill>
                <a:latin typeface="Calibri" pitchFamily="34" charset="0"/>
              </a:rPr>
              <a:t>اما الاثر الدخلي فهو 3</a:t>
            </a:r>
            <a:r>
              <a:rPr lang="en-US" sz="2000" b="1">
                <a:solidFill>
                  <a:srgbClr val="000000"/>
                </a:solidFill>
                <a:latin typeface="Calibri" pitchFamily="34" charset="0"/>
              </a:rPr>
              <a:t>X2X</a:t>
            </a:r>
            <a:r>
              <a:rPr lang="ar-IQ" sz="2000" b="1">
                <a:solidFill>
                  <a:srgbClr val="000000"/>
                </a:solidFill>
                <a:latin typeface="Calibri" pitchFamily="34" charset="0"/>
              </a:rPr>
              <a:t>    وبذلك فان :-  الاثر الكلي = الاثر الدخلي+ الاثر الاحلالي لاحظ ان اتجاه الاثرين واحد عند تغيير سعر سلعة اعتيادية.</a:t>
            </a:r>
          </a:p>
        </p:txBody>
      </p:sp>
      <p:sp>
        <p:nvSpPr>
          <p:cNvPr id="25639" name="TextBox 75"/>
          <p:cNvSpPr txBox="1">
            <a:spLocks noChangeArrowheads="1"/>
          </p:cNvSpPr>
          <p:nvPr/>
        </p:nvSpPr>
        <p:spPr bwMode="auto">
          <a:xfrm>
            <a:off x="4313238" y="4703763"/>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wipe(left)">
                                      <p:cBhvr>
                                        <p:cTn id="10" dur="500"/>
                                        <p:tgtEl>
                                          <p:spTgt spid="41"/>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51"/>
                                        </p:tgtEl>
                                        <p:attrNameLst>
                                          <p:attrName>style.visibility</p:attrName>
                                        </p:attrNameLst>
                                      </p:cBhvr>
                                      <p:to>
                                        <p:strVal val="visible"/>
                                      </p:to>
                                    </p:set>
                                    <p:animEffect transition="in" filter="wipe(left)">
                                      <p:cBhvr>
                                        <p:cTn id="13" dur="500"/>
                                        <p:tgtEl>
                                          <p:spTgt spid="5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15"/>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21"/>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52"/>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1" fill="hold" nodeType="clickEffect">
                                  <p:stCondLst>
                                    <p:cond delay="0"/>
                                  </p:stCondLst>
                                  <p:childTnLst>
                                    <p:set>
                                      <p:cBhvr>
                                        <p:cTn id="27" dur="1" fill="hold">
                                          <p:stCondLst>
                                            <p:cond delay="0"/>
                                          </p:stCondLst>
                                        </p:cTn>
                                        <p:tgtEl>
                                          <p:spTgt spid="53"/>
                                        </p:tgtEl>
                                        <p:attrNameLst>
                                          <p:attrName>style.visibility</p:attrName>
                                        </p:attrNameLst>
                                      </p:cBhvr>
                                      <p:to>
                                        <p:strVal val="visible"/>
                                      </p:to>
                                    </p:set>
                                    <p:animEffect transition="in" filter="wipe(up)">
                                      <p:cBhvr>
                                        <p:cTn id="28" dur="500"/>
                                        <p:tgtEl>
                                          <p:spTgt spid="53"/>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55"/>
                                        </p:tgtEl>
                                        <p:attrNameLst>
                                          <p:attrName>style.visibility</p:attrName>
                                        </p:attrNameLst>
                                      </p:cBhvr>
                                      <p:to>
                                        <p:strVal val="visible"/>
                                      </p:to>
                                    </p:set>
                                    <p:animEffect transition="in" filter="wipe(up)">
                                      <p:cBhvr>
                                        <p:cTn id="31" dur="500"/>
                                        <p:tgtEl>
                                          <p:spTgt spid="5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2" fill="hold" nodeType="clickEffect">
                                  <p:stCondLst>
                                    <p:cond delay="0"/>
                                  </p:stCondLst>
                                  <p:childTnLst>
                                    <p:set>
                                      <p:cBhvr>
                                        <p:cTn id="35" dur="1" fill="hold">
                                          <p:stCondLst>
                                            <p:cond delay="0"/>
                                          </p:stCondLst>
                                        </p:cTn>
                                        <p:tgtEl>
                                          <p:spTgt spid="56"/>
                                        </p:tgtEl>
                                        <p:attrNameLst>
                                          <p:attrName>style.visibility</p:attrName>
                                        </p:attrNameLst>
                                      </p:cBhvr>
                                      <p:to>
                                        <p:strVal val="visible"/>
                                      </p:to>
                                    </p:set>
                                    <p:animEffect transition="in" filter="wipe(right)">
                                      <p:cBhvr>
                                        <p:cTn id="36" dur="500"/>
                                        <p:tgtEl>
                                          <p:spTgt spid="56"/>
                                        </p:tgtEl>
                                      </p:cBhvr>
                                    </p:animEffect>
                                  </p:childTnLst>
                                </p:cTn>
                              </p:par>
                              <p:par>
                                <p:cTn id="37" presetID="22" presetClass="entr" presetSubtype="2" fill="hold" grpId="0" nodeType="withEffect">
                                  <p:stCondLst>
                                    <p:cond delay="0"/>
                                  </p:stCondLst>
                                  <p:childTnLst>
                                    <p:set>
                                      <p:cBhvr>
                                        <p:cTn id="38" dur="1" fill="hold">
                                          <p:stCondLst>
                                            <p:cond delay="0"/>
                                          </p:stCondLst>
                                        </p:cTn>
                                        <p:tgtEl>
                                          <p:spTgt spid="59"/>
                                        </p:tgtEl>
                                        <p:attrNameLst>
                                          <p:attrName>style.visibility</p:attrName>
                                        </p:attrNameLst>
                                      </p:cBhvr>
                                      <p:to>
                                        <p:strVal val="visible"/>
                                      </p:to>
                                    </p:set>
                                    <p:animEffect transition="in" filter="wipe(right)">
                                      <p:cBhvr>
                                        <p:cTn id="39" dur="500"/>
                                        <p:tgtEl>
                                          <p:spTgt spid="59"/>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2" fill="hold" nodeType="clickEffect">
                                  <p:stCondLst>
                                    <p:cond delay="0"/>
                                  </p:stCondLst>
                                  <p:childTnLst>
                                    <p:set>
                                      <p:cBhvr>
                                        <p:cTn id="43" dur="1" fill="hold">
                                          <p:stCondLst>
                                            <p:cond delay="0"/>
                                          </p:stCondLst>
                                        </p:cTn>
                                        <p:tgtEl>
                                          <p:spTgt spid="64"/>
                                        </p:tgtEl>
                                        <p:attrNameLst>
                                          <p:attrName>style.visibility</p:attrName>
                                        </p:attrNameLst>
                                      </p:cBhvr>
                                      <p:to>
                                        <p:strVal val="visible"/>
                                      </p:to>
                                    </p:set>
                                    <p:animEffect transition="in" filter="wipe(right)">
                                      <p:cBhvr>
                                        <p:cTn id="44" dur="500"/>
                                        <p:tgtEl>
                                          <p:spTgt spid="64"/>
                                        </p:tgtEl>
                                      </p:cBhvr>
                                    </p:animEffect>
                                  </p:childTnLst>
                                </p:cTn>
                              </p:par>
                              <p:par>
                                <p:cTn id="45" presetID="22" presetClass="entr" presetSubtype="2" fill="hold" grpId="0" nodeType="withEffect">
                                  <p:stCondLst>
                                    <p:cond delay="0"/>
                                  </p:stCondLst>
                                  <p:childTnLst>
                                    <p:set>
                                      <p:cBhvr>
                                        <p:cTn id="46" dur="1" fill="hold">
                                          <p:stCondLst>
                                            <p:cond delay="0"/>
                                          </p:stCondLst>
                                        </p:cTn>
                                        <p:tgtEl>
                                          <p:spTgt spid="70"/>
                                        </p:tgtEl>
                                        <p:attrNameLst>
                                          <p:attrName>style.visibility</p:attrName>
                                        </p:attrNameLst>
                                      </p:cBhvr>
                                      <p:to>
                                        <p:strVal val="visible"/>
                                      </p:to>
                                    </p:set>
                                    <p:animEffect transition="in" filter="wipe(right)">
                                      <p:cBhvr>
                                        <p:cTn id="47" dur="500"/>
                                        <p:tgtEl>
                                          <p:spTgt spid="7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60"/>
                                        </p:tgtEl>
                                        <p:attrNameLst>
                                          <p:attrName>style.visibility</p:attrName>
                                        </p:attrNameLst>
                                      </p:cBhvr>
                                      <p:to>
                                        <p:strVal val="visible"/>
                                      </p:to>
                                    </p:set>
                                    <p:animEffect transition="in" filter="wipe(up)">
                                      <p:cBhvr>
                                        <p:cTn id="52" dur="500"/>
                                        <p:tgtEl>
                                          <p:spTgt spid="60"/>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61"/>
                                        </p:tgtEl>
                                        <p:attrNameLst>
                                          <p:attrName>style.visibility</p:attrName>
                                        </p:attrNameLst>
                                      </p:cBhvr>
                                      <p:to>
                                        <p:strVal val="visible"/>
                                      </p:to>
                                    </p:set>
                                    <p:animEffect transition="in" filter="wipe(up)">
                                      <p:cBhvr>
                                        <p:cTn id="55"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1" grpId="0"/>
      <p:bldP spid="41" grpId="0"/>
      <p:bldP spid="51" grpId="0"/>
      <p:bldP spid="52" grpId="0" animBg="1"/>
      <p:bldP spid="55" grpId="0" animBg="1"/>
      <p:bldP spid="59" grpId="0" animBg="1"/>
      <p:bldP spid="61" grpId="0"/>
      <p:bldP spid="7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ctrTitle"/>
          </p:nvPr>
        </p:nvSpPr>
        <p:spPr/>
        <p:txBody>
          <a:bodyPr/>
          <a:lstStyle/>
          <a:p>
            <a:r>
              <a:rPr lang="ar-IQ" b="1" smtClean="0"/>
              <a:t>فصل الأثرين الدخلي والاحلالي</a:t>
            </a:r>
            <a:endParaRPr lang="en-US" smtClean="0"/>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ar-IQ" b="1" dirty="0">
                <a:solidFill>
                  <a:srgbClr val="FF0000"/>
                </a:solidFill>
              </a:rPr>
              <a:t>عند </a:t>
            </a:r>
            <a:r>
              <a:rPr lang="ar-IQ" b="1" dirty="0" smtClean="0">
                <a:solidFill>
                  <a:srgbClr val="FF0000"/>
                </a:solidFill>
              </a:rPr>
              <a:t>تغييرسعر </a:t>
            </a:r>
            <a:r>
              <a:rPr lang="ar-IQ" b="1" dirty="0">
                <a:solidFill>
                  <a:srgbClr val="FF0000"/>
                </a:solidFill>
              </a:rPr>
              <a:t>سلعة </a:t>
            </a:r>
            <a:r>
              <a:rPr lang="ar-IQ" b="1" dirty="0" smtClean="0">
                <a:solidFill>
                  <a:srgbClr val="FF0000"/>
                </a:solidFill>
              </a:rPr>
              <a:t>رديئة</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ChangeArrowheads="1"/>
          </p:cNvSpPr>
          <p:nvPr/>
        </p:nvSpPr>
        <p:spPr bwMode="auto">
          <a:xfrm>
            <a:off x="228600" y="152400"/>
            <a:ext cx="8686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solidFill>
                  <a:srgbClr val="000000"/>
                </a:solidFill>
                <a:latin typeface="Calibri" pitchFamily="34" charset="0"/>
              </a:rPr>
              <a:t>وبنفس طريقة التحليل السابقة ومن الشكل ادناه فان الفرد المسستهلك يحقق توازنه في النقطة 1</a:t>
            </a:r>
            <a:r>
              <a:rPr lang="en-US" sz="2400" b="1">
                <a:solidFill>
                  <a:srgbClr val="000000"/>
                </a:solidFill>
                <a:latin typeface="Calibri" pitchFamily="34" charset="0"/>
              </a:rPr>
              <a:t>E  </a:t>
            </a:r>
            <a:r>
              <a:rPr lang="ar-IQ" sz="2400" b="1">
                <a:solidFill>
                  <a:srgbClr val="000000"/>
                </a:solidFill>
                <a:latin typeface="Calibri" pitchFamily="34" charset="0"/>
              </a:rPr>
              <a:t>ويستهلك الكميات 1</a:t>
            </a:r>
            <a:r>
              <a:rPr lang="en-US" sz="2400" b="1">
                <a:solidFill>
                  <a:srgbClr val="000000"/>
                </a:solidFill>
                <a:latin typeface="Calibri" pitchFamily="34" charset="0"/>
              </a:rPr>
              <a:t>X </a:t>
            </a:r>
            <a:r>
              <a:rPr lang="ar-IQ" sz="2400" b="1">
                <a:solidFill>
                  <a:srgbClr val="000000"/>
                </a:solidFill>
                <a:latin typeface="Calibri" pitchFamily="34" charset="0"/>
              </a:rPr>
              <a:t>و1</a:t>
            </a:r>
            <a:r>
              <a:rPr lang="en-US" sz="2400" b="1">
                <a:solidFill>
                  <a:srgbClr val="000000"/>
                </a:solidFill>
                <a:latin typeface="Calibri" pitchFamily="34" charset="0"/>
              </a:rPr>
              <a:t>Y </a:t>
            </a:r>
            <a:r>
              <a:rPr lang="ar-IQ" sz="2400" b="1">
                <a:solidFill>
                  <a:srgbClr val="000000"/>
                </a:solidFill>
                <a:latin typeface="Calibri" pitchFamily="34" charset="0"/>
              </a:rPr>
              <a:t>من السلعتين </a:t>
            </a:r>
            <a:r>
              <a:rPr lang="en-US" sz="2400" b="1">
                <a:solidFill>
                  <a:srgbClr val="000000"/>
                </a:solidFill>
                <a:latin typeface="Calibri" pitchFamily="34" charset="0"/>
              </a:rPr>
              <a:t>X </a:t>
            </a:r>
            <a:r>
              <a:rPr lang="ar-IQ" sz="2400" b="1">
                <a:solidFill>
                  <a:srgbClr val="000000"/>
                </a:solidFill>
                <a:latin typeface="Calibri" pitchFamily="34" charset="0"/>
              </a:rPr>
              <a:t>و</a:t>
            </a:r>
            <a:r>
              <a:rPr lang="en-US" sz="2400" b="1">
                <a:solidFill>
                  <a:srgbClr val="000000"/>
                </a:solidFill>
                <a:latin typeface="Calibri" pitchFamily="34" charset="0"/>
              </a:rPr>
              <a:t>Y </a:t>
            </a:r>
            <a:r>
              <a:rPr lang="ar-IQ" sz="2400" b="1">
                <a:solidFill>
                  <a:srgbClr val="000000"/>
                </a:solidFill>
                <a:latin typeface="Calibri" pitchFamily="34" charset="0"/>
              </a:rPr>
              <a:t>على التوالي  وبافتراض انخفاض سعر السلعة </a:t>
            </a:r>
            <a:r>
              <a:rPr lang="en-US" sz="2400" b="1">
                <a:solidFill>
                  <a:srgbClr val="000000"/>
                </a:solidFill>
                <a:latin typeface="Calibri" pitchFamily="34" charset="0"/>
              </a:rPr>
              <a:t>X </a:t>
            </a:r>
            <a:r>
              <a:rPr lang="ar-IQ" sz="2400" b="1">
                <a:solidFill>
                  <a:srgbClr val="000000"/>
                </a:solidFill>
                <a:latin typeface="Calibri" pitchFamily="34" charset="0"/>
              </a:rPr>
              <a:t>مما سبب بانتقال خط الميزانية </a:t>
            </a:r>
            <a:r>
              <a:rPr lang="en-US" sz="2400" b="1">
                <a:solidFill>
                  <a:srgbClr val="000000"/>
                </a:solidFill>
                <a:latin typeface="Calibri" pitchFamily="34" charset="0"/>
              </a:rPr>
              <a:t>ab </a:t>
            </a:r>
            <a:r>
              <a:rPr lang="ar-IQ" sz="2400" b="1">
                <a:solidFill>
                  <a:srgbClr val="000000"/>
                </a:solidFill>
                <a:latin typeface="Calibri" pitchFamily="34" charset="0"/>
              </a:rPr>
              <a:t>الى المحل الهندسي </a:t>
            </a:r>
            <a:r>
              <a:rPr lang="en-US" sz="2400" b="1">
                <a:solidFill>
                  <a:srgbClr val="000000"/>
                </a:solidFill>
                <a:latin typeface="Calibri" pitchFamily="34" charset="0"/>
              </a:rPr>
              <a:t>ac </a:t>
            </a:r>
            <a:r>
              <a:rPr lang="ar-IQ" sz="2400" b="1">
                <a:solidFill>
                  <a:srgbClr val="000000"/>
                </a:solidFill>
                <a:latin typeface="Calibri" pitchFamily="34" charset="0"/>
              </a:rPr>
              <a:t>ويمس منحنى السواء2</a:t>
            </a:r>
            <a:r>
              <a:rPr lang="en-US" sz="2400" b="1">
                <a:solidFill>
                  <a:srgbClr val="000000"/>
                </a:solidFill>
                <a:latin typeface="Calibri" pitchFamily="34" charset="0"/>
              </a:rPr>
              <a:t>C </a:t>
            </a:r>
            <a:r>
              <a:rPr lang="ar-IQ" sz="2400" b="1">
                <a:solidFill>
                  <a:srgbClr val="000000"/>
                </a:solidFill>
                <a:latin typeface="Calibri" pitchFamily="34" charset="0"/>
              </a:rPr>
              <a:t>في النقطة 2</a:t>
            </a:r>
            <a:r>
              <a:rPr lang="en-US" sz="2400" b="1">
                <a:solidFill>
                  <a:srgbClr val="000000"/>
                </a:solidFill>
                <a:latin typeface="Calibri" pitchFamily="34" charset="0"/>
              </a:rPr>
              <a:t>E  </a:t>
            </a:r>
            <a:r>
              <a:rPr lang="ar-IQ" sz="2400" b="1">
                <a:solidFill>
                  <a:srgbClr val="000000"/>
                </a:solidFill>
                <a:latin typeface="Calibri" pitchFamily="34" charset="0"/>
              </a:rPr>
              <a:t>ويستهلك الكميات 2</a:t>
            </a:r>
            <a:r>
              <a:rPr lang="en-US" sz="2400" b="1">
                <a:solidFill>
                  <a:srgbClr val="000000"/>
                </a:solidFill>
                <a:latin typeface="Calibri" pitchFamily="34" charset="0"/>
              </a:rPr>
              <a:t>X </a:t>
            </a:r>
            <a:r>
              <a:rPr lang="ar-IQ" sz="2400" b="1">
                <a:solidFill>
                  <a:srgbClr val="000000"/>
                </a:solidFill>
                <a:latin typeface="Calibri" pitchFamily="34" charset="0"/>
              </a:rPr>
              <a:t>و2</a:t>
            </a:r>
            <a:r>
              <a:rPr lang="en-US" sz="2400" b="1">
                <a:solidFill>
                  <a:srgbClr val="000000"/>
                </a:solidFill>
                <a:latin typeface="Calibri" pitchFamily="34" charset="0"/>
              </a:rPr>
              <a:t>Y </a:t>
            </a:r>
            <a:r>
              <a:rPr lang="ar-IQ" sz="2400" b="1">
                <a:solidFill>
                  <a:srgbClr val="000000"/>
                </a:solidFill>
                <a:latin typeface="Calibri" pitchFamily="34" charset="0"/>
              </a:rPr>
              <a:t>من السلعتين </a:t>
            </a:r>
            <a:r>
              <a:rPr lang="en-US" sz="2400" b="1">
                <a:solidFill>
                  <a:srgbClr val="000000"/>
                </a:solidFill>
                <a:latin typeface="Calibri" pitchFamily="34" charset="0"/>
              </a:rPr>
              <a:t>X </a:t>
            </a:r>
            <a:r>
              <a:rPr lang="ar-IQ" sz="2400" b="1">
                <a:solidFill>
                  <a:srgbClr val="000000"/>
                </a:solidFill>
                <a:latin typeface="Calibri" pitchFamily="34" charset="0"/>
              </a:rPr>
              <a:t>و</a:t>
            </a:r>
            <a:r>
              <a:rPr lang="en-US" sz="2400" b="1">
                <a:solidFill>
                  <a:srgbClr val="000000"/>
                </a:solidFill>
                <a:latin typeface="Calibri" pitchFamily="34" charset="0"/>
              </a:rPr>
              <a:t>Y</a:t>
            </a:r>
            <a:r>
              <a:rPr lang="ar-IQ" sz="2400" b="1">
                <a:solidFill>
                  <a:srgbClr val="000000"/>
                </a:solidFill>
                <a:latin typeface="Calibri" pitchFamily="34" charset="0"/>
              </a:rPr>
              <a:t>على التوالي</a:t>
            </a:r>
            <a:endParaRPr lang="en-US" sz="2400" b="1">
              <a:solidFill>
                <a:srgbClr val="000000"/>
              </a:solidFill>
              <a:latin typeface="Calibri" pitchFamily="34" charset="0"/>
            </a:endParaRPr>
          </a:p>
        </p:txBody>
      </p:sp>
      <p:sp>
        <p:nvSpPr>
          <p:cNvPr id="27651" name="TextBox 2"/>
          <p:cNvSpPr txBox="1">
            <a:spLocks noChangeArrowheads="1"/>
          </p:cNvSpPr>
          <p:nvPr/>
        </p:nvSpPr>
        <p:spPr bwMode="auto">
          <a:xfrm>
            <a:off x="1371600" y="2384425"/>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y</a:t>
            </a:r>
          </a:p>
        </p:txBody>
      </p:sp>
      <p:sp>
        <p:nvSpPr>
          <p:cNvPr id="27652" name="TextBox 3"/>
          <p:cNvSpPr txBox="1">
            <a:spLocks noChangeArrowheads="1"/>
          </p:cNvSpPr>
          <p:nvPr/>
        </p:nvSpPr>
        <p:spPr bwMode="auto">
          <a:xfrm>
            <a:off x="1355725" y="5278438"/>
            <a:ext cx="762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y1</a:t>
            </a:r>
          </a:p>
        </p:txBody>
      </p:sp>
      <p:sp>
        <p:nvSpPr>
          <p:cNvPr id="6" name="TextBox 5"/>
          <p:cNvSpPr txBox="1">
            <a:spLocks noChangeArrowheads="1"/>
          </p:cNvSpPr>
          <p:nvPr/>
        </p:nvSpPr>
        <p:spPr bwMode="auto">
          <a:xfrm>
            <a:off x="1371600" y="4027488"/>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y2</a:t>
            </a:r>
          </a:p>
        </p:txBody>
      </p:sp>
      <p:sp>
        <p:nvSpPr>
          <p:cNvPr id="7" name="TextBox 6"/>
          <p:cNvSpPr txBox="1">
            <a:spLocks noChangeArrowheads="1"/>
          </p:cNvSpPr>
          <p:nvPr/>
        </p:nvSpPr>
        <p:spPr bwMode="auto">
          <a:xfrm>
            <a:off x="2546350" y="6446838"/>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X2</a:t>
            </a:r>
          </a:p>
        </p:txBody>
      </p:sp>
      <p:cxnSp>
        <p:nvCxnSpPr>
          <p:cNvPr id="8" name="Straight Connector 7"/>
          <p:cNvCxnSpPr/>
          <p:nvPr/>
        </p:nvCxnSpPr>
        <p:spPr>
          <a:xfrm flipH="1">
            <a:off x="2171700" y="6440488"/>
            <a:ext cx="48006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171700" y="3817938"/>
            <a:ext cx="2324100" cy="262255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7657" name="TextBox 9"/>
          <p:cNvSpPr txBox="1">
            <a:spLocks noChangeArrowheads="1"/>
          </p:cNvSpPr>
          <p:nvPr/>
        </p:nvSpPr>
        <p:spPr bwMode="auto">
          <a:xfrm>
            <a:off x="1790700" y="3463925"/>
            <a:ext cx="228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000" b="1">
                <a:solidFill>
                  <a:srgbClr val="000000"/>
                </a:solidFill>
                <a:latin typeface="Calibri" pitchFamily="34" charset="0"/>
              </a:rPr>
              <a:t>a</a:t>
            </a:r>
          </a:p>
        </p:txBody>
      </p:sp>
      <p:sp>
        <p:nvSpPr>
          <p:cNvPr id="12" name="Oval 11"/>
          <p:cNvSpPr/>
          <p:nvPr/>
        </p:nvSpPr>
        <p:spPr>
          <a:xfrm>
            <a:off x="3652838" y="5465763"/>
            <a:ext cx="182562" cy="182562"/>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cxnSp>
        <p:nvCxnSpPr>
          <p:cNvPr id="13" name="Straight Connector 12"/>
          <p:cNvCxnSpPr/>
          <p:nvPr/>
        </p:nvCxnSpPr>
        <p:spPr>
          <a:xfrm>
            <a:off x="3744913" y="5505450"/>
            <a:ext cx="0" cy="935038"/>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flipV="1">
            <a:off x="2171700" y="5465763"/>
            <a:ext cx="1511300" cy="79375"/>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171700" y="3802063"/>
            <a:ext cx="4343400" cy="2644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27662" name="TextBox 16"/>
          <p:cNvSpPr txBox="1">
            <a:spLocks noChangeArrowheads="1"/>
          </p:cNvSpPr>
          <p:nvPr/>
        </p:nvSpPr>
        <p:spPr bwMode="auto">
          <a:xfrm>
            <a:off x="4343400" y="6361113"/>
            <a:ext cx="22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a:solidFill>
                  <a:srgbClr val="000000"/>
                </a:solidFill>
                <a:latin typeface="Calibri" pitchFamily="34" charset="0"/>
              </a:rPr>
              <a:t>b</a:t>
            </a:r>
          </a:p>
        </p:txBody>
      </p:sp>
      <p:sp>
        <p:nvSpPr>
          <p:cNvPr id="18" name="TextBox 17"/>
          <p:cNvSpPr txBox="1">
            <a:spLocks noChangeArrowheads="1"/>
          </p:cNvSpPr>
          <p:nvPr/>
        </p:nvSpPr>
        <p:spPr bwMode="auto">
          <a:xfrm>
            <a:off x="6400800" y="6361113"/>
            <a:ext cx="228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a:solidFill>
                  <a:srgbClr val="000000"/>
                </a:solidFill>
                <a:latin typeface="Calibri" pitchFamily="34" charset="0"/>
              </a:rPr>
              <a:t>C</a:t>
            </a:r>
          </a:p>
        </p:txBody>
      </p:sp>
      <p:cxnSp>
        <p:nvCxnSpPr>
          <p:cNvPr id="22" name="Straight Connector 21"/>
          <p:cNvCxnSpPr/>
          <p:nvPr/>
        </p:nvCxnSpPr>
        <p:spPr>
          <a:xfrm flipH="1" flipV="1">
            <a:off x="2133600" y="4171950"/>
            <a:ext cx="701675" cy="7938"/>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835275" y="4306888"/>
            <a:ext cx="53975" cy="2106612"/>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133600" y="2706688"/>
            <a:ext cx="0" cy="37338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7" name="Arc 26"/>
          <p:cNvSpPr/>
          <p:nvPr/>
        </p:nvSpPr>
        <p:spPr>
          <a:xfrm rot="12473913">
            <a:off x="2389188" y="1727200"/>
            <a:ext cx="3276600" cy="2881313"/>
          </a:xfrm>
          <a:prstGeom prst="arc">
            <a:avLst>
              <a:gd name="adj1" fmla="val 14998249"/>
              <a:gd name="adj2" fmla="val 20002214"/>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28" name="TextBox 27"/>
          <p:cNvSpPr txBox="1">
            <a:spLocks noChangeArrowheads="1"/>
          </p:cNvSpPr>
          <p:nvPr/>
        </p:nvSpPr>
        <p:spPr bwMode="auto">
          <a:xfrm>
            <a:off x="2733675" y="3806825"/>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E2</a:t>
            </a:r>
          </a:p>
        </p:txBody>
      </p:sp>
      <p:sp>
        <p:nvSpPr>
          <p:cNvPr id="29" name="Oval 28"/>
          <p:cNvSpPr/>
          <p:nvPr/>
        </p:nvSpPr>
        <p:spPr>
          <a:xfrm>
            <a:off x="2701925" y="4037013"/>
            <a:ext cx="304800" cy="27146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0" name="TextBox 29"/>
          <p:cNvSpPr txBox="1">
            <a:spLocks noChangeArrowheads="1"/>
          </p:cNvSpPr>
          <p:nvPr/>
        </p:nvSpPr>
        <p:spPr bwMode="auto">
          <a:xfrm>
            <a:off x="2505075" y="2332038"/>
            <a:ext cx="457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C2</a:t>
            </a:r>
          </a:p>
        </p:txBody>
      </p:sp>
      <p:sp>
        <p:nvSpPr>
          <p:cNvPr id="27671" name="TextBox 40"/>
          <p:cNvSpPr txBox="1">
            <a:spLocks noChangeArrowheads="1"/>
          </p:cNvSpPr>
          <p:nvPr/>
        </p:nvSpPr>
        <p:spPr bwMode="auto">
          <a:xfrm>
            <a:off x="3333750" y="6488113"/>
            <a:ext cx="762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X1</a:t>
            </a:r>
          </a:p>
        </p:txBody>
      </p:sp>
      <p:sp>
        <p:nvSpPr>
          <p:cNvPr id="27672" name="TextBox 41"/>
          <p:cNvSpPr txBox="1">
            <a:spLocks noChangeArrowheads="1"/>
          </p:cNvSpPr>
          <p:nvPr/>
        </p:nvSpPr>
        <p:spPr bwMode="auto">
          <a:xfrm>
            <a:off x="3683000" y="5280025"/>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E1</a:t>
            </a:r>
          </a:p>
        </p:txBody>
      </p:sp>
      <p:sp>
        <p:nvSpPr>
          <p:cNvPr id="44" name="Arc 43"/>
          <p:cNvSpPr/>
          <p:nvPr/>
        </p:nvSpPr>
        <p:spPr>
          <a:xfrm rot="11594011">
            <a:off x="3090863" y="2111375"/>
            <a:ext cx="6116637" cy="4605338"/>
          </a:xfrm>
          <a:prstGeom prst="arc">
            <a:avLst>
              <a:gd name="adj1" fmla="val 17704803"/>
              <a:gd name="adj2" fmla="val 20471492"/>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27674" name="TextBox 44"/>
          <p:cNvSpPr txBox="1">
            <a:spLocks noChangeArrowheads="1"/>
          </p:cNvSpPr>
          <p:nvPr/>
        </p:nvSpPr>
        <p:spPr bwMode="auto">
          <a:xfrm>
            <a:off x="4648200" y="5992813"/>
            <a:ext cx="457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right)">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up)">
                                      <p:cBhvr>
                                        <p:cTn id="17" dur="500"/>
                                        <p:tgtEl>
                                          <p:spTgt spid="15"/>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wipe(up)">
                                      <p:cBhvr>
                                        <p:cTn id="20" dur="500"/>
                                        <p:tgtEl>
                                          <p:spTgt spid="1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1" fill="hold" nodeType="click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wipe(up)">
                                      <p:cBhvr>
                                        <p:cTn id="25" dur="500"/>
                                        <p:tgtEl>
                                          <p:spTgt spid="23"/>
                                        </p:tgtEl>
                                      </p:cBhvr>
                                    </p:animEffect>
                                  </p:childTnLst>
                                </p:cTn>
                              </p:par>
                              <p:par>
                                <p:cTn id="26" presetID="22" presetClass="entr" presetSubtype="2" fill="hold"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right)">
                                      <p:cBhvr>
                                        <p:cTn id="28" dur="500"/>
                                        <p:tgtEl>
                                          <p:spTgt spid="22"/>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8" grpId="0"/>
      <p:bldP spid="28" grpId="0"/>
      <p:bldP spid="29" grpId="0" animBg="1"/>
      <p:bldP spid="3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ChangeArrowheads="1"/>
          </p:cNvSpPr>
          <p:nvPr/>
        </p:nvSpPr>
        <p:spPr bwMode="auto">
          <a:xfrm>
            <a:off x="0" y="28575"/>
            <a:ext cx="91440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rtl="1"/>
            <a:r>
              <a:rPr lang="ar-IQ" sz="2000" b="1">
                <a:solidFill>
                  <a:srgbClr val="000000"/>
                </a:solidFill>
                <a:latin typeface="Calibri" pitchFamily="34" charset="0"/>
              </a:rPr>
              <a:t>وبهدف فصل الاثرين الدخلي والاحلالي الناجم عن انخفاض سعر السلعة </a:t>
            </a:r>
            <a:r>
              <a:rPr lang="en-US" sz="2000" b="1">
                <a:solidFill>
                  <a:srgbClr val="000000"/>
                </a:solidFill>
                <a:latin typeface="Calibri" pitchFamily="34" charset="0"/>
              </a:rPr>
              <a:t>X </a:t>
            </a:r>
            <a:r>
              <a:rPr lang="ar-IQ" sz="2000" b="1">
                <a:solidFill>
                  <a:srgbClr val="000000"/>
                </a:solidFill>
                <a:latin typeface="Calibri" pitchFamily="34" charset="0"/>
              </a:rPr>
              <a:t>نقوم بازالة الفرق في الدخل النقدي الناجم عن ذلك الانخفاض بهدف بقاء الفرد المستهلك على نفس منحنى السواء القديم </a:t>
            </a:r>
            <a:r>
              <a:rPr lang="en-US" sz="2000" b="1">
                <a:solidFill>
                  <a:srgbClr val="000000"/>
                </a:solidFill>
                <a:latin typeface="Calibri" pitchFamily="34" charset="0"/>
              </a:rPr>
              <a:t>C1 </a:t>
            </a:r>
            <a:r>
              <a:rPr lang="ar-IQ" sz="2000" b="1">
                <a:solidFill>
                  <a:srgbClr val="000000"/>
                </a:solidFill>
                <a:latin typeface="Calibri" pitchFamily="34" charset="0"/>
              </a:rPr>
              <a:t>ويتمثل ذلك برسم خط ميزانية جديد يكون موقعه تحت خط الميزانية الجديد </a:t>
            </a:r>
            <a:r>
              <a:rPr lang="en-US" sz="2000" b="1">
                <a:solidFill>
                  <a:srgbClr val="000000"/>
                </a:solidFill>
                <a:latin typeface="Calibri" pitchFamily="34" charset="0"/>
              </a:rPr>
              <a:t>ac </a:t>
            </a:r>
            <a:r>
              <a:rPr lang="ar-IQ" sz="2000" b="1">
                <a:solidFill>
                  <a:srgbClr val="000000"/>
                </a:solidFill>
                <a:latin typeface="Calibri" pitchFamily="34" charset="0"/>
              </a:rPr>
              <a:t>وموازيا له وهو </a:t>
            </a:r>
            <a:r>
              <a:rPr lang="en-US" sz="2000" b="1">
                <a:solidFill>
                  <a:srgbClr val="000000"/>
                </a:solidFill>
                <a:latin typeface="Calibri" pitchFamily="34" charset="0"/>
              </a:rPr>
              <a:t>MN </a:t>
            </a:r>
            <a:r>
              <a:rPr lang="ar-IQ" sz="2000" b="1">
                <a:solidFill>
                  <a:srgbClr val="000000"/>
                </a:solidFill>
                <a:latin typeface="Calibri" pitchFamily="34" charset="0"/>
              </a:rPr>
              <a:t>الذي سيمس منحنى السواء </a:t>
            </a:r>
            <a:r>
              <a:rPr lang="en-US" sz="2000" b="1">
                <a:solidFill>
                  <a:srgbClr val="000000"/>
                </a:solidFill>
                <a:latin typeface="Calibri" pitchFamily="34" charset="0"/>
              </a:rPr>
              <a:t>C1 </a:t>
            </a:r>
            <a:r>
              <a:rPr lang="ar-IQ" sz="2000" b="1">
                <a:solidFill>
                  <a:srgbClr val="000000"/>
                </a:solidFill>
                <a:latin typeface="Calibri" pitchFamily="34" charset="0"/>
              </a:rPr>
              <a:t>في النقطة 3</a:t>
            </a:r>
            <a:r>
              <a:rPr lang="en-US" sz="2000" b="1">
                <a:solidFill>
                  <a:srgbClr val="000000"/>
                </a:solidFill>
                <a:latin typeface="Calibri" pitchFamily="34" charset="0"/>
              </a:rPr>
              <a:t>E </a:t>
            </a:r>
            <a:r>
              <a:rPr lang="ar-IQ" sz="2000" b="1">
                <a:solidFill>
                  <a:srgbClr val="000000"/>
                </a:solidFill>
                <a:latin typeface="Calibri" pitchFamily="34" charset="0"/>
              </a:rPr>
              <a:t>محددا الكميات  3</a:t>
            </a:r>
            <a:r>
              <a:rPr lang="en-US" sz="2000" b="1">
                <a:solidFill>
                  <a:srgbClr val="000000"/>
                </a:solidFill>
                <a:latin typeface="Calibri" pitchFamily="34" charset="0"/>
              </a:rPr>
              <a:t>X</a:t>
            </a:r>
            <a:r>
              <a:rPr lang="ar-IQ" sz="2000" b="1">
                <a:solidFill>
                  <a:srgbClr val="000000"/>
                </a:solidFill>
                <a:latin typeface="Calibri" pitchFamily="34" charset="0"/>
              </a:rPr>
              <a:t>و3</a:t>
            </a:r>
            <a:r>
              <a:rPr lang="en-US" sz="2000" b="1">
                <a:solidFill>
                  <a:srgbClr val="000000"/>
                </a:solidFill>
                <a:latin typeface="Calibri" pitchFamily="34" charset="0"/>
              </a:rPr>
              <a:t>Y </a:t>
            </a:r>
            <a:r>
              <a:rPr lang="ar-IQ" sz="2000" b="1">
                <a:solidFill>
                  <a:srgbClr val="000000"/>
                </a:solidFill>
                <a:latin typeface="Calibri" pitchFamily="34" charset="0"/>
              </a:rPr>
              <a:t>من السلعتين </a:t>
            </a:r>
            <a:r>
              <a:rPr lang="en-US" sz="2000" b="1">
                <a:solidFill>
                  <a:srgbClr val="000000"/>
                </a:solidFill>
                <a:latin typeface="Calibri" pitchFamily="34" charset="0"/>
              </a:rPr>
              <a:t>X</a:t>
            </a:r>
            <a:r>
              <a:rPr lang="ar-IQ" sz="2000" b="1">
                <a:solidFill>
                  <a:srgbClr val="000000"/>
                </a:solidFill>
                <a:latin typeface="Calibri" pitchFamily="34" charset="0"/>
              </a:rPr>
              <a:t>و</a:t>
            </a:r>
            <a:r>
              <a:rPr lang="en-US" sz="2000" b="1">
                <a:solidFill>
                  <a:srgbClr val="000000"/>
                </a:solidFill>
                <a:latin typeface="Calibri" pitchFamily="34" charset="0"/>
              </a:rPr>
              <a:t>Y</a:t>
            </a:r>
            <a:r>
              <a:rPr lang="ar-IQ" sz="2000" b="1">
                <a:solidFill>
                  <a:srgbClr val="000000"/>
                </a:solidFill>
                <a:latin typeface="Calibri" pitchFamily="34" charset="0"/>
              </a:rPr>
              <a:t>على التوالي.وبذلك يمكن فصل كل من اثر الدخل واثر الاحلال ونلاحظ ان اثر الدخل يكون سالبا وباتجاه تخفيض الكمية المطلوبة من السلعة </a:t>
            </a:r>
            <a:r>
              <a:rPr lang="en-US" sz="2000" b="1">
                <a:solidFill>
                  <a:srgbClr val="000000"/>
                </a:solidFill>
                <a:latin typeface="Calibri" pitchFamily="34" charset="0"/>
              </a:rPr>
              <a:t>X </a:t>
            </a:r>
            <a:r>
              <a:rPr lang="ar-IQ" sz="2000" b="1">
                <a:solidFill>
                  <a:srgbClr val="000000"/>
                </a:solidFill>
                <a:latin typeface="Calibri" pitchFamily="34" charset="0"/>
              </a:rPr>
              <a:t>الناجمة عن انخفاض سعرها  بينما يكون أثر الاحلال موجبا باتجاه زيادة الكمية المطلوبة منها،ولكن اثر الدخل اكبر من اثر الاحلال لذا نلاحظ ان الكمية المطلوبة من السلعة </a:t>
            </a:r>
            <a:r>
              <a:rPr lang="en-US" sz="2000" b="1">
                <a:solidFill>
                  <a:srgbClr val="000000"/>
                </a:solidFill>
                <a:latin typeface="Calibri" pitchFamily="34" charset="0"/>
              </a:rPr>
              <a:t>X  </a:t>
            </a:r>
            <a:r>
              <a:rPr lang="ar-IQ" sz="2000" b="1">
                <a:solidFill>
                  <a:srgbClr val="000000"/>
                </a:solidFill>
                <a:latin typeface="Calibri" pitchFamily="34" charset="0"/>
              </a:rPr>
              <a:t>تنخفض عند انخفاض سعرها مما يؤشر انها سلعة  ليست اعتيادية بل هي سلعة دنيا.لاحط ان الاثرين في حالة تغيير سعر السلعة الدنيا يكونان متعاكسين.</a:t>
            </a:r>
            <a:endParaRPr lang="en-US" sz="2000" b="1">
              <a:solidFill>
                <a:srgbClr val="000000"/>
              </a:solidFill>
              <a:latin typeface="Calibri" pitchFamily="34" charset="0"/>
            </a:endParaRPr>
          </a:p>
        </p:txBody>
      </p:sp>
      <p:sp>
        <p:nvSpPr>
          <p:cNvPr id="28675" name="TextBox 2"/>
          <p:cNvSpPr txBox="1">
            <a:spLocks noChangeArrowheads="1"/>
          </p:cNvSpPr>
          <p:nvPr/>
        </p:nvSpPr>
        <p:spPr bwMode="auto">
          <a:xfrm>
            <a:off x="1401763" y="2706688"/>
            <a:ext cx="762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y</a:t>
            </a:r>
          </a:p>
        </p:txBody>
      </p:sp>
      <p:sp>
        <p:nvSpPr>
          <p:cNvPr id="28676" name="TextBox 3"/>
          <p:cNvSpPr txBox="1">
            <a:spLocks noChangeArrowheads="1"/>
          </p:cNvSpPr>
          <p:nvPr/>
        </p:nvSpPr>
        <p:spPr bwMode="auto">
          <a:xfrm>
            <a:off x="1355725" y="5278438"/>
            <a:ext cx="762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y1</a:t>
            </a:r>
          </a:p>
        </p:txBody>
      </p:sp>
      <p:sp>
        <p:nvSpPr>
          <p:cNvPr id="28677" name="TextBox 4"/>
          <p:cNvSpPr txBox="1">
            <a:spLocks noChangeArrowheads="1"/>
          </p:cNvSpPr>
          <p:nvPr/>
        </p:nvSpPr>
        <p:spPr bwMode="auto">
          <a:xfrm>
            <a:off x="1371600" y="4027488"/>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FF0000"/>
                </a:solidFill>
                <a:latin typeface="Calibri" pitchFamily="34" charset="0"/>
              </a:rPr>
              <a:t>y2</a:t>
            </a:r>
          </a:p>
        </p:txBody>
      </p:sp>
      <p:cxnSp>
        <p:nvCxnSpPr>
          <p:cNvPr id="6" name="Straight Connector 5"/>
          <p:cNvCxnSpPr/>
          <p:nvPr/>
        </p:nvCxnSpPr>
        <p:spPr>
          <a:xfrm flipH="1">
            <a:off x="2171700" y="6440488"/>
            <a:ext cx="48006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171700" y="3817938"/>
            <a:ext cx="2324100" cy="262255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8680" name="TextBox 7"/>
          <p:cNvSpPr txBox="1">
            <a:spLocks noChangeArrowheads="1"/>
          </p:cNvSpPr>
          <p:nvPr/>
        </p:nvSpPr>
        <p:spPr bwMode="auto">
          <a:xfrm>
            <a:off x="1790700" y="3463925"/>
            <a:ext cx="228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000" b="1">
                <a:solidFill>
                  <a:srgbClr val="000000"/>
                </a:solidFill>
                <a:latin typeface="Calibri" pitchFamily="34" charset="0"/>
              </a:rPr>
              <a:t>a</a:t>
            </a:r>
          </a:p>
        </p:txBody>
      </p:sp>
      <p:sp>
        <p:nvSpPr>
          <p:cNvPr id="9" name="Oval 8"/>
          <p:cNvSpPr/>
          <p:nvPr/>
        </p:nvSpPr>
        <p:spPr>
          <a:xfrm>
            <a:off x="3652838" y="5465763"/>
            <a:ext cx="182562" cy="182562"/>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cxnSp>
        <p:nvCxnSpPr>
          <p:cNvPr id="10" name="Straight Connector 9"/>
          <p:cNvCxnSpPr/>
          <p:nvPr/>
        </p:nvCxnSpPr>
        <p:spPr>
          <a:xfrm>
            <a:off x="3744913" y="5505450"/>
            <a:ext cx="0" cy="935038"/>
          </a:xfrm>
          <a:prstGeom prst="line">
            <a:avLst/>
          </a:prstGeom>
          <a:ln w="57150">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2171700" y="5465763"/>
            <a:ext cx="1511300" cy="79375"/>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171700" y="3802063"/>
            <a:ext cx="4343400" cy="2644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flipV="1">
            <a:off x="2133600" y="4171950"/>
            <a:ext cx="701675" cy="7938"/>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18" idx="0"/>
          </p:cNvCxnSpPr>
          <p:nvPr/>
        </p:nvCxnSpPr>
        <p:spPr>
          <a:xfrm>
            <a:off x="2854325" y="4037013"/>
            <a:ext cx="34925" cy="2465387"/>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133600" y="2706688"/>
            <a:ext cx="0" cy="37338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6" name="Arc 15"/>
          <p:cNvSpPr/>
          <p:nvPr/>
        </p:nvSpPr>
        <p:spPr>
          <a:xfrm rot="12473913">
            <a:off x="2389188" y="1727200"/>
            <a:ext cx="3276600" cy="2881313"/>
          </a:xfrm>
          <a:prstGeom prst="arc">
            <a:avLst>
              <a:gd name="adj1" fmla="val 14998249"/>
              <a:gd name="adj2" fmla="val 20002214"/>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28689" name="TextBox 16"/>
          <p:cNvSpPr txBox="1">
            <a:spLocks noChangeArrowheads="1"/>
          </p:cNvSpPr>
          <p:nvPr/>
        </p:nvSpPr>
        <p:spPr bwMode="auto">
          <a:xfrm>
            <a:off x="2733675" y="3806825"/>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E2</a:t>
            </a:r>
          </a:p>
        </p:txBody>
      </p:sp>
      <p:sp>
        <p:nvSpPr>
          <p:cNvPr id="18" name="Oval 17"/>
          <p:cNvSpPr/>
          <p:nvPr/>
        </p:nvSpPr>
        <p:spPr>
          <a:xfrm>
            <a:off x="2701925" y="4037013"/>
            <a:ext cx="304800" cy="27146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8691" name="TextBox 18"/>
          <p:cNvSpPr txBox="1">
            <a:spLocks noChangeArrowheads="1"/>
          </p:cNvSpPr>
          <p:nvPr/>
        </p:nvSpPr>
        <p:spPr bwMode="auto">
          <a:xfrm>
            <a:off x="2505075" y="2332038"/>
            <a:ext cx="457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C2</a:t>
            </a:r>
          </a:p>
        </p:txBody>
      </p:sp>
      <p:sp>
        <p:nvSpPr>
          <p:cNvPr id="28692" name="TextBox 19"/>
          <p:cNvSpPr txBox="1">
            <a:spLocks noChangeArrowheads="1"/>
          </p:cNvSpPr>
          <p:nvPr/>
        </p:nvSpPr>
        <p:spPr bwMode="auto">
          <a:xfrm>
            <a:off x="3683000" y="5280025"/>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E1</a:t>
            </a:r>
          </a:p>
        </p:txBody>
      </p:sp>
      <p:sp>
        <p:nvSpPr>
          <p:cNvPr id="21" name="Arc 20"/>
          <p:cNvSpPr/>
          <p:nvPr/>
        </p:nvSpPr>
        <p:spPr>
          <a:xfrm rot="11594011">
            <a:off x="3090863" y="2111375"/>
            <a:ext cx="6116637" cy="4605338"/>
          </a:xfrm>
          <a:prstGeom prst="arc">
            <a:avLst>
              <a:gd name="adj1" fmla="val 17704803"/>
              <a:gd name="adj2" fmla="val 20471492"/>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28694" name="TextBox 21"/>
          <p:cNvSpPr txBox="1">
            <a:spLocks noChangeArrowheads="1"/>
          </p:cNvSpPr>
          <p:nvPr/>
        </p:nvSpPr>
        <p:spPr bwMode="auto">
          <a:xfrm>
            <a:off x="4648200" y="5992813"/>
            <a:ext cx="457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C1</a:t>
            </a:r>
          </a:p>
        </p:txBody>
      </p:sp>
      <p:sp>
        <p:nvSpPr>
          <p:cNvPr id="28695" name="TextBox 22"/>
          <p:cNvSpPr txBox="1">
            <a:spLocks noChangeArrowheads="1"/>
          </p:cNvSpPr>
          <p:nvPr/>
        </p:nvSpPr>
        <p:spPr bwMode="auto">
          <a:xfrm>
            <a:off x="2297113" y="266065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C2</a:t>
            </a:r>
          </a:p>
        </p:txBody>
      </p:sp>
      <p:sp>
        <p:nvSpPr>
          <p:cNvPr id="25" name="TextBox 24"/>
          <p:cNvSpPr txBox="1">
            <a:spLocks noChangeArrowheads="1"/>
          </p:cNvSpPr>
          <p:nvPr/>
        </p:nvSpPr>
        <p:spPr bwMode="auto">
          <a:xfrm>
            <a:off x="1511300" y="4591050"/>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B050"/>
                </a:solidFill>
                <a:latin typeface="Calibri" pitchFamily="34" charset="0"/>
              </a:rPr>
              <a:t>M</a:t>
            </a:r>
          </a:p>
        </p:txBody>
      </p:sp>
      <p:cxnSp>
        <p:nvCxnSpPr>
          <p:cNvPr id="26" name="Straight Connector 25"/>
          <p:cNvCxnSpPr/>
          <p:nvPr/>
        </p:nvCxnSpPr>
        <p:spPr>
          <a:xfrm>
            <a:off x="2109788" y="4732338"/>
            <a:ext cx="2857500" cy="1866900"/>
          </a:xfrm>
          <a:prstGeom prst="line">
            <a:avLst/>
          </a:prstGeom>
          <a:ln w="57150">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27" name="TextBox 26"/>
          <p:cNvSpPr txBox="1">
            <a:spLocks noChangeArrowheads="1"/>
          </p:cNvSpPr>
          <p:nvPr/>
        </p:nvSpPr>
        <p:spPr bwMode="auto">
          <a:xfrm>
            <a:off x="4495800" y="6502400"/>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B050"/>
                </a:solidFill>
                <a:latin typeface="Calibri" pitchFamily="34" charset="0"/>
              </a:rPr>
              <a:t>N</a:t>
            </a:r>
          </a:p>
        </p:txBody>
      </p:sp>
      <p:sp>
        <p:nvSpPr>
          <p:cNvPr id="28699" name="TextBox 29"/>
          <p:cNvSpPr txBox="1">
            <a:spLocks noChangeArrowheads="1"/>
          </p:cNvSpPr>
          <p:nvPr/>
        </p:nvSpPr>
        <p:spPr bwMode="auto">
          <a:xfrm>
            <a:off x="6362700" y="6361113"/>
            <a:ext cx="228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b="1">
                <a:solidFill>
                  <a:srgbClr val="000000"/>
                </a:solidFill>
                <a:latin typeface="Calibri" pitchFamily="34" charset="0"/>
              </a:rPr>
              <a:t>b</a:t>
            </a:r>
          </a:p>
        </p:txBody>
      </p:sp>
      <p:sp>
        <p:nvSpPr>
          <p:cNvPr id="28700" name="TextBox 30"/>
          <p:cNvSpPr txBox="1">
            <a:spLocks noChangeArrowheads="1"/>
          </p:cNvSpPr>
          <p:nvPr/>
        </p:nvSpPr>
        <p:spPr bwMode="auto">
          <a:xfrm>
            <a:off x="4457700" y="6245225"/>
            <a:ext cx="327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solidFill>
                  <a:srgbClr val="000000"/>
                </a:solidFill>
                <a:latin typeface="Calibri" pitchFamily="34" charset="0"/>
              </a:rPr>
              <a:t>c</a:t>
            </a:r>
          </a:p>
        </p:txBody>
      </p:sp>
      <p:sp>
        <p:nvSpPr>
          <p:cNvPr id="28701" name="TextBox 33"/>
          <p:cNvSpPr txBox="1">
            <a:spLocks noChangeArrowheads="1"/>
          </p:cNvSpPr>
          <p:nvPr/>
        </p:nvSpPr>
        <p:spPr bwMode="auto">
          <a:xfrm>
            <a:off x="3363913" y="6413500"/>
            <a:ext cx="762000" cy="369888"/>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70C0"/>
                </a:solidFill>
                <a:latin typeface="Calibri" pitchFamily="34" charset="0"/>
              </a:rPr>
              <a:t>X1</a:t>
            </a:r>
          </a:p>
        </p:txBody>
      </p:sp>
      <p:sp>
        <p:nvSpPr>
          <p:cNvPr id="28702" name="TextBox 34"/>
          <p:cNvSpPr txBox="1">
            <a:spLocks noChangeArrowheads="1"/>
          </p:cNvSpPr>
          <p:nvPr/>
        </p:nvSpPr>
        <p:spPr bwMode="auto">
          <a:xfrm>
            <a:off x="2473325" y="6438900"/>
            <a:ext cx="762000" cy="36988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FF0000"/>
                </a:solidFill>
                <a:latin typeface="Calibri" pitchFamily="34" charset="0"/>
              </a:rPr>
              <a:t>X2</a:t>
            </a:r>
          </a:p>
        </p:txBody>
      </p:sp>
      <p:sp>
        <p:nvSpPr>
          <p:cNvPr id="36" name="TextBox 35"/>
          <p:cNvSpPr txBox="1">
            <a:spLocks noChangeArrowheads="1"/>
          </p:cNvSpPr>
          <p:nvPr/>
        </p:nvSpPr>
        <p:spPr bwMode="auto">
          <a:xfrm>
            <a:off x="3962400" y="5622925"/>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70C0"/>
                </a:solidFill>
                <a:latin typeface="Calibri" pitchFamily="34" charset="0"/>
              </a:rPr>
              <a:t>E3</a:t>
            </a:r>
          </a:p>
        </p:txBody>
      </p:sp>
      <p:sp>
        <p:nvSpPr>
          <p:cNvPr id="37" name="Oval 36"/>
          <p:cNvSpPr/>
          <p:nvPr/>
        </p:nvSpPr>
        <p:spPr>
          <a:xfrm>
            <a:off x="4065588" y="5808663"/>
            <a:ext cx="182562" cy="18415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00B050"/>
              </a:solidFill>
            </a:endParaRPr>
          </a:p>
        </p:txBody>
      </p:sp>
      <p:cxnSp>
        <p:nvCxnSpPr>
          <p:cNvPr id="38" name="Straight Connector 37"/>
          <p:cNvCxnSpPr>
            <a:endCxn id="39" idx="0"/>
          </p:cNvCxnSpPr>
          <p:nvPr/>
        </p:nvCxnSpPr>
        <p:spPr>
          <a:xfrm flipH="1">
            <a:off x="4157663" y="6005513"/>
            <a:ext cx="57150" cy="407987"/>
          </a:xfrm>
          <a:prstGeom prst="line">
            <a:avLst/>
          </a:prstGeom>
          <a:ln w="57150">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39" name="TextBox 38"/>
          <p:cNvSpPr txBox="1">
            <a:spLocks noChangeArrowheads="1"/>
          </p:cNvSpPr>
          <p:nvPr/>
        </p:nvSpPr>
        <p:spPr bwMode="auto">
          <a:xfrm>
            <a:off x="3776663" y="6413500"/>
            <a:ext cx="762000" cy="369888"/>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B050"/>
                </a:solidFill>
                <a:latin typeface="Calibri" pitchFamily="34" charset="0"/>
              </a:rPr>
              <a:t>X3</a:t>
            </a:r>
          </a:p>
        </p:txBody>
      </p:sp>
      <p:cxnSp>
        <p:nvCxnSpPr>
          <p:cNvPr id="44" name="Straight Connector 43"/>
          <p:cNvCxnSpPr>
            <a:stCxn id="37" idx="3"/>
          </p:cNvCxnSpPr>
          <p:nvPr/>
        </p:nvCxnSpPr>
        <p:spPr>
          <a:xfrm flipH="1">
            <a:off x="2171700" y="5965825"/>
            <a:ext cx="1920875" cy="39688"/>
          </a:xfrm>
          <a:prstGeom prst="line">
            <a:avLst/>
          </a:prstGeom>
          <a:ln w="57150">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p:cNvSpPr txBox="1">
            <a:spLocks noChangeArrowheads="1"/>
          </p:cNvSpPr>
          <p:nvPr/>
        </p:nvSpPr>
        <p:spPr bwMode="auto">
          <a:xfrm>
            <a:off x="1330325" y="5840413"/>
            <a:ext cx="762000" cy="369887"/>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B050"/>
                </a:solidFill>
                <a:latin typeface="Calibri" pitchFamily="34" charset="0"/>
              </a:rPr>
              <a:t>y3</a:t>
            </a:r>
          </a:p>
        </p:txBody>
      </p:sp>
      <p:cxnSp>
        <p:nvCxnSpPr>
          <p:cNvPr id="49" name="Straight Connector 48"/>
          <p:cNvCxnSpPr/>
          <p:nvPr/>
        </p:nvCxnSpPr>
        <p:spPr>
          <a:xfrm>
            <a:off x="533400" y="4765675"/>
            <a:ext cx="2863850" cy="1647825"/>
          </a:xfrm>
          <a:prstGeom prst="line">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0" name="TextBox 49"/>
          <p:cNvSpPr txBox="1">
            <a:spLocks noChangeArrowheads="1"/>
          </p:cNvSpPr>
          <p:nvPr/>
        </p:nvSpPr>
        <p:spPr bwMode="auto">
          <a:xfrm>
            <a:off x="152400" y="5443538"/>
            <a:ext cx="12954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b="1">
                <a:solidFill>
                  <a:srgbClr val="000000"/>
                </a:solidFill>
                <a:latin typeface="Calibri" pitchFamily="34" charset="0"/>
              </a:rPr>
              <a:t>X2X3</a:t>
            </a:r>
            <a:endParaRPr lang="ar-IQ" sz="2000" b="1">
              <a:solidFill>
                <a:srgbClr val="000000"/>
              </a:solidFill>
              <a:latin typeface="Calibri" pitchFamily="34" charset="0"/>
            </a:endParaRPr>
          </a:p>
          <a:p>
            <a:pPr algn="ctr" eaLnBrk="1" hangingPunct="1"/>
            <a:r>
              <a:rPr lang="ar-IQ" sz="2000" b="1">
                <a:solidFill>
                  <a:srgbClr val="000000"/>
                </a:solidFill>
                <a:latin typeface="Calibri" pitchFamily="34" charset="0"/>
              </a:rPr>
              <a:t>الأثر الدخلي </a:t>
            </a:r>
            <a:endParaRPr lang="en-US" sz="2000" b="1">
              <a:solidFill>
                <a:srgbClr val="000000"/>
              </a:solidFill>
              <a:latin typeface="Calibri" pitchFamily="34" charset="0"/>
            </a:endParaRPr>
          </a:p>
        </p:txBody>
      </p:sp>
      <p:cxnSp>
        <p:nvCxnSpPr>
          <p:cNvPr id="51" name="Straight Connector 50"/>
          <p:cNvCxnSpPr/>
          <p:nvPr/>
        </p:nvCxnSpPr>
        <p:spPr>
          <a:xfrm flipH="1">
            <a:off x="3946525" y="3840163"/>
            <a:ext cx="2466975" cy="2613025"/>
          </a:xfrm>
          <a:prstGeom prst="line">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2" name="TextBox 51"/>
          <p:cNvSpPr txBox="1">
            <a:spLocks noChangeArrowheads="1"/>
          </p:cNvSpPr>
          <p:nvPr/>
        </p:nvSpPr>
        <p:spPr bwMode="auto">
          <a:xfrm>
            <a:off x="6157913" y="3927475"/>
            <a:ext cx="1371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b="1">
                <a:solidFill>
                  <a:srgbClr val="000000"/>
                </a:solidFill>
                <a:latin typeface="Calibri" pitchFamily="34" charset="0"/>
              </a:rPr>
              <a:t>X1X3</a:t>
            </a:r>
            <a:endParaRPr lang="ar-IQ" sz="2000" b="1">
              <a:solidFill>
                <a:srgbClr val="000000"/>
              </a:solidFill>
              <a:latin typeface="Calibri" pitchFamily="34" charset="0"/>
            </a:endParaRPr>
          </a:p>
          <a:p>
            <a:pPr algn="ctr" eaLnBrk="1" hangingPunct="1"/>
            <a:r>
              <a:rPr lang="ar-IQ" sz="2000" b="1">
                <a:solidFill>
                  <a:srgbClr val="000000"/>
                </a:solidFill>
                <a:latin typeface="Calibri" pitchFamily="34" charset="0"/>
              </a:rPr>
              <a:t>الأثر االاحلالي </a:t>
            </a:r>
            <a:endParaRPr lang="en-US" sz="2000" b="1">
              <a:solidFill>
                <a:srgbClr val="000000"/>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up)">
                                      <p:cBhvr>
                                        <p:cTn id="7" dur="500"/>
                                        <p:tgtEl>
                                          <p:spTgt spid="2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wipe(up)">
                                      <p:cBhvr>
                                        <p:cTn id="10" dur="500"/>
                                        <p:tgtEl>
                                          <p:spTgt spid="27"/>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wipe(up)">
                                      <p:cBhvr>
                                        <p:cTn id="13" dur="500"/>
                                        <p:tgtEl>
                                          <p:spTgt spid="25"/>
                                        </p:tgtEl>
                                      </p:cBhvr>
                                    </p:animEffect>
                                  </p:childTnLst>
                                </p:cTn>
                              </p:par>
                              <p:par>
                                <p:cTn id="14" presetID="1" presetClass="entr" presetSubtype="0" fill="hold" grpId="0" nodeType="withEffect">
                                  <p:stCondLst>
                                    <p:cond delay="0"/>
                                  </p:stCondLst>
                                  <p:childTnLst>
                                    <p:set>
                                      <p:cBhvr>
                                        <p:cTn id="15" dur="1" fill="hold">
                                          <p:stCondLst>
                                            <p:cond delay="0"/>
                                          </p:stCondLst>
                                        </p:cTn>
                                        <p:tgtEl>
                                          <p:spTgt spid="36"/>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37"/>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grpId="1" nodeType="click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wipe(right)">
                                      <p:cBhvr>
                                        <p:cTn id="22" dur="500"/>
                                        <p:tgtEl>
                                          <p:spTgt spid="36"/>
                                        </p:tgtEl>
                                      </p:cBhvr>
                                    </p:animEffect>
                                  </p:childTnLst>
                                </p:cTn>
                              </p:par>
                              <p:par>
                                <p:cTn id="23" presetID="22" presetClass="entr" presetSubtype="2" fill="hold" grpId="1" nodeType="with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wipe(right)">
                                      <p:cBhvr>
                                        <p:cTn id="25" dur="500"/>
                                        <p:tgtEl>
                                          <p:spTgt spid="3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1" fill="hold" nodeType="clickEffect">
                                  <p:stCondLst>
                                    <p:cond delay="0"/>
                                  </p:stCondLst>
                                  <p:childTnLst>
                                    <p:set>
                                      <p:cBhvr>
                                        <p:cTn id="29" dur="1" fill="hold">
                                          <p:stCondLst>
                                            <p:cond delay="0"/>
                                          </p:stCondLst>
                                        </p:cTn>
                                        <p:tgtEl>
                                          <p:spTgt spid="38"/>
                                        </p:tgtEl>
                                        <p:attrNameLst>
                                          <p:attrName>style.visibility</p:attrName>
                                        </p:attrNameLst>
                                      </p:cBhvr>
                                      <p:to>
                                        <p:strVal val="visible"/>
                                      </p:to>
                                    </p:set>
                                    <p:animEffect transition="in" filter="wipe(up)">
                                      <p:cBhvr>
                                        <p:cTn id="30" dur="500"/>
                                        <p:tgtEl>
                                          <p:spTgt spid="38"/>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39"/>
                                        </p:tgtEl>
                                        <p:attrNameLst>
                                          <p:attrName>style.visibility</p:attrName>
                                        </p:attrNameLst>
                                      </p:cBhvr>
                                      <p:to>
                                        <p:strVal val="visible"/>
                                      </p:to>
                                    </p:set>
                                    <p:animEffect transition="in" filter="wipe(up)">
                                      <p:cBhvr>
                                        <p:cTn id="33" dur="500"/>
                                        <p:tgtEl>
                                          <p:spTgt spid="3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2" fill="hold" nodeType="clickEffect">
                                  <p:stCondLst>
                                    <p:cond delay="0"/>
                                  </p:stCondLst>
                                  <p:childTnLst>
                                    <p:set>
                                      <p:cBhvr>
                                        <p:cTn id="37" dur="1" fill="hold">
                                          <p:stCondLst>
                                            <p:cond delay="0"/>
                                          </p:stCondLst>
                                        </p:cTn>
                                        <p:tgtEl>
                                          <p:spTgt spid="44"/>
                                        </p:tgtEl>
                                        <p:attrNameLst>
                                          <p:attrName>style.visibility</p:attrName>
                                        </p:attrNameLst>
                                      </p:cBhvr>
                                      <p:to>
                                        <p:strVal val="visible"/>
                                      </p:to>
                                    </p:set>
                                    <p:animEffect transition="in" filter="wipe(right)">
                                      <p:cBhvr>
                                        <p:cTn id="38" dur="500"/>
                                        <p:tgtEl>
                                          <p:spTgt spid="44"/>
                                        </p:tgtEl>
                                      </p:cBhvr>
                                    </p:animEffect>
                                  </p:childTnLst>
                                </p:cTn>
                              </p:par>
                              <p:par>
                                <p:cTn id="39" presetID="22" presetClass="entr" presetSubtype="2" fill="hold" grpId="0" nodeType="with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wipe(right)">
                                      <p:cBhvr>
                                        <p:cTn id="41" dur="500"/>
                                        <p:tgtEl>
                                          <p:spTgt spid="45"/>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nodeType="clickEffect">
                                  <p:stCondLst>
                                    <p:cond delay="0"/>
                                  </p:stCondLst>
                                  <p:childTnLst>
                                    <p:set>
                                      <p:cBhvr>
                                        <p:cTn id="45" dur="1" fill="hold">
                                          <p:stCondLst>
                                            <p:cond delay="0"/>
                                          </p:stCondLst>
                                        </p:cTn>
                                        <p:tgtEl>
                                          <p:spTgt spid="49"/>
                                        </p:tgtEl>
                                        <p:attrNameLst>
                                          <p:attrName>style.visibility</p:attrName>
                                        </p:attrNameLst>
                                      </p:cBhvr>
                                      <p:to>
                                        <p:strVal val="visible"/>
                                      </p:to>
                                    </p:set>
                                    <p:animEffect transition="in" filter="wipe(up)">
                                      <p:cBhvr>
                                        <p:cTn id="46" dur="500"/>
                                        <p:tgtEl>
                                          <p:spTgt spid="49"/>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wipe(up)">
                                      <p:cBhvr>
                                        <p:cTn id="49" dur="500"/>
                                        <p:tgtEl>
                                          <p:spTgt spid="50"/>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2" fill="hold" nodeType="clickEffect">
                                  <p:stCondLst>
                                    <p:cond delay="0"/>
                                  </p:stCondLst>
                                  <p:childTnLst>
                                    <p:set>
                                      <p:cBhvr>
                                        <p:cTn id="53" dur="1" fill="hold">
                                          <p:stCondLst>
                                            <p:cond delay="0"/>
                                          </p:stCondLst>
                                        </p:cTn>
                                        <p:tgtEl>
                                          <p:spTgt spid="51"/>
                                        </p:tgtEl>
                                        <p:attrNameLst>
                                          <p:attrName>style.visibility</p:attrName>
                                        </p:attrNameLst>
                                      </p:cBhvr>
                                      <p:to>
                                        <p:strVal val="visible"/>
                                      </p:to>
                                    </p:set>
                                    <p:animEffect transition="in" filter="wipe(right)">
                                      <p:cBhvr>
                                        <p:cTn id="54" dur="500"/>
                                        <p:tgtEl>
                                          <p:spTgt spid="51"/>
                                        </p:tgtEl>
                                      </p:cBhvr>
                                    </p:animEffect>
                                  </p:childTnLst>
                                </p:cTn>
                              </p:par>
                              <p:par>
                                <p:cTn id="55" presetID="22" presetClass="entr" presetSubtype="2" fill="hold" grpId="0" nodeType="with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right)">
                                      <p:cBhvr>
                                        <p:cTn id="57"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7" grpId="0"/>
      <p:bldP spid="36" grpId="0"/>
      <p:bldP spid="36" grpId="1"/>
      <p:bldP spid="37" grpId="0" animBg="1"/>
      <p:bldP spid="37" grpId="1" animBg="1"/>
      <p:bldP spid="39" grpId="0" animBg="1"/>
      <p:bldP spid="45" grpId="0" animBg="1"/>
      <p:bldP spid="50" grpId="0"/>
      <p:bldP spid="5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7559675" cy="584200"/>
          </a:xfrm>
          <a:prstGeom prst="rect">
            <a:avLst/>
          </a:prstGeom>
        </p:spPr>
        <p:txBody>
          <a:bodyPr wrap="none">
            <a:spAutoFit/>
          </a:bodyPr>
          <a:lstStyle/>
          <a:p>
            <a:pPr fontAlgn="auto">
              <a:spcBef>
                <a:spcPts val="0"/>
              </a:spcBef>
              <a:spcAft>
                <a:spcPts val="0"/>
              </a:spcAft>
              <a:defRPr/>
            </a:pPr>
            <a:r>
              <a:rPr lang="ar-IQ" sz="3200" b="1" kern="0" dirty="0">
                <a:solidFill>
                  <a:srgbClr val="FF0000"/>
                </a:solidFill>
              </a:rPr>
              <a:t>الفائدة العملية من دراسة فصل الاثرين الدخلي والاحلالي</a:t>
            </a:r>
            <a:endParaRPr lang="en-US" sz="3200" kern="0" dirty="0">
              <a:solidFill>
                <a:srgbClr val="FF0000"/>
              </a:solidFill>
            </a:endParaRPr>
          </a:p>
        </p:txBody>
      </p:sp>
      <p:sp>
        <p:nvSpPr>
          <p:cNvPr id="3" name="Rectangle 2"/>
          <p:cNvSpPr/>
          <p:nvPr/>
        </p:nvSpPr>
        <p:spPr>
          <a:xfrm>
            <a:off x="430213" y="1295400"/>
            <a:ext cx="8382000" cy="2678113"/>
          </a:xfrm>
          <a:prstGeom prst="rect">
            <a:avLst/>
          </a:prstGeom>
        </p:spPr>
        <p:txBody>
          <a:bodyPr>
            <a:spAutoFit/>
          </a:bodyPr>
          <a:lstStyle/>
          <a:p>
            <a:pPr algn="r" fontAlgn="auto">
              <a:spcBef>
                <a:spcPts val="0"/>
              </a:spcBef>
              <a:spcAft>
                <a:spcPts val="0"/>
              </a:spcAft>
              <a:defRPr/>
            </a:pPr>
            <a:r>
              <a:rPr lang="ar-IQ" sz="2800" b="1" kern="0" dirty="0">
                <a:solidFill>
                  <a:sysClr val="windowText" lastClr="000000"/>
                </a:solidFill>
              </a:rPr>
              <a:t>يمكن </a:t>
            </a:r>
            <a:r>
              <a:rPr lang="ar-IQ" sz="2800" b="1" kern="0" dirty="0">
                <a:solidFill>
                  <a:sysClr val="windowText" lastClr="000000"/>
                </a:solidFill>
              </a:rPr>
              <a:t>الاستفادة من هذا الموضوع في تحديد نوع السلعة وكما يأتي:-</a:t>
            </a:r>
            <a:endParaRPr lang="en-US" sz="2800" kern="0" dirty="0">
              <a:solidFill>
                <a:sysClr val="windowText" lastClr="000000"/>
              </a:solidFill>
            </a:endParaRPr>
          </a:p>
          <a:p>
            <a:pPr algn="r" fontAlgn="auto">
              <a:spcBef>
                <a:spcPts val="0"/>
              </a:spcBef>
              <a:spcAft>
                <a:spcPts val="0"/>
              </a:spcAft>
              <a:defRPr/>
            </a:pPr>
            <a:r>
              <a:rPr lang="ar-IQ" sz="2800" b="1" kern="0" dirty="0">
                <a:solidFill>
                  <a:sysClr val="windowText" lastClr="000000"/>
                </a:solidFill>
              </a:rPr>
              <a:t>1. عندما يكون الاثرين الدخلي والاحلالي بأتجاه واحد وعلاقتهما عكسية مع السعر (موجبين عند انخفاض سعر السلعة وسالبين عند ارتفاعه ) فان السلعة تكون أعتيادية ، وتمتاز السلع الكمالية عن الضرورية بقوة وزن الاثرين ،اي تتغير الكمية المطلوبة بمقدار اكبر.</a:t>
            </a:r>
            <a:endParaRPr lang="en-US" sz="2800" kern="0" dirty="0">
              <a:solidFill>
                <a:sysClr val="windowText" lastClr="000000"/>
              </a:solidFill>
            </a:endParaRPr>
          </a:p>
          <a:p>
            <a:pPr algn="r" fontAlgn="auto">
              <a:spcBef>
                <a:spcPts val="0"/>
              </a:spcBef>
              <a:spcAft>
                <a:spcPts val="0"/>
              </a:spcAft>
              <a:defRPr/>
            </a:pPr>
            <a:endParaRPr lang="en-US" sz="2800" kern="0" dirty="0">
              <a:solidFill>
                <a:sysClr val="windowText" lastClr="000000"/>
              </a:solidFill>
            </a:endParaRPr>
          </a:p>
        </p:txBody>
      </p:sp>
      <p:sp>
        <p:nvSpPr>
          <p:cNvPr id="4" name="Rectangle 3"/>
          <p:cNvSpPr/>
          <p:nvPr/>
        </p:nvSpPr>
        <p:spPr>
          <a:xfrm>
            <a:off x="330200" y="3973513"/>
            <a:ext cx="8583613" cy="1384300"/>
          </a:xfrm>
          <a:prstGeom prst="rect">
            <a:avLst/>
          </a:prstGeom>
        </p:spPr>
        <p:txBody>
          <a:bodyPr>
            <a:spAutoFit/>
          </a:bodyPr>
          <a:lstStyle/>
          <a:p>
            <a:pPr algn="r" fontAlgn="auto">
              <a:spcBef>
                <a:spcPts val="0"/>
              </a:spcBef>
              <a:spcAft>
                <a:spcPts val="0"/>
              </a:spcAft>
              <a:defRPr/>
            </a:pPr>
            <a:r>
              <a:rPr lang="ar-IQ" sz="2800" b="1" kern="0" dirty="0">
                <a:solidFill>
                  <a:sysClr val="windowText" lastClr="000000"/>
                </a:solidFill>
              </a:rPr>
              <a:t>2</a:t>
            </a:r>
            <a:r>
              <a:rPr lang="ar-IQ" sz="2800" b="1" kern="0" dirty="0">
                <a:solidFill>
                  <a:sysClr val="windowText" lastClr="000000"/>
                </a:solidFill>
              </a:rPr>
              <a:t>.  عندما يكون الاثرين الدخلي والاحلالي باتجاهين مختلفين فيكون الاثر الدخلي سالب عند انخفاض سعر السلعة اما الاثر الاحلالي فيكون موجبا، ويحصل العكس عند ارتفاع سعر السلعة ويؤشر ذلك الى ان السلعة رديئة</a:t>
            </a:r>
            <a:endParaRPr lang="ar-SA" sz="2800" kern="0" dirty="0">
              <a:solidFill>
                <a:sysClr val="windowText" lastClr="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1"/>
          <p:cNvSpPr txBox="1">
            <a:spLocks noChangeArrowheads="1"/>
          </p:cNvSpPr>
          <p:nvPr/>
        </p:nvSpPr>
        <p:spPr bwMode="auto">
          <a:xfrm>
            <a:off x="2438400" y="2971800"/>
            <a:ext cx="4724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ar-IQ" sz="6000" b="1"/>
              <a:t>شكرا لاصغائكم</a:t>
            </a:r>
            <a:endParaRPr lang="en-US" sz="6000"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ar-IQ" smtClean="0"/>
              <a:t>تغيرات الدخل</a:t>
            </a:r>
            <a:endParaRPr lang="en-US" smtClean="0"/>
          </a:p>
        </p:txBody>
      </p:sp>
      <p:cxnSp>
        <p:nvCxnSpPr>
          <p:cNvPr id="16" name="Straight Connector 15"/>
          <p:cNvCxnSpPr/>
          <p:nvPr/>
        </p:nvCxnSpPr>
        <p:spPr>
          <a:xfrm>
            <a:off x="2133600" y="2706688"/>
            <a:ext cx="0" cy="37338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2133600" y="6440488"/>
            <a:ext cx="48006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133600" y="3817938"/>
            <a:ext cx="2324100" cy="262255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9" name="TextBox 18"/>
          <p:cNvSpPr txBox="1">
            <a:spLocks noChangeArrowheads="1"/>
          </p:cNvSpPr>
          <p:nvPr/>
        </p:nvSpPr>
        <p:spPr bwMode="auto">
          <a:xfrm>
            <a:off x="4305300" y="6361113"/>
            <a:ext cx="228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a:solidFill>
                  <a:srgbClr val="000000"/>
                </a:solidFill>
                <a:latin typeface="Calibri" pitchFamily="34" charset="0"/>
              </a:rPr>
              <a:t>b</a:t>
            </a:r>
          </a:p>
        </p:txBody>
      </p:sp>
      <p:sp>
        <p:nvSpPr>
          <p:cNvPr id="20" name="TextBox 19"/>
          <p:cNvSpPr txBox="1">
            <a:spLocks noChangeArrowheads="1"/>
          </p:cNvSpPr>
          <p:nvPr/>
        </p:nvSpPr>
        <p:spPr bwMode="auto">
          <a:xfrm>
            <a:off x="1752600" y="3463925"/>
            <a:ext cx="228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a:solidFill>
                  <a:srgbClr val="000000"/>
                </a:solidFill>
                <a:latin typeface="Calibri" pitchFamily="34" charset="0"/>
              </a:rPr>
              <a:t>a</a:t>
            </a:r>
          </a:p>
        </p:txBody>
      </p:sp>
      <p:sp>
        <p:nvSpPr>
          <p:cNvPr id="28" name="TextBox 27"/>
          <p:cNvSpPr txBox="1">
            <a:spLocks noChangeArrowheads="1"/>
          </p:cNvSpPr>
          <p:nvPr/>
        </p:nvSpPr>
        <p:spPr bwMode="auto">
          <a:xfrm>
            <a:off x="5943600" y="3049588"/>
            <a:ext cx="2971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ar-IQ" sz="3600" b="1">
                <a:solidFill>
                  <a:srgbClr val="FF0000"/>
                </a:solidFill>
                <a:latin typeface="Calibri" pitchFamily="34" charset="0"/>
              </a:rPr>
              <a:t>عند زيادة الدخل</a:t>
            </a:r>
            <a:endParaRPr lang="en-US" sz="3600" b="1">
              <a:solidFill>
                <a:srgbClr val="FF0000"/>
              </a:solidFill>
              <a:latin typeface="Calibri" pitchFamily="34" charset="0"/>
            </a:endParaRPr>
          </a:p>
        </p:txBody>
      </p:sp>
      <p:cxnSp>
        <p:nvCxnSpPr>
          <p:cNvPr id="34" name="Straight Arrow Connector 33"/>
          <p:cNvCxnSpPr/>
          <p:nvPr/>
        </p:nvCxnSpPr>
        <p:spPr>
          <a:xfrm flipV="1">
            <a:off x="2362200" y="4800600"/>
            <a:ext cx="1371600" cy="1141413"/>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2133600" y="3182938"/>
            <a:ext cx="2903538" cy="32575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TextBox 35"/>
          <p:cNvSpPr txBox="1">
            <a:spLocks noChangeArrowheads="1"/>
          </p:cNvSpPr>
          <p:nvPr/>
        </p:nvSpPr>
        <p:spPr bwMode="auto">
          <a:xfrm>
            <a:off x="5029200" y="6396038"/>
            <a:ext cx="228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a:solidFill>
                  <a:srgbClr val="FF0000"/>
                </a:solidFill>
                <a:latin typeface="Calibri" pitchFamily="34" charset="0"/>
              </a:rPr>
              <a:t>d</a:t>
            </a:r>
          </a:p>
        </p:txBody>
      </p:sp>
      <p:sp>
        <p:nvSpPr>
          <p:cNvPr id="37" name="TextBox 36"/>
          <p:cNvSpPr txBox="1">
            <a:spLocks noChangeArrowheads="1"/>
          </p:cNvSpPr>
          <p:nvPr/>
        </p:nvSpPr>
        <p:spPr bwMode="auto">
          <a:xfrm>
            <a:off x="1866900" y="3003550"/>
            <a:ext cx="228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a:solidFill>
                  <a:srgbClr val="FF0000"/>
                </a:solidFill>
                <a:latin typeface="Calibri" pitchFamily="34" charset="0"/>
              </a:rPr>
              <a:t>C</a:t>
            </a:r>
          </a:p>
        </p:txBody>
      </p:sp>
      <p:sp>
        <p:nvSpPr>
          <p:cNvPr id="39" name="TextBox 38"/>
          <p:cNvSpPr txBox="1">
            <a:spLocks noChangeArrowheads="1"/>
          </p:cNvSpPr>
          <p:nvPr/>
        </p:nvSpPr>
        <p:spPr bwMode="auto">
          <a:xfrm>
            <a:off x="5638800" y="3657600"/>
            <a:ext cx="3048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ar-IQ" sz="3600" b="1">
                <a:solidFill>
                  <a:srgbClr val="000000"/>
                </a:solidFill>
                <a:latin typeface="Calibri" pitchFamily="34" charset="0"/>
              </a:rPr>
              <a:t>عند انخفاض الدخل</a:t>
            </a:r>
            <a:endParaRPr lang="en-US" sz="3600" b="1">
              <a:solidFill>
                <a:srgbClr val="000000"/>
              </a:solidFill>
              <a:latin typeface="Calibri" pitchFamily="34" charset="0"/>
            </a:endParaRPr>
          </a:p>
        </p:txBody>
      </p:sp>
      <p:cxnSp>
        <p:nvCxnSpPr>
          <p:cNvPr id="40" name="Straight Arrow Connector 39"/>
          <p:cNvCxnSpPr/>
          <p:nvPr/>
        </p:nvCxnSpPr>
        <p:spPr>
          <a:xfrm flipH="1">
            <a:off x="3295650" y="4929188"/>
            <a:ext cx="1554163" cy="1012825"/>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2073275" y="4530725"/>
            <a:ext cx="1660525" cy="190976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Box 45"/>
          <p:cNvSpPr txBox="1">
            <a:spLocks noChangeArrowheads="1"/>
          </p:cNvSpPr>
          <p:nvPr/>
        </p:nvSpPr>
        <p:spPr bwMode="auto">
          <a:xfrm>
            <a:off x="3619500" y="6397625"/>
            <a:ext cx="228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a:solidFill>
                  <a:srgbClr val="000000"/>
                </a:solidFill>
                <a:latin typeface="Calibri" pitchFamily="34" charset="0"/>
              </a:rPr>
              <a:t>f</a:t>
            </a:r>
          </a:p>
        </p:txBody>
      </p:sp>
      <p:sp>
        <p:nvSpPr>
          <p:cNvPr id="47" name="TextBox 46"/>
          <p:cNvSpPr txBox="1">
            <a:spLocks noChangeArrowheads="1"/>
          </p:cNvSpPr>
          <p:nvPr/>
        </p:nvSpPr>
        <p:spPr bwMode="auto">
          <a:xfrm>
            <a:off x="1692275" y="4176713"/>
            <a:ext cx="228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a:solidFill>
                  <a:srgbClr val="000000"/>
                </a:solidFill>
                <a:latin typeface="Calibri" pitchFamily="34" charset="0"/>
              </a:rPr>
              <a:t>e</a:t>
            </a:r>
          </a:p>
        </p:txBody>
      </p:sp>
      <p:sp>
        <p:nvSpPr>
          <p:cNvPr id="14354" name="TextBox 48"/>
          <p:cNvSpPr txBox="1">
            <a:spLocks noChangeArrowheads="1"/>
          </p:cNvSpPr>
          <p:nvPr/>
        </p:nvSpPr>
        <p:spPr bwMode="auto">
          <a:xfrm>
            <a:off x="1371600" y="2384425"/>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y</a:t>
            </a:r>
          </a:p>
        </p:txBody>
      </p:sp>
      <p:sp>
        <p:nvSpPr>
          <p:cNvPr id="14355" name="TextBox 49"/>
          <p:cNvSpPr txBox="1">
            <a:spLocks noChangeArrowheads="1"/>
          </p:cNvSpPr>
          <p:nvPr/>
        </p:nvSpPr>
        <p:spPr bwMode="auto">
          <a:xfrm>
            <a:off x="6721475" y="6211888"/>
            <a:ext cx="762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X</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right)">
                                      <p:cBhvr>
                                        <p:cTn id="12" dur="500"/>
                                        <p:tgtEl>
                                          <p:spTgt spid="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up)">
                                      <p:cBhvr>
                                        <p:cTn id="17" dur="500"/>
                                        <p:tgtEl>
                                          <p:spTgt spid="18"/>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500"/>
                                        <p:tgtEl>
                                          <p:spTgt spid="20"/>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wipe(up)">
                                      <p:cBhvr>
                                        <p:cTn id="23" dur="500"/>
                                        <p:tgtEl>
                                          <p:spTgt spid="1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3" fill="hold" grpId="0" nodeType="clickEffect">
                                  <p:stCondLst>
                                    <p:cond delay="0"/>
                                  </p:stCondLst>
                                  <p:childTnLst>
                                    <p:set>
                                      <p:cBhvr>
                                        <p:cTn id="27" dur="1" fill="hold">
                                          <p:stCondLst>
                                            <p:cond delay="0"/>
                                          </p:stCondLst>
                                        </p:cTn>
                                        <p:tgtEl>
                                          <p:spTgt spid="28"/>
                                        </p:tgtEl>
                                        <p:attrNameLst>
                                          <p:attrName>style.visibility</p:attrName>
                                        </p:attrNameLst>
                                      </p:cBhvr>
                                      <p:to>
                                        <p:strVal val="visible"/>
                                      </p:to>
                                    </p:set>
                                    <p:anim calcmode="lin" valueType="num">
                                      <p:cBhvr additive="base">
                                        <p:cTn id="28" dur="500" fill="hold"/>
                                        <p:tgtEl>
                                          <p:spTgt spid="28"/>
                                        </p:tgtEl>
                                        <p:attrNameLst>
                                          <p:attrName>ppt_x</p:attrName>
                                        </p:attrNameLst>
                                      </p:cBhvr>
                                      <p:tavLst>
                                        <p:tav tm="0">
                                          <p:val>
                                            <p:strVal val="1+#ppt_w/2"/>
                                          </p:val>
                                        </p:tav>
                                        <p:tav tm="100000">
                                          <p:val>
                                            <p:strVal val="#ppt_x"/>
                                          </p:val>
                                        </p:tav>
                                      </p:tavLst>
                                    </p:anim>
                                    <p:anim calcmode="lin" valueType="num">
                                      <p:cBhvr additive="base">
                                        <p:cTn id="29" dur="5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4" fill="hold" nodeType="clickEffect">
                                  <p:stCondLst>
                                    <p:cond delay="0"/>
                                  </p:stCondLst>
                                  <p:childTnLst>
                                    <p:set>
                                      <p:cBhvr>
                                        <p:cTn id="33" dur="1" fill="hold">
                                          <p:stCondLst>
                                            <p:cond delay="0"/>
                                          </p:stCondLst>
                                        </p:cTn>
                                        <p:tgtEl>
                                          <p:spTgt spid="34"/>
                                        </p:tgtEl>
                                        <p:attrNameLst>
                                          <p:attrName>style.visibility</p:attrName>
                                        </p:attrNameLst>
                                      </p:cBhvr>
                                      <p:to>
                                        <p:strVal val="visible"/>
                                      </p:to>
                                    </p:set>
                                    <p:animEffect transition="in" filter="wipe(down)">
                                      <p:cBhvr>
                                        <p:cTn id="34" dur="500"/>
                                        <p:tgtEl>
                                          <p:spTgt spid="3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nodeType="click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wipe(up)">
                                      <p:cBhvr>
                                        <p:cTn id="39" dur="500"/>
                                        <p:tgtEl>
                                          <p:spTgt spid="35"/>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wipe(up)">
                                      <p:cBhvr>
                                        <p:cTn id="42" dur="500"/>
                                        <p:tgtEl>
                                          <p:spTgt spid="37"/>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wipe(up)">
                                      <p:cBhvr>
                                        <p:cTn id="45" dur="500"/>
                                        <p:tgtEl>
                                          <p:spTgt spid="36"/>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3" fill="hold" grpId="0" nodeType="clickEffect">
                                  <p:stCondLst>
                                    <p:cond delay="0"/>
                                  </p:stCondLst>
                                  <p:childTnLst>
                                    <p:set>
                                      <p:cBhvr>
                                        <p:cTn id="49" dur="1" fill="hold">
                                          <p:stCondLst>
                                            <p:cond delay="0"/>
                                          </p:stCondLst>
                                        </p:cTn>
                                        <p:tgtEl>
                                          <p:spTgt spid="39"/>
                                        </p:tgtEl>
                                        <p:attrNameLst>
                                          <p:attrName>style.visibility</p:attrName>
                                        </p:attrNameLst>
                                      </p:cBhvr>
                                      <p:to>
                                        <p:strVal val="visible"/>
                                      </p:to>
                                    </p:set>
                                    <p:anim calcmode="lin" valueType="num">
                                      <p:cBhvr additive="base">
                                        <p:cTn id="50" dur="500" fill="hold"/>
                                        <p:tgtEl>
                                          <p:spTgt spid="39"/>
                                        </p:tgtEl>
                                        <p:attrNameLst>
                                          <p:attrName>ppt_x</p:attrName>
                                        </p:attrNameLst>
                                      </p:cBhvr>
                                      <p:tavLst>
                                        <p:tav tm="0">
                                          <p:val>
                                            <p:strVal val="1+#ppt_w/2"/>
                                          </p:val>
                                        </p:tav>
                                        <p:tav tm="100000">
                                          <p:val>
                                            <p:strVal val="#ppt_x"/>
                                          </p:val>
                                        </p:tav>
                                      </p:tavLst>
                                    </p:anim>
                                    <p:anim calcmode="lin" valueType="num">
                                      <p:cBhvr additive="base">
                                        <p:cTn id="51" dur="500" fill="hold"/>
                                        <p:tgtEl>
                                          <p:spTgt spid="39"/>
                                        </p:tgtEl>
                                        <p:attrNameLst>
                                          <p:attrName>ppt_y</p:attrName>
                                        </p:attrNameLst>
                                      </p:cBhvr>
                                      <p:tavLst>
                                        <p:tav tm="0">
                                          <p:val>
                                            <p:strVal val="0-#ppt_h/2"/>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4" fill="hold" nodeType="clickEffect">
                                  <p:stCondLst>
                                    <p:cond delay="0"/>
                                  </p:stCondLst>
                                  <p:childTnLst>
                                    <p:set>
                                      <p:cBhvr>
                                        <p:cTn id="55" dur="1" fill="hold">
                                          <p:stCondLst>
                                            <p:cond delay="0"/>
                                          </p:stCondLst>
                                        </p:cTn>
                                        <p:tgtEl>
                                          <p:spTgt spid="40"/>
                                        </p:tgtEl>
                                        <p:attrNameLst>
                                          <p:attrName>style.visibility</p:attrName>
                                        </p:attrNameLst>
                                      </p:cBhvr>
                                      <p:to>
                                        <p:strVal val="visible"/>
                                      </p:to>
                                    </p:set>
                                    <p:animEffect transition="in" filter="wipe(down)">
                                      <p:cBhvr>
                                        <p:cTn id="56" dur="500"/>
                                        <p:tgtEl>
                                          <p:spTgt spid="40"/>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1" fill="hold" nodeType="click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wipe(up)">
                                      <p:cBhvr>
                                        <p:cTn id="61" dur="500"/>
                                        <p:tgtEl>
                                          <p:spTgt spid="45"/>
                                        </p:tgtEl>
                                      </p:cBhvr>
                                    </p:animEffect>
                                  </p:childTnLst>
                                </p:cTn>
                              </p:par>
                              <p:par>
                                <p:cTn id="62" presetID="22" presetClass="entr" presetSubtype="1" fill="hold" grpId="0" nodeType="withEffect">
                                  <p:stCondLst>
                                    <p:cond delay="0"/>
                                  </p:stCondLst>
                                  <p:childTnLst>
                                    <p:set>
                                      <p:cBhvr>
                                        <p:cTn id="63" dur="1" fill="hold">
                                          <p:stCondLst>
                                            <p:cond delay="0"/>
                                          </p:stCondLst>
                                        </p:cTn>
                                        <p:tgtEl>
                                          <p:spTgt spid="47"/>
                                        </p:tgtEl>
                                        <p:attrNameLst>
                                          <p:attrName>style.visibility</p:attrName>
                                        </p:attrNameLst>
                                      </p:cBhvr>
                                      <p:to>
                                        <p:strVal val="visible"/>
                                      </p:to>
                                    </p:set>
                                    <p:animEffect transition="in" filter="wipe(up)">
                                      <p:cBhvr>
                                        <p:cTn id="64" dur="500"/>
                                        <p:tgtEl>
                                          <p:spTgt spid="47"/>
                                        </p:tgtEl>
                                      </p:cBhvr>
                                    </p:animEffect>
                                  </p:childTnLst>
                                </p:cTn>
                              </p:par>
                              <p:par>
                                <p:cTn id="65" presetID="22" presetClass="entr" presetSubtype="1" fill="hold" grpId="0" nodeType="withEffect">
                                  <p:stCondLst>
                                    <p:cond delay="0"/>
                                  </p:stCondLst>
                                  <p:childTnLst>
                                    <p:set>
                                      <p:cBhvr>
                                        <p:cTn id="66" dur="1" fill="hold">
                                          <p:stCondLst>
                                            <p:cond delay="0"/>
                                          </p:stCondLst>
                                        </p:cTn>
                                        <p:tgtEl>
                                          <p:spTgt spid="46"/>
                                        </p:tgtEl>
                                        <p:attrNameLst>
                                          <p:attrName>style.visibility</p:attrName>
                                        </p:attrNameLst>
                                      </p:cBhvr>
                                      <p:to>
                                        <p:strVal val="visible"/>
                                      </p:to>
                                    </p:set>
                                    <p:animEffect transition="in" filter="wipe(up)">
                                      <p:cBhvr>
                                        <p:cTn id="6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8" grpId="0"/>
      <p:bldP spid="36" grpId="0"/>
      <p:bldP spid="37" grpId="0"/>
      <p:bldP spid="39" grpId="0"/>
      <p:bldP spid="46" grpId="0"/>
      <p:bldP spid="4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ar-IQ" smtClean="0"/>
              <a:t>تغيرات الأسعار</a:t>
            </a:r>
            <a:endParaRPr lang="en-US" smtClean="0"/>
          </a:p>
        </p:txBody>
      </p:sp>
      <p:cxnSp>
        <p:nvCxnSpPr>
          <p:cNvPr id="3" name="Straight Connector 2"/>
          <p:cNvCxnSpPr/>
          <p:nvPr/>
        </p:nvCxnSpPr>
        <p:spPr>
          <a:xfrm>
            <a:off x="2133600" y="2706688"/>
            <a:ext cx="0" cy="37338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5364" name="TextBox 3"/>
          <p:cNvSpPr txBox="1">
            <a:spLocks noChangeArrowheads="1"/>
          </p:cNvSpPr>
          <p:nvPr/>
        </p:nvSpPr>
        <p:spPr bwMode="auto">
          <a:xfrm>
            <a:off x="1371600" y="2384425"/>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y</a:t>
            </a:r>
          </a:p>
        </p:txBody>
      </p:sp>
      <p:cxnSp>
        <p:nvCxnSpPr>
          <p:cNvPr id="5" name="Straight Connector 4"/>
          <p:cNvCxnSpPr/>
          <p:nvPr/>
        </p:nvCxnSpPr>
        <p:spPr>
          <a:xfrm flipH="1">
            <a:off x="2133600" y="6440488"/>
            <a:ext cx="48006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6721475" y="6211888"/>
            <a:ext cx="762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X</a:t>
            </a:r>
          </a:p>
        </p:txBody>
      </p:sp>
      <p:cxnSp>
        <p:nvCxnSpPr>
          <p:cNvPr id="7" name="Straight Connector 6"/>
          <p:cNvCxnSpPr/>
          <p:nvPr/>
        </p:nvCxnSpPr>
        <p:spPr>
          <a:xfrm>
            <a:off x="2133600" y="3817938"/>
            <a:ext cx="2324100" cy="262255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TextBox 7"/>
          <p:cNvSpPr txBox="1">
            <a:spLocks noChangeArrowheads="1"/>
          </p:cNvSpPr>
          <p:nvPr/>
        </p:nvSpPr>
        <p:spPr bwMode="auto">
          <a:xfrm>
            <a:off x="4305300" y="6361113"/>
            <a:ext cx="228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a:solidFill>
                  <a:srgbClr val="000000"/>
                </a:solidFill>
                <a:latin typeface="Calibri" pitchFamily="34" charset="0"/>
              </a:rPr>
              <a:t>b</a:t>
            </a:r>
          </a:p>
        </p:txBody>
      </p:sp>
      <p:sp>
        <p:nvSpPr>
          <p:cNvPr id="9" name="TextBox 8"/>
          <p:cNvSpPr txBox="1">
            <a:spLocks noChangeArrowheads="1"/>
          </p:cNvSpPr>
          <p:nvPr/>
        </p:nvSpPr>
        <p:spPr bwMode="auto">
          <a:xfrm>
            <a:off x="1752600" y="3463925"/>
            <a:ext cx="228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a:solidFill>
                  <a:srgbClr val="000000"/>
                </a:solidFill>
                <a:latin typeface="Calibri" pitchFamily="34" charset="0"/>
              </a:rPr>
              <a:t>a</a:t>
            </a:r>
          </a:p>
        </p:txBody>
      </p:sp>
      <p:sp>
        <p:nvSpPr>
          <p:cNvPr id="10" name="Arc 9"/>
          <p:cNvSpPr/>
          <p:nvPr/>
        </p:nvSpPr>
        <p:spPr>
          <a:xfrm rot="11594011">
            <a:off x="2290763" y="1274763"/>
            <a:ext cx="6115050" cy="4605337"/>
          </a:xfrm>
          <a:prstGeom prst="arc">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11" name="TextBox 10"/>
          <p:cNvSpPr txBox="1">
            <a:spLocks noChangeArrowheads="1"/>
          </p:cNvSpPr>
          <p:nvPr/>
        </p:nvSpPr>
        <p:spPr bwMode="auto">
          <a:xfrm>
            <a:off x="2816225" y="452755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E1</a:t>
            </a:r>
          </a:p>
        </p:txBody>
      </p:sp>
      <p:sp>
        <p:nvSpPr>
          <p:cNvPr id="12" name="Oval 11"/>
          <p:cNvSpPr/>
          <p:nvPr/>
        </p:nvSpPr>
        <p:spPr>
          <a:xfrm>
            <a:off x="2878138" y="4713288"/>
            <a:ext cx="182562" cy="182562"/>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cxnSp>
        <p:nvCxnSpPr>
          <p:cNvPr id="13" name="Straight Connector 12"/>
          <p:cNvCxnSpPr/>
          <p:nvPr/>
        </p:nvCxnSpPr>
        <p:spPr>
          <a:xfrm>
            <a:off x="3030538" y="5078413"/>
            <a:ext cx="0" cy="1368425"/>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374" name="TextBox 13"/>
          <p:cNvSpPr txBox="1">
            <a:spLocks noChangeArrowheads="1"/>
          </p:cNvSpPr>
          <p:nvPr/>
        </p:nvSpPr>
        <p:spPr bwMode="auto">
          <a:xfrm>
            <a:off x="1374775" y="4545013"/>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y1</a:t>
            </a:r>
          </a:p>
        </p:txBody>
      </p:sp>
      <p:sp>
        <p:nvSpPr>
          <p:cNvPr id="15" name="TextBox 14"/>
          <p:cNvSpPr txBox="1">
            <a:spLocks noChangeArrowheads="1"/>
          </p:cNvSpPr>
          <p:nvPr/>
        </p:nvSpPr>
        <p:spPr bwMode="auto">
          <a:xfrm>
            <a:off x="1363663" y="2384425"/>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y</a:t>
            </a:r>
          </a:p>
        </p:txBody>
      </p:sp>
      <p:sp>
        <p:nvSpPr>
          <p:cNvPr id="16" name="TextBox 15"/>
          <p:cNvSpPr txBox="1">
            <a:spLocks noChangeArrowheads="1"/>
          </p:cNvSpPr>
          <p:nvPr/>
        </p:nvSpPr>
        <p:spPr bwMode="auto">
          <a:xfrm>
            <a:off x="1374775" y="4545013"/>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y1</a:t>
            </a:r>
          </a:p>
        </p:txBody>
      </p:sp>
      <p:cxnSp>
        <p:nvCxnSpPr>
          <p:cNvPr id="17" name="Straight Connector 16"/>
          <p:cNvCxnSpPr>
            <a:stCxn id="12" idx="2"/>
          </p:cNvCxnSpPr>
          <p:nvPr/>
        </p:nvCxnSpPr>
        <p:spPr>
          <a:xfrm flipH="1">
            <a:off x="2125663" y="4803775"/>
            <a:ext cx="752475" cy="0"/>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p:cNvSpPr txBox="1">
            <a:spLocks noChangeArrowheads="1"/>
          </p:cNvSpPr>
          <p:nvPr/>
        </p:nvSpPr>
        <p:spPr bwMode="auto">
          <a:xfrm>
            <a:off x="2328863" y="266065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C1</a:t>
            </a:r>
          </a:p>
        </p:txBody>
      </p:sp>
      <p:sp>
        <p:nvSpPr>
          <p:cNvPr id="19" name="TextBox 18"/>
          <p:cNvSpPr txBox="1">
            <a:spLocks noChangeArrowheads="1"/>
          </p:cNvSpPr>
          <p:nvPr/>
        </p:nvSpPr>
        <p:spPr bwMode="auto">
          <a:xfrm>
            <a:off x="2714625" y="6438900"/>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X1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up)">
                                      <p:cBhvr>
                                        <p:cTn id="10" dur="500"/>
                                        <p:tgtEl>
                                          <p:spTgt spid="1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2"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right)">
                                      <p:cBhvr>
                                        <p:cTn id="15" dur="500"/>
                                        <p:tgtEl>
                                          <p:spTgt spid="5"/>
                                        </p:tgtEl>
                                      </p:cBhvr>
                                    </p:animEffect>
                                  </p:childTnLst>
                                </p:cTn>
                              </p:par>
                              <p:par>
                                <p:cTn id="16" presetID="22" presetClass="entr" presetSubtype="2"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right)">
                                      <p:cBhvr>
                                        <p:cTn id="18" dur="500"/>
                                        <p:tgtEl>
                                          <p:spTgt spid="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1"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up)">
                                      <p:cBhvr>
                                        <p:cTn id="23" dur="500"/>
                                        <p:tgtEl>
                                          <p:spTgt spid="7"/>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up)">
                                      <p:cBhvr>
                                        <p:cTn id="26" dur="500"/>
                                        <p:tgtEl>
                                          <p:spTgt spid="9"/>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up)">
                                      <p:cBhvr>
                                        <p:cTn id="29" dur="500"/>
                                        <p:tgtEl>
                                          <p:spTgt spid="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8"/>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10"/>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1"/>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1" fill="hold"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up)">
                                      <p:cBhvr>
                                        <p:cTn id="44" dur="500"/>
                                        <p:tgtEl>
                                          <p:spTgt spid="13"/>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ipe(up)">
                                      <p:cBhvr>
                                        <p:cTn id="47" dur="500"/>
                                        <p:tgtEl>
                                          <p:spTgt spid="1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2" fill="hold"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ipe(right)">
                                      <p:cBhvr>
                                        <p:cTn id="52" dur="500"/>
                                        <p:tgtEl>
                                          <p:spTgt spid="17"/>
                                        </p:tgtEl>
                                      </p:cBhvr>
                                    </p:animEffect>
                                  </p:childTnLst>
                                </p:cTn>
                              </p:par>
                              <p:par>
                                <p:cTn id="53" presetID="22" presetClass="entr" presetSubtype="2"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ipe(right)">
                                      <p:cBhvr>
                                        <p:cTn id="5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1" grpId="0"/>
      <p:bldP spid="12" grpId="0" animBg="1"/>
      <p:bldP spid="15" grpId="0"/>
      <p:bldP spid="16" grpId="0"/>
      <p:bldP spid="18"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ar-IQ" smtClean="0"/>
              <a:t>عند انخفاض سعر السلعة</a:t>
            </a:r>
            <a:endParaRPr lang="en-US" smtClean="0"/>
          </a:p>
        </p:txBody>
      </p:sp>
      <p:cxnSp>
        <p:nvCxnSpPr>
          <p:cNvPr id="3" name="Straight Connector 2"/>
          <p:cNvCxnSpPr/>
          <p:nvPr/>
        </p:nvCxnSpPr>
        <p:spPr>
          <a:xfrm>
            <a:off x="2133600" y="2706688"/>
            <a:ext cx="0" cy="37338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6388" name="TextBox 3"/>
          <p:cNvSpPr txBox="1">
            <a:spLocks noChangeArrowheads="1"/>
          </p:cNvSpPr>
          <p:nvPr/>
        </p:nvSpPr>
        <p:spPr bwMode="auto">
          <a:xfrm>
            <a:off x="1371600" y="2384425"/>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y</a:t>
            </a:r>
          </a:p>
        </p:txBody>
      </p:sp>
      <p:cxnSp>
        <p:nvCxnSpPr>
          <p:cNvPr id="5" name="Straight Connector 4"/>
          <p:cNvCxnSpPr/>
          <p:nvPr/>
        </p:nvCxnSpPr>
        <p:spPr>
          <a:xfrm flipH="1">
            <a:off x="2133600" y="6440488"/>
            <a:ext cx="48006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133600" y="3817938"/>
            <a:ext cx="2324100" cy="262255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6391" name="TextBox 6"/>
          <p:cNvSpPr txBox="1">
            <a:spLocks noChangeArrowheads="1"/>
          </p:cNvSpPr>
          <p:nvPr/>
        </p:nvSpPr>
        <p:spPr bwMode="auto">
          <a:xfrm>
            <a:off x="1752600" y="3463925"/>
            <a:ext cx="228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000" b="1">
                <a:solidFill>
                  <a:srgbClr val="000000"/>
                </a:solidFill>
                <a:latin typeface="Calibri" pitchFamily="34" charset="0"/>
              </a:rPr>
              <a:t>a</a:t>
            </a:r>
          </a:p>
        </p:txBody>
      </p:sp>
      <p:sp>
        <p:nvSpPr>
          <p:cNvPr id="16392" name="TextBox 7"/>
          <p:cNvSpPr txBox="1">
            <a:spLocks noChangeArrowheads="1"/>
          </p:cNvSpPr>
          <p:nvPr/>
        </p:nvSpPr>
        <p:spPr bwMode="auto">
          <a:xfrm>
            <a:off x="2816225" y="452755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E1</a:t>
            </a:r>
          </a:p>
        </p:txBody>
      </p:sp>
      <p:cxnSp>
        <p:nvCxnSpPr>
          <p:cNvPr id="9" name="Straight Connector 8"/>
          <p:cNvCxnSpPr>
            <a:stCxn id="24" idx="4"/>
          </p:cNvCxnSpPr>
          <p:nvPr/>
        </p:nvCxnSpPr>
        <p:spPr>
          <a:xfrm>
            <a:off x="3006725" y="4913313"/>
            <a:ext cx="23813" cy="1533525"/>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6394" name="TextBox 9"/>
          <p:cNvSpPr txBox="1">
            <a:spLocks noChangeArrowheads="1"/>
          </p:cNvSpPr>
          <p:nvPr/>
        </p:nvSpPr>
        <p:spPr bwMode="auto">
          <a:xfrm>
            <a:off x="1374775" y="4545013"/>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y1</a:t>
            </a:r>
          </a:p>
        </p:txBody>
      </p:sp>
      <p:cxnSp>
        <p:nvCxnSpPr>
          <p:cNvPr id="11" name="Straight Connector 10"/>
          <p:cNvCxnSpPr/>
          <p:nvPr/>
        </p:nvCxnSpPr>
        <p:spPr>
          <a:xfrm flipH="1">
            <a:off x="1905000" y="4765675"/>
            <a:ext cx="1295400" cy="0"/>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133600" y="3802063"/>
            <a:ext cx="4343400" cy="2644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TextBox 12"/>
          <p:cNvSpPr txBox="1">
            <a:spLocks noChangeArrowheads="1"/>
          </p:cNvSpPr>
          <p:nvPr/>
        </p:nvSpPr>
        <p:spPr bwMode="auto">
          <a:xfrm>
            <a:off x="6362700" y="6361113"/>
            <a:ext cx="228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a:solidFill>
                  <a:srgbClr val="000000"/>
                </a:solidFill>
                <a:latin typeface="Calibri" pitchFamily="34" charset="0"/>
              </a:rPr>
              <a:t>C</a:t>
            </a:r>
          </a:p>
        </p:txBody>
      </p:sp>
      <p:sp>
        <p:nvSpPr>
          <p:cNvPr id="16398" name="TextBox 13"/>
          <p:cNvSpPr txBox="1">
            <a:spLocks noChangeArrowheads="1"/>
          </p:cNvSpPr>
          <p:nvPr/>
        </p:nvSpPr>
        <p:spPr bwMode="auto">
          <a:xfrm>
            <a:off x="2709863" y="6461125"/>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X1</a:t>
            </a:r>
          </a:p>
        </p:txBody>
      </p:sp>
      <p:sp>
        <p:nvSpPr>
          <p:cNvPr id="15" name="TextBox 14"/>
          <p:cNvSpPr txBox="1">
            <a:spLocks noChangeArrowheads="1"/>
          </p:cNvSpPr>
          <p:nvPr/>
        </p:nvSpPr>
        <p:spPr bwMode="auto">
          <a:xfrm>
            <a:off x="4124325" y="4752975"/>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E2</a:t>
            </a:r>
          </a:p>
        </p:txBody>
      </p:sp>
      <p:sp>
        <p:nvSpPr>
          <p:cNvPr id="16" name="Oval 15"/>
          <p:cNvSpPr/>
          <p:nvPr/>
        </p:nvSpPr>
        <p:spPr>
          <a:xfrm>
            <a:off x="4124325" y="4937125"/>
            <a:ext cx="304800" cy="271463"/>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7" name="TextBox 16"/>
          <p:cNvSpPr txBox="1">
            <a:spLocks noChangeArrowheads="1"/>
          </p:cNvSpPr>
          <p:nvPr/>
        </p:nvSpPr>
        <p:spPr bwMode="auto">
          <a:xfrm>
            <a:off x="1374775" y="4930775"/>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FF0000"/>
                </a:solidFill>
                <a:latin typeface="Calibri" pitchFamily="34" charset="0"/>
              </a:rPr>
              <a:t>y2</a:t>
            </a:r>
          </a:p>
        </p:txBody>
      </p:sp>
      <p:sp>
        <p:nvSpPr>
          <p:cNvPr id="18" name="TextBox 17"/>
          <p:cNvSpPr txBox="1">
            <a:spLocks noChangeArrowheads="1"/>
          </p:cNvSpPr>
          <p:nvPr/>
        </p:nvSpPr>
        <p:spPr bwMode="auto">
          <a:xfrm>
            <a:off x="3895725" y="64135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FF0000"/>
                </a:solidFill>
                <a:latin typeface="Calibri" pitchFamily="34" charset="0"/>
              </a:rPr>
              <a:t>X2</a:t>
            </a:r>
          </a:p>
        </p:txBody>
      </p:sp>
      <p:sp>
        <p:nvSpPr>
          <p:cNvPr id="16403" name="TextBox 18"/>
          <p:cNvSpPr txBox="1">
            <a:spLocks noChangeArrowheads="1"/>
          </p:cNvSpPr>
          <p:nvPr/>
        </p:nvSpPr>
        <p:spPr bwMode="auto">
          <a:xfrm>
            <a:off x="2328863" y="266065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C1</a:t>
            </a:r>
          </a:p>
        </p:txBody>
      </p:sp>
      <p:cxnSp>
        <p:nvCxnSpPr>
          <p:cNvPr id="20" name="Straight Connector 19"/>
          <p:cNvCxnSpPr/>
          <p:nvPr/>
        </p:nvCxnSpPr>
        <p:spPr>
          <a:xfrm flipH="1">
            <a:off x="2171700" y="6440488"/>
            <a:ext cx="48006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171700" y="3817938"/>
            <a:ext cx="2324100" cy="262255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6406" name="TextBox 21"/>
          <p:cNvSpPr txBox="1">
            <a:spLocks noChangeArrowheads="1"/>
          </p:cNvSpPr>
          <p:nvPr/>
        </p:nvSpPr>
        <p:spPr bwMode="auto">
          <a:xfrm>
            <a:off x="1790700" y="3463925"/>
            <a:ext cx="228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000" b="1">
                <a:solidFill>
                  <a:srgbClr val="000000"/>
                </a:solidFill>
                <a:latin typeface="Calibri" pitchFamily="34" charset="0"/>
              </a:rPr>
              <a:t>a</a:t>
            </a:r>
          </a:p>
        </p:txBody>
      </p:sp>
      <p:sp>
        <p:nvSpPr>
          <p:cNvPr id="16407" name="TextBox 22"/>
          <p:cNvSpPr txBox="1">
            <a:spLocks noChangeArrowheads="1"/>
          </p:cNvSpPr>
          <p:nvPr/>
        </p:nvSpPr>
        <p:spPr bwMode="auto">
          <a:xfrm>
            <a:off x="2854325" y="452755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E1</a:t>
            </a:r>
          </a:p>
        </p:txBody>
      </p:sp>
      <p:sp>
        <p:nvSpPr>
          <p:cNvPr id="24" name="Oval 23"/>
          <p:cNvSpPr/>
          <p:nvPr/>
        </p:nvSpPr>
        <p:spPr>
          <a:xfrm>
            <a:off x="2854325" y="4641850"/>
            <a:ext cx="304800" cy="271463"/>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6409" name="TextBox 24"/>
          <p:cNvSpPr txBox="1">
            <a:spLocks noChangeArrowheads="1"/>
          </p:cNvSpPr>
          <p:nvPr/>
        </p:nvSpPr>
        <p:spPr bwMode="auto">
          <a:xfrm>
            <a:off x="4343400" y="6361113"/>
            <a:ext cx="228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b</a:t>
            </a:r>
          </a:p>
        </p:txBody>
      </p:sp>
      <p:sp>
        <p:nvSpPr>
          <p:cNvPr id="26" name="TextBox 25"/>
          <p:cNvSpPr txBox="1">
            <a:spLocks noChangeArrowheads="1"/>
          </p:cNvSpPr>
          <p:nvPr/>
        </p:nvSpPr>
        <p:spPr bwMode="auto">
          <a:xfrm>
            <a:off x="4162425" y="4752975"/>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E2</a:t>
            </a:r>
          </a:p>
        </p:txBody>
      </p:sp>
      <p:sp>
        <p:nvSpPr>
          <p:cNvPr id="27" name="Oval 26"/>
          <p:cNvSpPr/>
          <p:nvPr/>
        </p:nvSpPr>
        <p:spPr>
          <a:xfrm>
            <a:off x="4162425" y="4937125"/>
            <a:ext cx="304800" cy="271463"/>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cxnSp>
        <p:nvCxnSpPr>
          <p:cNvPr id="28" name="Straight Connector 27"/>
          <p:cNvCxnSpPr/>
          <p:nvPr/>
        </p:nvCxnSpPr>
        <p:spPr>
          <a:xfrm flipH="1" flipV="1">
            <a:off x="2257425" y="5060950"/>
            <a:ext cx="2032000" cy="52388"/>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316413" y="5129213"/>
            <a:ext cx="53975" cy="1262062"/>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6414" name="TextBox 29"/>
          <p:cNvSpPr txBox="1">
            <a:spLocks noChangeArrowheads="1"/>
          </p:cNvSpPr>
          <p:nvPr/>
        </p:nvSpPr>
        <p:spPr bwMode="auto">
          <a:xfrm>
            <a:off x="2366963" y="266065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C1</a:t>
            </a:r>
          </a:p>
        </p:txBody>
      </p:sp>
      <p:sp>
        <p:nvSpPr>
          <p:cNvPr id="16415" name="TextBox 30"/>
          <p:cNvSpPr txBox="1">
            <a:spLocks noChangeArrowheads="1"/>
          </p:cNvSpPr>
          <p:nvPr/>
        </p:nvSpPr>
        <p:spPr bwMode="auto">
          <a:xfrm>
            <a:off x="6721475" y="6211888"/>
            <a:ext cx="762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X</a:t>
            </a:r>
          </a:p>
        </p:txBody>
      </p:sp>
      <p:sp>
        <p:nvSpPr>
          <p:cNvPr id="32" name="TextBox 31"/>
          <p:cNvSpPr txBox="1">
            <a:spLocks noChangeArrowheads="1"/>
          </p:cNvSpPr>
          <p:nvPr/>
        </p:nvSpPr>
        <p:spPr bwMode="auto">
          <a:xfrm>
            <a:off x="3387725" y="3279775"/>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FF0000"/>
                </a:solidFill>
                <a:latin typeface="Calibri" pitchFamily="34" charset="0"/>
              </a:rPr>
              <a:t>C2</a:t>
            </a:r>
          </a:p>
        </p:txBody>
      </p:sp>
      <p:sp>
        <p:nvSpPr>
          <p:cNvPr id="33" name="Arc 32"/>
          <p:cNvSpPr/>
          <p:nvPr/>
        </p:nvSpPr>
        <p:spPr>
          <a:xfrm rot="10598751">
            <a:off x="3328988" y="795338"/>
            <a:ext cx="3886200" cy="4572000"/>
          </a:xfrm>
          <a:prstGeom prst="arc">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srgbClr val="FF0000"/>
              </a:solidFill>
            </a:endParaRPr>
          </a:p>
        </p:txBody>
      </p:sp>
      <p:sp>
        <p:nvSpPr>
          <p:cNvPr id="34" name="Arc 33"/>
          <p:cNvSpPr/>
          <p:nvPr/>
        </p:nvSpPr>
        <p:spPr>
          <a:xfrm rot="11594011">
            <a:off x="2290763" y="1274763"/>
            <a:ext cx="6115050" cy="4605337"/>
          </a:xfrm>
          <a:prstGeom prst="arc">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up)">
                                      <p:cBhvr>
                                        <p:cTn id="7" dur="500"/>
                                        <p:tgtEl>
                                          <p:spTgt spid="1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up)">
                                      <p:cBhvr>
                                        <p:cTn id="10" dur="500"/>
                                        <p:tgtEl>
                                          <p:spTgt spid="1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nodeType="click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wipe(up)">
                                      <p:cBhvr>
                                        <p:cTn id="31" dur="500"/>
                                        <p:tgtEl>
                                          <p:spTgt spid="29"/>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up)">
                                      <p:cBhvr>
                                        <p:cTn id="34" dur="500"/>
                                        <p:tgtEl>
                                          <p:spTgt spid="18"/>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4" fill="hold" nodeType="click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wipe(down)">
                                      <p:cBhvr>
                                        <p:cTn id="39" dur="500"/>
                                        <p:tgtEl>
                                          <p:spTgt spid="28"/>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right)">
                                      <p:cBhvr>
                                        <p:cTn id="4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6" grpId="0" animBg="1"/>
      <p:bldP spid="17" grpId="0"/>
      <p:bldP spid="18" grpId="0"/>
      <p:bldP spid="26" grpId="0"/>
      <p:bldP spid="27" grpId="0" animBg="1"/>
      <p:bldP spid="3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ar-IQ" smtClean="0"/>
              <a:t>عند ارتفاع سعر السلعة</a:t>
            </a:r>
            <a:endParaRPr lang="en-US" smtClean="0"/>
          </a:p>
        </p:txBody>
      </p:sp>
      <p:sp>
        <p:nvSpPr>
          <p:cNvPr id="17411" name="TextBox 3"/>
          <p:cNvSpPr txBox="1">
            <a:spLocks noChangeArrowheads="1"/>
          </p:cNvSpPr>
          <p:nvPr/>
        </p:nvSpPr>
        <p:spPr bwMode="auto">
          <a:xfrm>
            <a:off x="1371600" y="2384425"/>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y</a:t>
            </a:r>
          </a:p>
        </p:txBody>
      </p:sp>
      <p:cxnSp>
        <p:nvCxnSpPr>
          <p:cNvPr id="5" name="Straight Connector 4"/>
          <p:cNvCxnSpPr/>
          <p:nvPr/>
        </p:nvCxnSpPr>
        <p:spPr>
          <a:xfrm flipH="1">
            <a:off x="2133600" y="6440488"/>
            <a:ext cx="48006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133600" y="3817938"/>
            <a:ext cx="2324100" cy="26225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a:spLocks noChangeArrowheads="1"/>
          </p:cNvSpPr>
          <p:nvPr/>
        </p:nvSpPr>
        <p:spPr bwMode="auto">
          <a:xfrm>
            <a:off x="1752600" y="3463925"/>
            <a:ext cx="228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000" b="1">
                <a:solidFill>
                  <a:srgbClr val="000000"/>
                </a:solidFill>
                <a:latin typeface="Calibri" pitchFamily="34" charset="0"/>
              </a:rPr>
              <a:t>a</a:t>
            </a:r>
          </a:p>
        </p:txBody>
      </p:sp>
      <p:sp>
        <p:nvSpPr>
          <p:cNvPr id="17415" name="TextBox 7"/>
          <p:cNvSpPr txBox="1">
            <a:spLocks noChangeArrowheads="1"/>
          </p:cNvSpPr>
          <p:nvPr/>
        </p:nvSpPr>
        <p:spPr bwMode="auto">
          <a:xfrm>
            <a:off x="4130675" y="4751388"/>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70C0"/>
                </a:solidFill>
                <a:latin typeface="Calibri" pitchFamily="34" charset="0"/>
              </a:rPr>
              <a:t>E1</a:t>
            </a:r>
          </a:p>
        </p:txBody>
      </p:sp>
      <p:sp>
        <p:nvSpPr>
          <p:cNvPr id="9" name="Oval 8"/>
          <p:cNvSpPr/>
          <p:nvPr/>
        </p:nvSpPr>
        <p:spPr>
          <a:xfrm>
            <a:off x="2843213" y="4629150"/>
            <a:ext cx="304800" cy="269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cxnSp>
        <p:nvCxnSpPr>
          <p:cNvPr id="10" name="Straight Connector 9"/>
          <p:cNvCxnSpPr/>
          <p:nvPr/>
        </p:nvCxnSpPr>
        <p:spPr>
          <a:xfrm>
            <a:off x="3030538" y="5078413"/>
            <a:ext cx="0" cy="1368425"/>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1" name="TextBox 10"/>
          <p:cNvSpPr txBox="1">
            <a:spLocks noChangeArrowheads="1"/>
          </p:cNvSpPr>
          <p:nvPr/>
        </p:nvSpPr>
        <p:spPr bwMode="auto">
          <a:xfrm>
            <a:off x="1374775" y="4545013"/>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FF0000"/>
                </a:solidFill>
                <a:latin typeface="Calibri" pitchFamily="34" charset="0"/>
              </a:rPr>
              <a:t>y2</a:t>
            </a:r>
          </a:p>
        </p:txBody>
      </p:sp>
      <p:cxnSp>
        <p:nvCxnSpPr>
          <p:cNvPr id="12" name="Straight Connector 11"/>
          <p:cNvCxnSpPr>
            <a:endCxn id="11" idx="3"/>
          </p:cNvCxnSpPr>
          <p:nvPr/>
        </p:nvCxnSpPr>
        <p:spPr>
          <a:xfrm flipH="1" flipV="1">
            <a:off x="2136775" y="4729163"/>
            <a:ext cx="893763" cy="36512"/>
          </a:xfrm>
          <a:prstGeom prst="line">
            <a:avLst/>
          </a:prstGeom>
          <a:ln w="571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133600" y="3802063"/>
            <a:ext cx="4343400" cy="26447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4457700" y="6245225"/>
            <a:ext cx="327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b="1">
                <a:solidFill>
                  <a:srgbClr val="000000"/>
                </a:solidFill>
                <a:latin typeface="Calibri" pitchFamily="34" charset="0"/>
              </a:rPr>
              <a:t>c</a:t>
            </a:r>
          </a:p>
        </p:txBody>
      </p:sp>
      <p:sp>
        <p:nvSpPr>
          <p:cNvPr id="17422" name="TextBox 14"/>
          <p:cNvSpPr txBox="1">
            <a:spLocks noChangeArrowheads="1"/>
          </p:cNvSpPr>
          <p:nvPr/>
        </p:nvSpPr>
        <p:spPr bwMode="auto">
          <a:xfrm>
            <a:off x="6362700" y="6361113"/>
            <a:ext cx="228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b="1">
                <a:solidFill>
                  <a:srgbClr val="000000"/>
                </a:solidFill>
                <a:latin typeface="Calibri" pitchFamily="34" charset="0"/>
              </a:rPr>
              <a:t>b</a:t>
            </a:r>
          </a:p>
        </p:txBody>
      </p:sp>
      <p:sp>
        <p:nvSpPr>
          <p:cNvPr id="16" name="TextBox 15"/>
          <p:cNvSpPr txBox="1">
            <a:spLocks noChangeArrowheads="1"/>
          </p:cNvSpPr>
          <p:nvPr/>
        </p:nvSpPr>
        <p:spPr bwMode="auto">
          <a:xfrm>
            <a:off x="2649538" y="6438900"/>
            <a:ext cx="762000" cy="36988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X2</a:t>
            </a:r>
          </a:p>
        </p:txBody>
      </p:sp>
      <p:sp>
        <p:nvSpPr>
          <p:cNvPr id="17" name="Arc 16"/>
          <p:cNvSpPr/>
          <p:nvPr/>
        </p:nvSpPr>
        <p:spPr>
          <a:xfrm rot="10598751">
            <a:off x="3330575" y="868363"/>
            <a:ext cx="3886200" cy="4572000"/>
          </a:xfrm>
          <a:prstGeom prst="arc">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18" name="Oval 17"/>
          <p:cNvSpPr/>
          <p:nvPr/>
        </p:nvSpPr>
        <p:spPr>
          <a:xfrm>
            <a:off x="4124325" y="4937125"/>
            <a:ext cx="304800" cy="27146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7426" name="TextBox 18"/>
          <p:cNvSpPr txBox="1">
            <a:spLocks noChangeArrowheads="1"/>
          </p:cNvSpPr>
          <p:nvPr/>
        </p:nvSpPr>
        <p:spPr bwMode="auto">
          <a:xfrm>
            <a:off x="1374775" y="4930775"/>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y1</a:t>
            </a:r>
          </a:p>
        </p:txBody>
      </p:sp>
      <p:cxnSp>
        <p:nvCxnSpPr>
          <p:cNvPr id="20" name="Straight Connector 19"/>
          <p:cNvCxnSpPr>
            <a:stCxn id="18" idx="3"/>
            <a:endCxn id="17426" idx="3"/>
          </p:cNvCxnSpPr>
          <p:nvPr/>
        </p:nvCxnSpPr>
        <p:spPr>
          <a:xfrm flipH="1" flipV="1">
            <a:off x="2136775" y="5114925"/>
            <a:ext cx="2032000" cy="53975"/>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251325" y="5199063"/>
            <a:ext cx="53975" cy="1262062"/>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7429" name="TextBox 21"/>
          <p:cNvSpPr txBox="1">
            <a:spLocks noChangeArrowheads="1"/>
          </p:cNvSpPr>
          <p:nvPr/>
        </p:nvSpPr>
        <p:spPr bwMode="auto">
          <a:xfrm>
            <a:off x="3848100" y="64135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X1</a:t>
            </a:r>
          </a:p>
        </p:txBody>
      </p:sp>
      <p:sp>
        <p:nvSpPr>
          <p:cNvPr id="17430" name="TextBox 22"/>
          <p:cNvSpPr txBox="1">
            <a:spLocks noChangeArrowheads="1"/>
          </p:cNvSpPr>
          <p:nvPr/>
        </p:nvSpPr>
        <p:spPr bwMode="auto">
          <a:xfrm>
            <a:off x="3228975" y="2998788"/>
            <a:ext cx="457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C1</a:t>
            </a:r>
          </a:p>
        </p:txBody>
      </p:sp>
      <p:sp>
        <p:nvSpPr>
          <p:cNvPr id="24" name="TextBox 23"/>
          <p:cNvSpPr txBox="1">
            <a:spLocks noChangeArrowheads="1"/>
          </p:cNvSpPr>
          <p:nvPr/>
        </p:nvSpPr>
        <p:spPr bwMode="auto">
          <a:xfrm>
            <a:off x="2297113" y="266065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C2</a:t>
            </a:r>
          </a:p>
        </p:txBody>
      </p:sp>
      <p:cxnSp>
        <p:nvCxnSpPr>
          <p:cNvPr id="25" name="Straight Connector 24"/>
          <p:cNvCxnSpPr/>
          <p:nvPr/>
        </p:nvCxnSpPr>
        <p:spPr>
          <a:xfrm>
            <a:off x="2133600" y="2706688"/>
            <a:ext cx="0" cy="37338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6" name="Arc 25"/>
          <p:cNvSpPr/>
          <p:nvPr/>
        </p:nvSpPr>
        <p:spPr>
          <a:xfrm rot="11594011">
            <a:off x="2290763" y="1274763"/>
            <a:ext cx="6115050" cy="4605337"/>
          </a:xfrm>
          <a:prstGeom prst="arc">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27" name="TextBox 26"/>
          <p:cNvSpPr txBox="1">
            <a:spLocks noChangeArrowheads="1"/>
          </p:cNvSpPr>
          <p:nvPr/>
        </p:nvSpPr>
        <p:spPr bwMode="auto">
          <a:xfrm>
            <a:off x="2894013" y="4562475"/>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FF0000"/>
                </a:solidFill>
                <a:latin typeface="Calibri" pitchFamily="34" charset="0"/>
              </a:rPr>
              <a:t>E2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up)">
                                      <p:cBhvr>
                                        <p:cTn id="10" dur="500"/>
                                        <p:tgtEl>
                                          <p:spTgt spid="7"/>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up)">
                                      <p:cBhvr>
                                        <p:cTn id="13" dur="500"/>
                                        <p:tgtEl>
                                          <p:spTgt spid="1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4" fill="hold" nodeType="click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wipe(down)">
                                      <p:cBhvr>
                                        <p:cTn id="18" dur="500"/>
                                        <p:tgtEl>
                                          <p:spTgt spid="26"/>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down)">
                                      <p:cBhvr>
                                        <p:cTn id="21" dur="500"/>
                                        <p:tgtEl>
                                          <p:spTgt spid="24"/>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wipe(down)">
                                      <p:cBhvr>
                                        <p:cTn id="24" dur="500"/>
                                        <p:tgtEl>
                                          <p:spTgt spid="2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up)">
                                      <p:cBhvr>
                                        <p:cTn id="37" dur="500"/>
                                        <p:tgtEl>
                                          <p:spTgt spid="10"/>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wipe(up)">
                                      <p:cBhvr>
                                        <p:cTn id="40" dur="500"/>
                                        <p:tgtEl>
                                          <p:spTgt spid="16"/>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2"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wipe(right)">
                                      <p:cBhvr>
                                        <p:cTn id="45" dur="500"/>
                                        <p:tgtEl>
                                          <p:spTgt spid="12"/>
                                        </p:tgtEl>
                                      </p:cBhvr>
                                    </p:animEffect>
                                  </p:childTnLst>
                                </p:cTn>
                              </p:par>
                              <p:par>
                                <p:cTn id="46" presetID="22" presetClass="entr" presetSubtype="2" fill="hold" grpId="0" nodeType="with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wipe(right)">
                                      <p:cBhvr>
                                        <p:cTn id="4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4" grpId="0"/>
      <p:bldP spid="16" grpId="0" animBg="1"/>
      <p:bldP spid="24" grpId="0"/>
      <p:bldP spid="24" grpId="1"/>
      <p:bldP spid="27" grpId="0"/>
      <p:bldP spid="27"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ctrTitle"/>
          </p:nvPr>
        </p:nvSpPr>
        <p:spPr/>
        <p:txBody>
          <a:bodyPr/>
          <a:lstStyle/>
          <a:p>
            <a:r>
              <a:rPr lang="ar-IQ" b="1" smtClean="0"/>
              <a:t>عزل الأثرين الدخلي والاحلالي</a:t>
            </a:r>
            <a:endParaRPr lang="en-US" b="1" smtClean="0"/>
          </a:p>
        </p:txBody>
      </p:sp>
      <p:sp>
        <p:nvSpPr>
          <p:cNvPr id="3" name="Subtitle 2"/>
          <p:cNvSpPr>
            <a:spLocks noGrp="1"/>
          </p:cNvSpPr>
          <p:nvPr>
            <p:ph type="subTitle" idx="1"/>
          </p:nvPr>
        </p:nvSpPr>
        <p:spPr/>
        <p:txBody>
          <a:bodyPr rtlCol="0">
            <a:normAutofit/>
          </a:bodyPr>
          <a:lstStyle/>
          <a:p>
            <a:pPr rtl="1" fontAlgn="auto">
              <a:spcAft>
                <a:spcPts val="0"/>
              </a:spcAft>
              <a:buFont typeface="Arial" pitchFamily="34" charset="0"/>
              <a:buNone/>
              <a:defRPr/>
            </a:pPr>
            <a:r>
              <a:rPr lang="en-US" b="1" dirty="0" smtClean="0">
                <a:solidFill>
                  <a:srgbClr val="FF0000"/>
                </a:solidFill>
              </a:rPr>
              <a:t> </a:t>
            </a:r>
            <a:r>
              <a:rPr lang="ar-IQ" b="1" dirty="0" smtClean="0">
                <a:solidFill>
                  <a:srgbClr val="FF0000"/>
                </a:solidFill>
              </a:rPr>
              <a:t>عند انخفاض </a:t>
            </a:r>
            <a:r>
              <a:rPr lang="ar-IQ" b="1" dirty="0">
                <a:solidFill>
                  <a:srgbClr val="FF0000"/>
                </a:solidFill>
              </a:rPr>
              <a:t>سعر </a:t>
            </a:r>
            <a:r>
              <a:rPr lang="ar-IQ" b="1" dirty="0" smtClean="0">
                <a:solidFill>
                  <a:srgbClr val="FF0000"/>
                </a:solidFill>
              </a:rPr>
              <a:t>سلعة اعتيادية</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ChangeArrowheads="1"/>
          </p:cNvSpPr>
          <p:nvPr/>
        </p:nvSpPr>
        <p:spPr bwMode="auto">
          <a:xfrm>
            <a:off x="685800" y="609600"/>
            <a:ext cx="75438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rtl="1"/>
            <a:r>
              <a:rPr lang="ar-IQ" sz="2400" b="1">
                <a:solidFill>
                  <a:srgbClr val="000000"/>
                </a:solidFill>
                <a:latin typeface="Calibri" pitchFamily="34" charset="0"/>
              </a:rPr>
              <a:t>نفرض ان الفرد المستهلك قد خصص مقدار من دخله لشراء السلعتين </a:t>
            </a:r>
            <a:r>
              <a:rPr lang="en-US" sz="2400" b="1">
                <a:solidFill>
                  <a:srgbClr val="000000"/>
                </a:solidFill>
                <a:latin typeface="Calibri" pitchFamily="34" charset="0"/>
              </a:rPr>
              <a:t>Y </a:t>
            </a:r>
            <a:r>
              <a:rPr lang="ar-IQ" sz="2400" b="1">
                <a:solidFill>
                  <a:srgbClr val="000000"/>
                </a:solidFill>
                <a:latin typeface="Calibri" pitchFamily="34" charset="0"/>
              </a:rPr>
              <a:t>على المحور الصادي ،X على المحور السيني ويعبر خط الميزانية  </a:t>
            </a:r>
            <a:r>
              <a:rPr lang="en-US" sz="2400" b="1">
                <a:solidFill>
                  <a:srgbClr val="000000"/>
                </a:solidFill>
                <a:latin typeface="Calibri" pitchFamily="34" charset="0"/>
              </a:rPr>
              <a:t>ab</a:t>
            </a:r>
            <a:r>
              <a:rPr lang="ar-IQ" sz="2400" b="1">
                <a:solidFill>
                  <a:srgbClr val="000000"/>
                </a:solidFill>
                <a:latin typeface="Calibri" pitchFamily="34" charset="0"/>
              </a:rPr>
              <a:t> عن ذلك الدخل ،وتتحقق حالة توازن المستهلك في النقطة1E عند تماس خط الميزانية مع منحنى السواء (</a:t>
            </a:r>
            <a:r>
              <a:rPr lang="en-US" sz="2400" b="1">
                <a:solidFill>
                  <a:srgbClr val="000000"/>
                </a:solidFill>
                <a:latin typeface="Calibri" pitchFamily="34" charset="0"/>
              </a:rPr>
              <a:t>C1</a:t>
            </a:r>
            <a:r>
              <a:rPr lang="ar-IQ" sz="2400" b="1">
                <a:solidFill>
                  <a:srgbClr val="000000"/>
                </a:solidFill>
                <a:latin typeface="Calibri" pitchFamily="34" charset="0"/>
              </a:rPr>
              <a:t>) وتكون 1X،1Y الكميتين التوازنيتين اللتان تحققان للمستهلك اقصى اشباع ممكن بحدود دخله المخصص لشراء تلكما السلعتين.</a:t>
            </a:r>
            <a:endParaRPr lang="en-US" sz="2400" b="1">
              <a:solidFill>
                <a:srgbClr val="000000"/>
              </a:solidFill>
              <a:latin typeface="Calibri" pitchFamily="34" charset="0"/>
            </a:endParaRPr>
          </a:p>
        </p:txBody>
      </p:sp>
      <p:cxnSp>
        <p:nvCxnSpPr>
          <p:cNvPr id="3" name="Straight Connector 2"/>
          <p:cNvCxnSpPr/>
          <p:nvPr/>
        </p:nvCxnSpPr>
        <p:spPr>
          <a:xfrm>
            <a:off x="2133600" y="2706688"/>
            <a:ext cx="0" cy="37338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9460" name="TextBox 3"/>
          <p:cNvSpPr txBox="1">
            <a:spLocks noChangeArrowheads="1"/>
          </p:cNvSpPr>
          <p:nvPr/>
        </p:nvSpPr>
        <p:spPr bwMode="auto">
          <a:xfrm>
            <a:off x="1371600" y="2384425"/>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y</a:t>
            </a:r>
          </a:p>
        </p:txBody>
      </p:sp>
      <p:cxnSp>
        <p:nvCxnSpPr>
          <p:cNvPr id="6" name="Straight Connector 5"/>
          <p:cNvCxnSpPr/>
          <p:nvPr/>
        </p:nvCxnSpPr>
        <p:spPr>
          <a:xfrm flipH="1">
            <a:off x="2133600" y="6440488"/>
            <a:ext cx="48006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7" name="TextBox 6"/>
          <p:cNvSpPr txBox="1">
            <a:spLocks noChangeArrowheads="1"/>
          </p:cNvSpPr>
          <p:nvPr/>
        </p:nvSpPr>
        <p:spPr bwMode="auto">
          <a:xfrm>
            <a:off x="6721475" y="6211888"/>
            <a:ext cx="762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X</a:t>
            </a:r>
          </a:p>
        </p:txBody>
      </p:sp>
      <p:cxnSp>
        <p:nvCxnSpPr>
          <p:cNvPr id="10" name="Straight Connector 9"/>
          <p:cNvCxnSpPr/>
          <p:nvPr/>
        </p:nvCxnSpPr>
        <p:spPr>
          <a:xfrm>
            <a:off x="2133600" y="3817938"/>
            <a:ext cx="2324100" cy="262255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2" name="TextBox 11"/>
          <p:cNvSpPr txBox="1">
            <a:spLocks noChangeArrowheads="1"/>
          </p:cNvSpPr>
          <p:nvPr/>
        </p:nvSpPr>
        <p:spPr bwMode="auto">
          <a:xfrm>
            <a:off x="4305300" y="6361113"/>
            <a:ext cx="228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a:solidFill>
                  <a:srgbClr val="000000"/>
                </a:solidFill>
                <a:latin typeface="Calibri" pitchFamily="34" charset="0"/>
              </a:rPr>
              <a:t>b</a:t>
            </a:r>
          </a:p>
        </p:txBody>
      </p:sp>
      <p:sp>
        <p:nvSpPr>
          <p:cNvPr id="14" name="TextBox 13"/>
          <p:cNvSpPr txBox="1">
            <a:spLocks noChangeArrowheads="1"/>
          </p:cNvSpPr>
          <p:nvPr/>
        </p:nvSpPr>
        <p:spPr bwMode="auto">
          <a:xfrm>
            <a:off x="1752600" y="3463925"/>
            <a:ext cx="228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a:solidFill>
                  <a:srgbClr val="000000"/>
                </a:solidFill>
                <a:latin typeface="Calibri" pitchFamily="34" charset="0"/>
              </a:rPr>
              <a:t>a</a:t>
            </a:r>
          </a:p>
        </p:txBody>
      </p:sp>
      <p:sp>
        <p:nvSpPr>
          <p:cNvPr id="16" name="Arc 15"/>
          <p:cNvSpPr/>
          <p:nvPr/>
        </p:nvSpPr>
        <p:spPr>
          <a:xfrm rot="11594011">
            <a:off x="2290763" y="1274763"/>
            <a:ext cx="6115050" cy="4605337"/>
          </a:xfrm>
          <a:prstGeom prst="arc">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17" name="TextBox 16"/>
          <p:cNvSpPr txBox="1">
            <a:spLocks noChangeArrowheads="1"/>
          </p:cNvSpPr>
          <p:nvPr/>
        </p:nvSpPr>
        <p:spPr bwMode="auto">
          <a:xfrm>
            <a:off x="2816225" y="452755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E1</a:t>
            </a:r>
          </a:p>
        </p:txBody>
      </p:sp>
      <p:sp>
        <p:nvSpPr>
          <p:cNvPr id="18" name="Oval 17"/>
          <p:cNvSpPr/>
          <p:nvPr/>
        </p:nvSpPr>
        <p:spPr>
          <a:xfrm>
            <a:off x="2878138" y="4713288"/>
            <a:ext cx="182562" cy="182562"/>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cxnSp>
        <p:nvCxnSpPr>
          <p:cNvPr id="20" name="Straight Connector 19"/>
          <p:cNvCxnSpPr/>
          <p:nvPr/>
        </p:nvCxnSpPr>
        <p:spPr>
          <a:xfrm>
            <a:off x="3030538" y="5078413"/>
            <a:ext cx="0" cy="1368425"/>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470" name="TextBox 21"/>
          <p:cNvSpPr txBox="1">
            <a:spLocks noChangeArrowheads="1"/>
          </p:cNvSpPr>
          <p:nvPr/>
        </p:nvSpPr>
        <p:spPr bwMode="auto">
          <a:xfrm>
            <a:off x="1374775" y="4545013"/>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y1</a:t>
            </a:r>
          </a:p>
        </p:txBody>
      </p:sp>
      <p:sp>
        <p:nvSpPr>
          <p:cNvPr id="25" name="TextBox 24"/>
          <p:cNvSpPr txBox="1">
            <a:spLocks noChangeArrowheads="1"/>
          </p:cNvSpPr>
          <p:nvPr/>
        </p:nvSpPr>
        <p:spPr bwMode="auto">
          <a:xfrm>
            <a:off x="1363663" y="2384425"/>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y</a:t>
            </a:r>
          </a:p>
        </p:txBody>
      </p:sp>
      <p:sp>
        <p:nvSpPr>
          <p:cNvPr id="27" name="TextBox 26"/>
          <p:cNvSpPr txBox="1">
            <a:spLocks noChangeArrowheads="1"/>
          </p:cNvSpPr>
          <p:nvPr/>
        </p:nvSpPr>
        <p:spPr bwMode="auto">
          <a:xfrm>
            <a:off x="1374775" y="4545013"/>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y1</a:t>
            </a:r>
          </a:p>
        </p:txBody>
      </p:sp>
      <p:cxnSp>
        <p:nvCxnSpPr>
          <p:cNvPr id="28" name="Straight Connector 27"/>
          <p:cNvCxnSpPr>
            <a:stCxn id="18" idx="2"/>
          </p:cNvCxnSpPr>
          <p:nvPr/>
        </p:nvCxnSpPr>
        <p:spPr>
          <a:xfrm flipH="1">
            <a:off x="2125663" y="4803775"/>
            <a:ext cx="752475" cy="0"/>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0" name="TextBox 29"/>
          <p:cNvSpPr txBox="1">
            <a:spLocks noChangeArrowheads="1"/>
          </p:cNvSpPr>
          <p:nvPr/>
        </p:nvSpPr>
        <p:spPr bwMode="auto">
          <a:xfrm>
            <a:off x="2328863" y="266065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C1</a:t>
            </a:r>
          </a:p>
        </p:txBody>
      </p:sp>
      <p:sp>
        <p:nvSpPr>
          <p:cNvPr id="31" name="TextBox 30"/>
          <p:cNvSpPr txBox="1">
            <a:spLocks noChangeArrowheads="1"/>
          </p:cNvSpPr>
          <p:nvPr/>
        </p:nvSpPr>
        <p:spPr bwMode="auto">
          <a:xfrm>
            <a:off x="2714625" y="6438900"/>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X1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wipe(up)">
                                      <p:cBhvr>
                                        <p:cTn id="10" dur="500"/>
                                        <p:tgtEl>
                                          <p:spTgt spid="2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2"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right)">
                                      <p:cBhvr>
                                        <p:cTn id="15" dur="500"/>
                                        <p:tgtEl>
                                          <p:spTgt spid="6"/>
                                        </p:tgtEl>
                                      </p:cBhvr>
                                    </p:animEffect>
                                  </p:childTnLst>
                                </p:cTn>
                              </p:par>
                              <p:par>
                                <p:cTn id="16" presetID="22" presetClass="entr" presetSubtype="2"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right)">
                                      <p:cBhvr>
                                        <p:cTn id="18" dur="500"/>
                                        <p:tgtEl>
                                          <p:spTgt spid="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1"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up)">
                                      <p:cBhvr>
                                        <p:cTn id="23" dur="500"/>
                                        <p:tgtEl>
                                          <p:spTgt spid="10"/>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up)">
                                      <p:cBhvr>
                                        <p:cTn id="26" dur="500"/>
                                        <p:tgtEl>
                                          <p:spTgt spid="14"/>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up)">
                                      <p:cBhvr>
                                        <p:cTn id="29" dur="500"/>
                                        <p:tgtEl>
                                          <p:spTgt spid="1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16"/>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7"/>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1" fill="hold" nodeType="click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wipe(up)">
                                      <p:cBhvr>
                                        <p:cTn id="44" dur="500"/>
                                        <p:tgtEl>
                                          <p:spTgt spid="20"/>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wipe(up)">
                                      <p:cBhvr>
                                        <p:cTn id="47" dur="500"/>
                                        <p:tgtEl>
                                          <p:spTgt spid="3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2" fill="hold"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wipe(right)">
                                      <p:cBhvr>
                                        <p:cTn id="52" dur="500"/>
                                        <p:tgtEl>
                                          <p:spTgt spid="28"/>
                                        </p:tgtEl>
                                      </p:cBhvr>
                                    </p:animEffect>
                                  </p:childTnLst>
                                </p:cTn>
                              </p:par>
                              <p:par>
                                <p:cTn id="53" presetID="22" presetClass="entr" presetSubtype="2"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wipe(right)">
                                      <p:cBhvr>
                                        <p:cTn id="5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4" grpId="0"/>
      <p:bldP spid="17" grpId="0"/>
      <p:bldP spid="18" grpId="0" animBg="1"/>
      <p:bldP spid="25" grpId="0"/>
      <p:bldP spid="27" grpId="0"/>
      <p:bldP spid="30" grpId="0"/>
      <p:bldP spid="3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ChangeArrowheads="1"/>
          </p:cNvSpPr>
          <p:nvPr/>
        </p:nvSpPr>
        <p:spPr bwMode="auto">
          <a:xfrm>
            <a:off x="228600" y="685800"/>
            <a:ext cx="8686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solidFill>
                  <a:srgbClr val="000000"/>
                </a:solidFill>
                <a:latin typeface="Calibri" pitchFamily="34" charset="0"/>
              </a:rPr>
              <a:t>وبافتراض </a:t>
            </a:r>
            <a:r>
              <a:rPr lang="ar-IQ" sz="2400" b="1">
                <a:solidFill>
                  <a:srgbClr val="FF0000"/>
                </a:solidFill>
                <a:latin typeface="Calibri" pitchFamily="34" charset="0"/>
              </a:rPr>
              <a:t>انخفاض سعر السلعة </a:t>
            </a:r>
            <a:r>
              <a:rPr lang="en-US" sz="2400" b="1">
                <a:solidFill>
                  <a:srgbClr val="FF0000"/>
                </a:solidFill>
                <a:latin typeface="Calibri" pitchFamily="34" charset="0"/>
              </a:rPr>
              <a:t> X</a:t>
            </a:r>
            <a:r>
              <a:rPr lang="ar-IQ" sz="2400" b="1">
                <a:solidFill>
                  <a:srgbClr val="000000"/>
                </a:solidFill>
                <a:latin typeface="Calibri" pitchFamily="34" charset="0"/>
              </a:rPr>
              <a:t>،فان خط الميزانية سينتقل على المحور السيني الى النقطة C ويصبح الخط الجديد </a:t>
            </a:r>
            <a:r>
              <a:rPr lang="en-US" sz="2400" b="1">
                <a:solidFill>
                  <a:srgbClr val="000000"/>
                </a:solidFill>
                <a:latin typeface="Calibri" pitchFamily="34" charset="0"/>
              </a:rPr>
              <a:t> ac</a:t>
            </a:r>
            <a:r>
              <a:rPr lang="ar-IQ" sz="2400" b="1">
                <a:solidFill>
                  <a:srgbClr val="000000"/>
                </a:solidFill>
                <a:latin typeface="Calibri" pitchFamily="34" charset="0"/>
              </a:rPr>
              <a:t>الذي سيمس منحنى السواء </a:t>
            </a:r>
            <a:r>
              <a:rPr lang="en-US" sz="2400" b="1">
                <a:solidFill>
                  <a:srgbClr val="000000"/>
                </a:solidFill>
                <a:latin typeface="Calibri" pitchFamily="34" charset="0"/>
              </a:rPr>
              <a:t>C2 </a:t>
            </a:r>
            <a:r>
              <a:rPr lang="ar-IQ" sz="2400" b="1">
                <a:solidFill>
                  <a:srgbClr val="000000"/>
                </a:solidFill>
                <a:latin typeface="Calibri" pitchFamily="34" charset="0"/>
              </a:rPr>
              <a:t>في النقطة 2E وهي نقطة التوازن الجديدة وسترتفع الكميتين التوازنيتين الى2Y،2X اي ان المستهلك سيكسب زيادة في دخله الحقيقي نتيجة انخفاض سعر السلعة </a:t>
            </a:r>
            <a:r>
              <a:rPr lang="en-US" sz="2400" b="1">
                <a:solidFill>
                  <a:srgbClr val="000000"/>
                </a:solidFill>
                <a:latin typeface="Calibri" pitchFamily="34" charset="0"/>
              </a:rPr>
              <a:t>X</a:t>
            </a:r>
            <a:r>
              <a:rPr lang="ar-IQ" sz="2400" b="1">
                <a:solidFill>
                  <a:srgbClr val="000000"/>
                </a:solidFill>
                <a:latin typeface="Calibri" pitchFamily="34" charset="0"/>
              </a:rPr>
              <a:t>، فسيستطع شراء شراء كميات ااكبر من السلعتين وهما 2Y، 2X  بدلا من1Y، 1X </a:t>
            </a:r>
            <a:endParaRPr lang="en-US" sz="2400" b="1">
              <a:solidFill>
                <a:srgbClr val="000000"/>
              </a:solidFill>
              <a:latin typeface="Calibri" pitchFamily="34" charset="0"/>
            </a:endParaRPr>
          </a:p>
        </p:txBody>
      </p:sp>
      <p:cxnSp>
        <p:nvCxnSpPr>
          <p:cNvPr id="15" name="Straight Connector 14"/>
          <p:cNvCxnSpPr/>
          <p:nvPr/>
        </p:nvCxnSpPr>
        <p:spPr>
          <a:xfrm>
            <a:off x="2133600" y="2706688"/>
            <a:ext cx="0" cy="37338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0484" name="TextBox 15"/>
          <p:cNvSpPr txBox="1">
            <a:spLocks noChangeArrowheads="1"/>
          </p:cNvSpPr>
          <p:nvPr/>
        </p:nvSpPr>
        <p:spPr bwMode="auto">
          <a:xfrm>
            <a:off x="1371600" y="2384425"/>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y</a:t>
            </a:r>
          </a:p>
        </p:txBody>
      </p:sp>
      <p:cxnSp>
        <p:nvCxnSpPr>
          <p:cNvPr id="17" name="Straight Connector 16"/>
          <p:cNvCxnSpPr/>
          <p:nvPr/>
        </p:nvCxnSpPr>
        <p:spPr>
          <a:xfrm flipH="1">
            <a:off x="2133600" y="6440488"/>
            <a:ext cx="48006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133600" y="3817938"/>
            <a:ext cx="2324100" cy="262255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0487" name="TextBox 18"/>
          <p:cNvSpPr txBox="1">
            <a:spLocks noChangeArrowheads="1"/>
          </p:cNvSpPr>
          <p:nvPr/>
        </p:nvSpPr>
        <p:spPr bwMode="auto">
          <a:xfrm>
            <a:off x="1752600" y="3463925"/>
            <a:ext cx="228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000" b="1">
                <a:solidFill>
                  <a:srgbClr val="000000"/>
                </a:solidFill>
                <a:latin typeface="Calibri" pitchFamily="34" charset="0"/>
              </a:rPr>
              <a:t>a</a:t>
            </a:r>
          </a:p>
        </p:txBody>
      </p:sp>
      <p:sp>
        <p:nvSpPr>
          <p:cNvPr id="20488" name="TextBox 19"/>
          <p:cNvSpPr txBox="1">
            <a:spLocks noChangeArrowheads="1"/>
          </p:cNvSpPr>
          <p:nvPr/>
        </p:nvSpPr>
        <p:spPr bwMode="auto">
          <a:xfrm>
            <a:off x="2816225" y="452755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E1</a:t>
            </a:r>
          </a:p>
        </p:txBody>
      </p:sp>
      <p:sp>
        <p:nvSpPr>
          <p:cNvPr id="21" name="Oval 20"/>
          <p:cNvSpPr/>
          <p:nvPr/>
        </p:nvSpPr>
        <p:spPr>
          <a:xfrm>
            <a:off x="2878138" y="4713288"/>
            <a:ext cx="304800" cy="269875"/>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cxnSp>
        <p:nvCxnSpPr>
          <p:cNvPr id="22" name="Straight Connector 21"/>
          <p:cNvCxnSpPr/>
          <p:nvPr/>
        </p:nvCxnSpPr>
        <p:spPr>
          <a:xfrm>
            <a:off x="3030538" y="5078413"/>
            <a:ext cx="0" cy="1368425"/>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491" name="TextBox 22"/>
          <p:cNvSpPr txBox="1">
            <a:spLocks noChangeArrowheads="1"/>
          </p:cNvSpPr>
          <p:nvPr/>
        </p:nvSpPr>
        <p:spPr bwMode="auto">
          <a:xfrm>
            <a:off x="1374775" y="4545013"/>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y1</a:t>
            </a:r>
          </a:p>
        </p:txBody>
      </p:sp>
      <p:cxnSp>
        <p:nvCxnSpPr>
          <p:cNvPr id="24" name="Straight Connector 23"/>
          <p:cNvCxnSpPr/>
          <p:nvPr/>
        </p:nvCxnSpPr>
        <p:spPr>
          <a:xfrm flipH="1">
            <a:off x="1905000" y="4765675"/>
            <a:ext cx="1295400" cy="0"/>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133600" y="3802063"/>
            <a:ext cx="4343400" cy="2644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Arc 27"/>
          <p:cNvSpPr/>
          <p:nvPr/>
        </p:nvSpPr>
        <p:spPr>
          <a:xfrm rot="11594011">
            <a:off x="2290763" y="1274763"/>
            <a:ext cx="6115050" cy="4605337"/>
          </a:xfrm>
          <a:prstGeom prst="arc">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20495" name="TextBox 28"/>
          <p:cNvSpPr txBox="1">
            <a:spLocks noChangeArrowheads="1"/>
          </p:cNvSpPr>
          <p:nvPr/>
        </p:nvSpPr>
        <p:spPr bwMode="auto">
          <a:xfrm>
            <a:off x="4305300" y="6361113"/>
            <a:ext cx="228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000" b="1">
                <a:solidFill>
                  <a:srgbClr val="000000"/>
                </a:solidFill>
                <a:latin typeface="Calibri" pitchFamily="34" charset="0"/>
              </a:rPr>
              <a:t>b</a:t>
            </a:r>
          </a:p>
        </p:txBody>
      </p:sp>
      <p:sp>
        <p:nvSpPr>
          <p:cNvPr id="30" name="TextBox 29"/>
          <p:cNvSpPr txBox="1">
            <a:spLocks noChangeArrowheads="1"/>
          </p:cNvSpPr>
          <p:nvPr/>
        </p:nvSpPr>
        <p:spPr bwMode="auto">
          <a:xfrm>
            <a:off x="6362700" y="6361113"/>
            <a:ext cx="228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a:solidFill>
                  <a:srgbClr val="000000"/>
                </a:solidFill>
                <a:latin typeface="Calibri" pitchFamily="34" charset="0"/>
              </a:rPr>
              <a:t>C</a:t>
            </a:r>
          </a:p>
        </p:txBody>
      </p:sp>
      <p:sp>
        <p:nvSpPr>
          <p:cNvPr id="20497" name="TextBox 30"/>
          <p:cNvSpPr txBox="1">
            <a:spLocks noChangeArrowheads="1"/>
          </p:cNvSpPr>
          <p:nvPr/>
        </p:nvSpPr>
        <p:spPr bwMode="auto">
          <a:xfrm>
            <a:off x="2709863" y="6461125"/>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X1</a:t>
            </a:r>
          </a:p>
        </p:txBody>
      </p:sp>
      <p:sp>
        <p:nvSpPr>
          <p:cNvPr id="33" name="TextBox 32"/>
          <p:cNvSpPr txBox="1">
            <a:spLocks noChangeArrowheads="1"/>
          </p:cNvSpPr>
          <p:nvPr/>
        </p:nvSpPr>
        <p:spPr bwMode="auto">
          <a:xfrm>
            <a:off x="4124325" y="4752975"/>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E2</a:t>
            </a:r>
          </a:p>
        </p:txBody>
      </p:sp>
      <p:sp>
        <p:nvSpPr>
          <p:cNvPr id="34" name="Oval 33"/>
          <p:cNvSpPr/>
          <p:nvPr/>
        </p:nvSpPr>
        <p:spPr>
          <a:xfrm>
            <a:off x="4124325" y="4937125"/>
            <a:ext cx="304800" cy="271463"/>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5" name="TextBox 34"/>
          <p:cNvSpPr txBox="1">
            <a:spLocks noChangeArrowheads="1"/>
          </p:cNvSpPr>
          <p:nvPr/>
        </p:nvSpPr>
        <p:spPr bwMode="auto">
          <a:xfrm>
            <a:off x="1374775" y="4930775"/>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FF0000"/>
                </a:solidFill>
                <a:latin typeface="Calibri" pitchFamily="34" charset="0"/>
              </a:rPr>
              <a:t>y2</a:t>
            </a:r>
          </a:p>
        </p:txBody>
      </p:sp>
      <p:sp>
        <p:nvSpPr>
          <p:cNvPr id="40" name="TextBox 39"/>
          <p:cNvSpPr txBox="1">
            <a:spLocks noChangeArrowheads="1"/>
          </p:cNvSpPr>
          <p:nvPr/>
        </p:nvSpPr>
        <p:spPr bwMode="auto">
          <a:xfrm>
            <a:off x="3895725" y="64135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FF0000"/>
                </a:solidFill>
                <a:latin typeface="Calibri" pitchFamily="34" charset="0"/>
              </a:rPr>
              <a:t>X2</a:t>
            </a:r>
          </a:p>
        </p:txBody>
      </p:sp>
      <p:sp>
        <p:nvSpPr>
          <p:cNvPr id="20502" name="TextBox 42"/>
          <p:cNvSpPr txBox="1">
            <a:spLocks noChangeArrowheads="1"/>
          </p:cNvSpPr>
          <p:nvPr/>
        </p:nvSpPr>
        <p:spPr bwMode="auto">
          <a:xfrm>
            <a:off x="2328863" y="266065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C1</a:t>
            </a:r>
          </a:p>
        </p:txBody>
      </p:sp>
      <p:cxnSp>
        <p:nvCxnSpPr>
          <p:cNvPr id="46" name="Straight Connector 45"/>
          <p:cNvCxnSpPr/>
          <p:nvPr/>
        </p:nvCxnSpPr>
        <p:spPr>
          <a:xfrm flipH="1">
            <a:off x="2171700" y="6440488"/>
            <a:ext cx="48006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171700" y="3817938"/>
            <a:ext cx="2324100" cy="262255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0505" name="TextBox 47"/>
          <p:cNvSpPr txBox="1">
            <a:spLocks noChangeArrowheads="1"/>
          </p:cNvSpPr>
          <p:nvPr/>
        </p:nvSpPr>
        <p:spPr bwMode="auto">
          <a:xfrm>
            <a:off x="1790700" y="3463925"/>
            <a:ext cx="228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4000" b="1">
                <a:solidFill>
                  <a:srgbClr val="000000"/>
                </a:solidFill>
                <a:latin typeface="Calibri" pitchFamily="34" charset="0"/>
              </a:rPr>
              <a:t>a</a:t>
            </a:r>
          </a:p>
        </p:txBody>
      </p:sp>
      <p:sp>
        <p:nvSpPr>
          <p:cNvPr id="20506" name="TextBox 48"/>
          <p:cNvSpPr txBox="1">
            <a:spLocks noChangeArrowheads="1"/>
          </p:cNvSpPr>
          <p:nvPr/>
        </p:nvSpPr>
        <p:spPr bwMode="auto">
          <a:xfrm>
            <a:off x="2854325" y="452755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E1</a:t>
            </a:r>
          </a:p>
        </p:txBody>
      </p:sp>
      <p:sp>
        <p:nvSpPr>
          <p:cNvPr id="50" name="Oval 49"/>
          <p:cNvSpPr/>
          <p:nvPr/>
        </p:nvSpPr>
        <p:spPr>
          <a:xfrm>
            <a:off x="2916238" y="4713288"/>
            <a:ext cx="304800" cy="269875"/>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cxnSp>
        <p:nvCxnSpPr>
          <p:cNvPr id="51" name="Straight Connector 50"/>
          <p:cNvCxnSpPr/>
          <p:nvPr/>
        </p:nvCxnSpPr>
        <p:spPr>
          <a:xfrm>
            <a:off x="3068638" y="5078413"/>
            <a:ext cx="0" cy="1368425"/>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H="1">
            <a:off x="1943100" y="4765675"/>
            <a:ext cx="1295400" cy="0"/>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4" name="Arc 53"/>
          <p:cNvSpPr/>
          <p:nvPr/>
        </p:nvSpPr>
        <p:spPr>
          <a:xfrm rot="11594011">
            <a:off x="2328863" y="1274763"/>
            <a:ext cx="6115050" cy="4605337"/>
          </a:xfrm>
          <a:prstGeom prst="arc">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20511" name="TextBox 54"/>
          <p:cNvSpPr txBox="1">
            <a:spLocks noChangeArrowheads="1"/>
          </p:cNvSpPr>
          <p:nvPr/>
        </p:nvSpPr>
        <p:spPr bwMode="auto">
          <a:xfrm>
            <a:off x="4343400" y="6361113"/>
            <a:ext cx="228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b</a:t>
            </a:r>
          </a:p>
        </p:txBody>
      </p:sp>
      <p:sp>
        <p:nvSpPr>
          <p:cNvPr id="58" name="TextBox 57"/>
          <p:cNvSpPr txBox="1">
            <a:spLocks noChangeArrowheads="1"/>
          </p:cNvSpPr>
          <p:nvPr/>
        </p:nvSpPr>
        <p:spPr bwMode="auto">
          <a:xfrm>
            <a:off x="4162425" y="4752975"/>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E2</a:t>
            </a:r>
          </a:p>
        </p:txBody>
      </p:sp>
      <p:sp>
        <p:nvSpPr>
          <p:cNvPr id="59" name="Oval 58"/>
          <p:cNvSpPr/>
          <p:nvPr/>
        </p:nvSpPr>
        <p:spPr>
          <a:xfrm>
            <a:off x="4162425" y="4937125"/>
            <a:ext cx="304800" cy="271463"/>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cxnSp>
        <p:nvCxnSpPr>
          <p:cNvPr id="60" name="Straight Connector 59"/>
          <p:cNvCxnSpPr/>
          <p:nvPr/>
        </p:nvCxnSpPr>
        <p:spPr>
          <a:xfrm flipH="1" flipV="1">
            <a:off x="2257425" y="5060950"/>
            <a:ext cx="2032000" cy="52388"/>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4316413" y="5129213"/>
            <a:ext cx="53975" cy="1262062"/>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0516" name="TextBox 61"/>
          <p:cNvSpPr txBox="1">
            <a:spLocks noChangeArrowheads="1"/>
          </p:cNvSpPr>
          <p:nvPr/>
        </p:nvSpPr>
        <p:spPr bwMode="auto">
          <a:xfrm>
            <a:off x="2366963" y="266065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C1</a:t>
            </a:r>
          </a:p>
        </p:txBody>
      </p:sp>
      <p:sp>
        <p:nvSpPr>
          <p:cNvPr id="20517" name="TextBox 63"/>
          <p:cNvSpPr txBox="1">
            <a:spLocks noChangeArrowheads="1"/>
          </p:cNvSpPr>
          <p:nvPr/>
        </p:nvSpPr>
        <p:spPr bwMode="auto">
          <a:xfrm>
            <a:off x="6721475" y="6211888"/>
            <a:ext cx="762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X</a:t>
            </a:r>
          </a:p>
        </p:txBody>
      </p:sp>
      <p:sp>
        <p:nvSpPr>
          <p:cNvPr id="65" name="TextBox 64"/>
          <p:cNvSpPr txBox="1">
            <a:spLocks noChangeArrowheads="1"/>
          </p:cNvSpPr>
          <p:nvPr/>
        </p:nvSpPr>
        <p:spPr bwMode="auto">
          <a:xfrm>
            <a:off x="3387725" y="3279775"/>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FF0000"/>
                </a:solidFill>
                <a:latin typeface="Calibri" pitchFamily="34" charset="0"/>
              </a:rPr>
              <a:t>C2</a:t>
            </a:r>
          </a:p>
        </p:txBody>
      </p:sp>
      <p:sp>
        <p:nvSpPr>
          <p:cNvPr id="66" name="Arc 65"/>
          <p:cNvSpPr/>
          <p:nvPr/>
        </p:nvSpPr>
        <p:spPr>
          <a:xfrm rot="10598751">
            <a:off x="3328988" y="795338"/>
            <a:ext cx="3886200" cy="4572000"/>
          </a:xfrm>
          <a:prstGeom prst="arc">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500"/>
                                        <p:tgtEl>
                                          <p:spTgt spid="25"/>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wipe(up)">
                                      <p:cBhvr>
                                        <p:cTn id="10" dur="500"/>
                                        <p:tgtEl>
                                          <p:spTgt spid="3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par>
                                <p:cTn id="17" presetID="22" presetClass="entr" presetSubtype="1" fill="hold" grpId="0" nodeType="withEffect">
                                  <p:stCondLst>
                                    <p:cond delay="0"/>
                                  </p:stCondLst>
                                  <p:childTnLst>
                                    <p:set>
                                      <p:cBhvr>
                                        <p:cTn id="18" dur="1" fill="hold">
                                          <p:stCondLst>
                                            <p:cond delay="0"/>
                                          </p:stCondLst>
                                        </p:cTn>
                                        <p:tgtEl>
                                          <p:spTgt spid="40"/>
                                        </p:tgtEl>
                                        <p:attrNameLst>
                                          <p:attrName>style.visibility</p:attrName>
                                        </p:attrNameLst>
                                      </p:cBhvr>
                                      <p:to>
                                        <p:strVal val="visible"/>
                                      </p:to>
                                    </p:set>
                                    <p:animEffect transition="in" filter="wipe(up)">
                                      <p:cBhvr>
                                        <p:cTn id="19" dur="500"/>
                                        <p:tgtEl>
                                          <p:spTgt spid="4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2" fill="hold" grpId="0" nodeType="clickEffect">
                                  <p:stCondLst>
                                    <p:cond delay="0"/>
                                  </p:stCondLst>
                                  <p:childTnLst>
                                    <p:set>
                                      <p:cBhvr>
                                        <p:cTn id="23" dur="1" fill="hold">
                                          <p:stCondLst>
                                            <p:cond delay="0"/>
                                          </p:stCondLst>
                                        </p:cTn>
                                        <p:tgtEl>
                                          <p:spTgt spid="35"/>
                                        </p:tgtEl>
                                        <p:attrNameLst>
                                          <p:attrName>style.visibility</p:attrName>
                                        </p:attrNameLst>
                                      </p:cBhvr>
                                      <p:to>
                                        <p:strVal val="visible"/>
                                      </p:to>
                                    </p:set>
                                    <p:animEffect transition="in" filter="wipe(right)">
                                      <p:cBhvr>
                                        <p:cTn id="24" dur="500"/>
                                        <p:tgtEl>
                                          <p:spTgt spid="3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1" fill="hold" nodeType="clickEffect">
                                  <p:stCondLst>
                                    <p:cond delay="0"/>
                                  </p:stCondLst>
                                  <p:childTnLst>
                                    <p:set>
                                      <p:cBhvr>
                                        <p:cTn id="34" dur="1" fill="hold">
                                          <p:stCondLst>
                                            <p:cond delay="0"/>
                                          </p:stCondLst>
                                        </p:cTn>
                                        <p:tgtEl>
                                          <p:spTgt spid="61"/>
                                        </p:tgtEl>
                                        <p:attrNameLst>
                                          <p:attrName>style.visibility</p:attrName>
                                        </p:attrNameLst>
                                      </p:cBhvr>
                                      <p:to>
                                        <p:strVal val="visible"/>
                                      </p:to>
                                    </p:set>
                                    <p:animEffect transition="in" filter="wipe(up)">
                                      <p:cBhvr>
                                        <p:cTn id="35" dur="500"/>
                                        <p:tgtEl>
                                          <p:spTgt spid="61"/>
                                        </p:tgtEl>
                                      </p:cBhvr>
                                    </p:animEffect>
                                  </p:childTnLst>
                                </p:cTn>
                              </p:par>
                              <p:par>
                                <p:cTn id="36" presetID="22" presetClass="entr" presetSubtype="2" fill="hold" nodeType="withEffect">
                                  <p:stCondLst>
                                    <p:cond delay="0"/>
                                  </p:stCondLst>
                                  <p:childTnLst>
                                    <p:set>
                                      <p:cBhvr>
                                        <p:cTn id="37" dur="1" fill="hold">
                                          <p:stCondLst>
                                            <p:cond delay="0"/>
                                          </p:stCondLst>
                                        </p:cTn>
                                        <p:tgtEl>
                                          <p:spTgt spid="60"/>
                                        </p:tgtEl>
                                        <p:attrNameLst>
                                          <p:attrName>style.visibility</p:attrName>
                                        </p:attrNameLst>
                                      </p:cBhvr>
                                      <p:to>
                                        <p:strVal val="visible"/>
                                      </p:to>
                                    </p:set>
                                    <p:animEffect transition="in" filter="wipe(right)">
                                      <p:cBhvr>
                                        <p:cTn id="38" dur="500"/>
                                        <p:tgtEl>
                                          <p:spTgt spid="60"/>
                                        </p:tgtEl>
                                      </p:cBhvr>
                                    </p:animEffect>
                                  </p:childTnLst>
                                </p:cTn>
                              </p:par>
                              <p:par>
                                <p:cTn id="39" presetID="1" presetClass="entr" presetSubtype="0" fill="hold" grpId="0" nodeType="withEffect">
                                  <p:stCondLst>
                                    <p:cond delay="0"/>
                                  </p:stCondLst>
                                  <p:childTnLst>
                                    <p:set>
                                      <p:cBhvr>
                                        <p:cTn id="40" dur="1" fill="hold">
                                          <p:stCondLst>
                                            <p:cond delay="0"/>
                                          </p:stCondLst>
                                        </p:cTn>
                                        <p:tgtEl>
                                          <p:spTgt spid="6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3" grpId="0"/>
      <p:bldP spid="34" grpId="0" animBg="1"/>
      <p:bldP spid="35" grpId="0"/>
      <p:bldP spid="40" grpId="0"/>
      <p:bldP spid="58" grpId="0"/>
      <p:bldP spid="59" grpId="0" animBg="1"/>
      <p:bldP spid="6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ChangeArrowheads="1"/>
          </p:cNvSpPr>
          <p:nvPr/>
        </p:nvSpPr>
        <p:spPr bwMode="auto">
          <a:xfrm>
            <a:off x="0" y="15875"/>
            <a:ext cx="9144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solidFill>
                  <a:srgbClr val="000000"/>
                </a:solidFill>
                <a:latin typeface="Calibri" pitchFamily="34" charset="0"/>
              </a:rPr>
              <a:t>ولغرض فصل كل من الاثرين الدخلي و الاحلالي نرسم خط موازي لخط الميزانية </a:t>
            </a:r>
            <a:r>
              <a:rPr lang="en-US" sz="2400" b="1">
                <a:solidFill>
                  <a:srgbClr val="000000"/>
                </a:solidFill>
                <a:latin typeface="Calibri" pitchFamily="34" charset="0"/>
              </a:rPr>
              <a:t>ac </a:t>
            </a:r>
            <a:r>
              <a:rPr lang="ar-IQ" sz="2400" b="1">
                <a:solidFill>
                  <a:srgbClr val="000000"/>
                </a:solidFill>
                <a:latin typeface="Calibri" pitchFamily="34" charset="0"/>
              </a:rPr>
              <a:t>وذلك لحذف الزيادة الحاصلة في الدخل النقدي الناجمة عن انخفاض سعر السلعة </a:t>
            </a:r>
            <a:r>
              <a:rPr lang="en-US" sz="2400" b="1">
                <a:solidFill>
                  <a:srgbClr val="000000"/>
                </a:solidFill>
                <a:latin typeface="Calibri" pitchFamily="34" charset="0"/>
              </a:rPr>
              <a:t>X </a:t>
            </a:r>
            <a:r>
              <a:rPr lang="ar-IQ" sz="2400" b="1">
                <a:solidFill>
                  <a:srgbClr val="000000"/>
                </a:solidFill>
                <a:latin typeface="Calibri" pitchFamily="34" charset="0"/>
              </a:rPr>
              <a:t>وهو </a:t>
            </a:r>
            <a:r>
              <a:rPr lang="en-US" sz="2400" b="1">
                <a:solidFill>
                  <a:srgbClr val="000000"/>
                </a:solidFill>
                <a:latin typeface="Calibri" pitchFamily="34" charset="0"/>
              </a:rPr>
              <a:t>MN </a:t>
            </a:r>
            <a:r>
              <a:rPr lang="ar-IQ" sz="2400" b="1">
                <a:solidFill>
                  <a:srgbClr val="000000"/>
                </a:solidFill>
                <a:latin typeface="Calibri" pitchFamily="34" charset="0"/>
              </a:rPr>
              <a:t>الذي سيمس منحنى السواء</a:t>
            </a:r>
            <a:r>
              <a:rPr lang="en-US" sz="2400" b="1">
                <a:solidFill>
                  <a:srgbClr val="000000"/>
                </a:solidFill>
                <a:latin typeface="Calibri" pitchFamily="34" charset="0"/>
              </a:rPr>
              <a:t>C1 </a:t>
            </a:r>
            <a:r>
              <a:rPr lang="ar-IQ" sz="2400" b="1">
                <a:solidFill>
                  <a:srgbClr val="000000"/>
                </a:solidFill>
                <a:latin typeface="Calibri" pitchFamily="34" charset="0"/>
              </a:rPr>
              <a:t>في النقطة 3</a:t>
            </a:r>
            <a:r>
              <a:rPr lang="en-US" sz="2400" b="1">
                <a:solidFill>
                  <a:srgbClr val="000000"/>
                </a:solidFill>
                <a:latin typeface="Calibri" pitchFamily="34" charset="0"/>
              </a:rPr>
              <a:t>E  </a:t>
            </a:r>
            <a:r>
              <a:rPr lang="ar-IQ" sz="2400" b="1">
                <a:solidFill>
                  <a:srgbClr val="000000"/>
                </a:solidFill>
                <a:latin typeface="Calibri" pitchFamily="34" charset="0"/>
              </a:rPr>
              <a:t>التي تقع اسفل نقطة التوازن القديمة 1</a:t>
            </a:r>
            <a:r>
              <a:rPr lang="en-US" sz="2400" b="1">
                <a:solidFill>
                  <a:srgbClr val="000000"/>
                </a:solidFill>
                <a:latin typeface="Calibri" pitchFamily="34" charset="0"/>
              </a:rPr>
              <a:t>E </a:t>
            </a:r>
            <a:r>
              <a:rPr lang="ar-IQ" sz="2400" b="1">
                <a:solidFill>
                  <a:srgbClr val="000000"/>
                </a:solidFill>
                <a:latin typeface="Calibri" pitchFamily="34" charset="0"/>
              </a:rPr>
              <a:t>ولو انزلنا منها عمود على المحور السيني ليحدد الكمية 3</a:t>
            </a:r>
            <a:r>
              <a:rPr lang="en-US" sz="2400" b="1">
                <a:solidFill>
                  <a:srgbClr val="000000"/>
                </a:solidFill>
                <a:latin typeface="Calibri" pitchFamily="34" charset="0"/>
              </a:rPr>
              <a:t>X  </a:t>
            </a:r>
            <a:r>
              <a:rPr lang="ar-IQ" sz="2400" b="1">
                <a:solidFill>
                  <a:srgbClr val="000000"/>
                </a:solidFill>
                <a:latin typeface="Calibri" pitchFamily="34" charset="0"/>
              </a:rPr>
              <a:t>وآخر على المحور الصادي ليحدد الكمية 3</a:t>
            </a:r>
            <a:r>
              <a:rPr lang="en-US" sz="2400" b="1">
                <a:solidFill>
                  <a:srgbClr val="000000"/>
                </a:solidFill>
                <a:latin typeface="Calibri" pitchFamily="34" charset="0"/>
              </a:rPr>
              <a:t>Y،</a:t>
            </a:r>
            <a:r>
              <a:rPr lang="ar-IQ" sz="2400" b="1">
                <a:solidFill>
                  <a:srgbClr val="000000"/>
                </a:solidFill>
                <a:latin typeface="Calibri" pitchFamily="34" charset="0"/>
              </a:rPr>
              <a:t>وسنتمكن من فصل كل من الاثرين الاحلالي والدخلي ، فالاثر الاحلالي هو 1</a:t>
            </a:r>
            <a:r>
              <a:rPr lang="en-US" sz="2400" b="1">
                <a:solidFill>
                  <a:srgbClr val="000000"/>
                </a:solidFill>
                <a:latin typeface="Calibri" pitchFamily="34" charset="0"/>
              </a:rPr>
              <a:t>X3X </a:t>
            </a:r>
            <a:r>
              <a:rPr lang="ar-IQ" sz="2400" b="1">
                <a:solidFill>
                  <a:srgbClr val="000000"/>
                </a:solidFill>
                <a:latin typeface="Calibri" pitchFamily="34" charset="0"/>
              </a:rPr>
              <a:t>اما الاثر الدخلي فهو 3</a:t>
            </a:r>
            <a:r>
              <a:rPr lang="en-US" sz="2400" b="1">
                <a:solidFill>
                  <a:srgbClr val="000000"/>
                </a:solidFill>
                <a:latin typeface="Calibri" pitchFamily="34" charset="0"/>
              </a:rPr>
              <a:t>X2X</a:t>
            </a:r>
            <a:r>
              <a:rPr lang="ar-IQ" sz="2400" b="1">
                <a:solidFill>
                  <a:srgbClr val="000000"/>
                </a:solidFill>
                <a:latin typeface="Calibri" pitchFamily="34" charset="0"/>
              </a:rPr>
              <a:t>  وبذلك فان :-</a:t>
            </a:r>
            <a:r>
              <a:rPr lang="en-US" sz="2400" b="1">
                <a:solidFill>
                  <a:srgbClr val="000000"/>
                </a:solidFill>
                <a:latin typeface="Calibri" pitchFamily="34" charset="0"/>
              </a:rPr>
              <a:t> </a:t>
            </a:r>
            <a:r>
              <a:rPr lang="ar-IQ" sz="2400" b="1">
                <a:solidFill>
                  <a:srgbClr val="000000"/>
                </a:solidFill>
                <a:latin typeface="Calibri" pitchFamily="34" charset="0"/>
              </a:rPr>
              <a:t>الاثر الكلي  = الاثر الدخلي +  الاثر الاحلالي  </a:t>
            </a:r>
          </a:p>
        </p:txBody>
      </p:sp>
      <p:cxnSp>
        <p:nvCxnSpPr>
          <p:cNvPr id="10" name="Straight Connector 9"/>
          <p:cNvCxnSpPr/>
          <p:nvPr/>
        </p:nvCxnSpPr>
        <p:spPr>
          <a:xfrm>
            <a:off x="2133600" y="2706688"/>
            <a:ext cx="0" cy="37338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1508" name="TextBox 10"/>
          <p:cNvSpPr txBox="1">
            <a:spLocks noChangeArrowheads="1"/>
          </p:cNvSpPr>
          <p:nvPr/>
        </p:nvSpPr>
        <p:spPr bwMode="auto">
          <a:xfrm>
            <a:off x="1371600" y="2384425"/>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y</a:t>
            </a:r>
          </a:p>
        </p:txBody>
      </p:sp>
      <p:cxnSp>
        <p:nvCxnSpPr>
          <p:cNvPr id="12" name="Straight Connector 11"/>
          <p:cNvCxnSpPr/>
          <p:nvPr/>
        </p:nvCxnSpPr>
        <p:spPr>
          <a:xfrm flipH="1">
            <a:off x="2133600" y="6440488"/>
            <a:ext cx="48006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133600" y="3817938"/>
            <a:ext cx="2324100" cy="262255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1511" name="TextBox 13"/>
          <p:cNvSpPr txBox="1">
            <a:spLocks noChangeArrowheads="1"/>
          </p:cNvSpPr>
          <p:nvPr/>
        </p:nvSpPr>
        <p:spPr bwMode="auto">
          <a:xfrm>
            <a:off x="1752600" y="3463925"/>
            <a:ext cx="228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b="1">
                <a:solidFill>
                  <a:srgbClr val="000000"/>
                </a:solidFill>
                <a:latin typeface="Calibri" pitchFamily="34" charset="0"/>
              </a:rPr>
              <a:t>a</a:t>
            </a:r>
          </a:p>
        </p:txBody>
      </p:sp>
      <p:sp>
        <p:nvSpPr>
          <p:cNvPr id="21512" name="TextBox 14"/>
          <p:cNvSpPr txBox="1">
            <a:spLocks noChangeArrowheads="1"/>
          </p:cNvSpPr>
          <p:nvPr/>
        </p:nvSpPr>
        <p:spPr bwMode="auto">
          <a:xfrm>
            <a:off x="2816225" y="452755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E1</a:t>
            </a:r>
          </a:p>
        </p:txBody>
      </p:sp>
      <p:sp>
        <p:nvSpPr>
          <p:cNvPr id="16" name="Oval 15"/>
          <p:cNvSpPr/>
          <p:nvPr/>
        </p:nvSpPr>
        <p:spPr>
          <a:xfrm>
            <a:off x="2878138" y="4713288"/>
            <a:ext cx="182562" cy="18256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n>
                <a:solidFill>
                  <a:sysClr val="windowText" lastClr="000000"/>
                </a:solidFill>
              </a:ln>
              <a:solidFill>
                <a:prstClr val="white"/>
              </a:solidFill>
            </a:endParaRPr>
          </a:p>
        </p:txBody>
      </p:sp>
      <p:cxnSp>
        <p:nvCxnSpPr>
          <p:cNvPr id="17" name="Straight Connector 16"/>
          <p:cNvCxnSpPr/>
          <p:nvPr/>
        </p:nvCxnSpPr>
        <p:spPr>
          <a:xfrm>
            <a:off x="3030538" y="5078413"/>
            <a:ext cx="0" cy="1368425"/>
          </a:xfrm>
          <a:prstGeom prst="line">
            <a:avLst/>
          </a:prstGeom>
          <a:ln w="5715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21515" name="TextBox 17"/>
          <p:cNvSpPr txBox="1">
            <a:spLocks noChangeArrowheads="1"/>
          </p:cNvSpPr>
          <p:nvPr/>
        </p:nvSpPr>
        <p:spPr bwMode="auto">
          <a:xfrm>
            <a:off x="1374775" y="4545013"/>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y1</a:t>
            </a:r>
          </a:p>
        </p:txBody>
      </p:sp>
      <p:cxnSp>
        <p:nvCxnSpPr>
          <p:cNvPr id="19" name="Straight Connector 18"/>
          <p:cNvCxnSpPr/>
          <p:nvPr/>
        </p:nvCxnSpPr>
        <p:spPr>
          <a:xfrm flipH="1" flipV="1">
            <a:off x="2133600" y="4848225"/>
            <a:ext cx="896938" cy="0"/>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133600" y="3802063"/>
            <a:ext cx="4343400" cy="2644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Arc 20"/>
          <p:cNvSpPr/>
          <p:nvPr/>
        </p:nvSpPr>
        <p:spPr>
          <a:xfrm rot="11594011">
            <a:off x="2290763" y="1274763"/>
            <a:ext cx="6115050" cy="4605337"/>
          </a:xfrm>
          <a:prstGeom prst="arc">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22" name="Arc 21"/>
          <p:cNvSpPr/>
          <p:nvPr/>
        </p:nvSpPr>
        <p:spPr>
          <a:xfrm rot="10598751">
            <a:off x="3330575" y="868363"/>
            <a:ext cx="3886200" cy="4572000"/>
          </a:xfrm>
          <a:prstGeom prst="arc">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endParaRPr>
          </a:p>
        </p:txBody>
      </p:sp>
      <p:sp>
        <p:nvSpPr>
          <p:cNvPr id="21520" name="TextBox 22"/>
          <p:cNvSpPr txBox="1">
            <a:spLocks noChangeArrowheads="1"/>
          </p:cNvSpPr>
          <p:nvPr/>
        </p:nvSpPr>
        <p:spPr bwMode="auto">
          <a:xfrm>
            <a:off x="4124325" y="4752975"/>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E2</a:t>
            </a:r>
          </a:p>
        </p:txBody>
      </p:sp>
      <p:sp>
        <p:nvSpPr>
          <p:cNvPr id="24" name="Oval 23"/>
          <p:cNvSpPr/>
          <p:nvPr/>
        </p:nvSpPr>
        <p:spPr>
          <a:xfrm>
            <a:off x="4124325" y="4937125"/>
            <a:ext cx="274638" cy="182563"/>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1522" name="TextBox 24"/>
          <p:cNvSpPr txBox="1">
            <a:spLocks noChangeArrowheads="1"/>
          </p:cNvSpPr>
          <p:nvPr/>
        </p:nvSpPr>
        <p:spPr bwMode="auto">
          <a:xfrm>
            <a:off x="1374775" y="4930775"/>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y2</a:t>
            </a:r>
          </a:p>
        </p:txBody>
      </p:sp>
      <p:cxnSp>
        <p:nvCxnSpPr>
          <p:cNvPr id="26" name="Straight Connector 25"/>
          <p:cNvCxnSpPr>
            <a:stCxn id="24" idx="3"/>
            <a:endCxn id="21522" idx="3"/>
          </p:cNvCxnSpPr>
          <p:nvPr/>
        </p:nvCxnSpPr>
        <p:spPr>
          <a:xfrm flipH="1">
            <a:off x="2136775" y="5092700"/>
            <a:ext cx="2027238" cy="22225"/>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208463" y="5184775"/>
            <a:ext cx="52387" cy="1262063"/>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1525" name="TextBox 27"/>
          <p:cNvSpPr txBox="1">
            <a:spLocks noChangeArrowheads="1"/>
          </p:cNvSpPr>
          <p:nvPr/>
        </p:nvSpPr>
        <p:spPr bwMode="auto">
          <a:xfrm>
            <a:off x="3895725" y="64135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X2</a:t>
            </a:r>
          </a:p>
        </p:txBody>
      </p:sp>
      <p:sp>
        <p:nvSpPr>
          <p:cNvPr id="21526" name="TextBox 28"/>
          <p:cNvSpPr txBox="1">
            <a:spLocks noChangeArrowheads="1"/>
          </p:cNvSpPr>
          <p:nvPr/>
        </p:nvSpPr>
        <p:spPr bwMode="auto">
          <a:xfrm>
            <a:off x="2446338" y="64135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X1</a:t>
            </a:r>
          </a:p>
        </p:txBody>
      </p:sp>
      <p:cxnSp>
        <p:nvCxnSpPr>
          <p:cNvPr id="30" name="Straight Connector 29"/>
          <p:cNvCxnSpPr/>
          <p:nvPr/>
        </p:nvCxnSpPr>
        <p:spPr>
          <a:xfrm>
            <a:off x="2133600" y="4545013"/>
            <a:ext cx="3429000" cy="1916112"/>
          </a:xfrm>
          <a:prstGeom prst="line">
            <a:avLst/>
          </a:prstGeom>
          <a:ln w="57150">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3695700" y="5249863"/>
            <a:ext cx="182563" cy="18256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cxnSp>
        <p:nvCxnSpPr>
          <p:cNvPr id="38" name="Straight Connector 37"/>
          <p:cNvCxnSpPr/>
          <p:nvPr/>
        </p:nvCxnSpPr>
        <p:spPr>
          <a:xfrm>
            <a:off x="3794125" y="5419725"/>
            <a:ext cx="76200" cy="1020763"/>
          </a:xfrm>
          <a:prstGeom prst="line">
            <a:avLst/>
          </a:prstGeom>
          <a:ln w="57150">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39" name="TextBox 38"/>
          <p:cNvSpPr txBox="1">
            <a:spLocks noChangeArrowheads="1"/>
          </p:cNvSpPr>
          <p:nvPr/>
        </p:nvSpPr>
        <p:spPr bwMode="auto">
          <a:xfrm>
            <a:off x="3489325" y="6456363"/>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B050"/>
                </a:solidFill>
                <a:latin typeface="Calibri" pitchFamily="34" charset="0"/>
              </a:rPr>
              <a:t>X3</a:t>
            </a:r>
          </a:p>
        </p:txBody>
      </p:sp>
      <p:cxnSp>
        <p:nvCxnSpPr>
          <p:cNvPr id="40" name="Straight Connector 39"/>
          <p:cNvCxnSpPr/>
          <p:nvPr/>
        </p:nvCxnSpPr>
        <p:spPr>
          <a:xfrm flipH="1">
            <a:off x="2136775" y="5445125"/>
            <a:ext cx="1631950" cy="0"/>
          </a:xfrm>
          <a:prstGeom prst="line">
            <a:avLst/>
          </a:prstGeom>
          <a:ln w="57150">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41" name="TextBox 40"/>
          <p:cNvSpPr txBox="1">
            <a:spLocks noChangeArrowheads="1"/>
          </p:cNvSpPr>
          <p:nvPr/>
        </p:nvSpPr>
        <p:spPr bwMode="auto">
          <a:xfrm>
            <a:off x="1371600" y="5300663"/>
            <a:ext cx="76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B050"/>
                </a:solidFill>
                <a:latin typeface="Calibri" pitchFamily="34" charset="0"/>
              </a:rPr>
              <a:t>y3</a:t>
            </a:r>
          </a:p>
        </p:txBody>
      </p:sp>
      <p:sp>
        <p:nvSpPr>
          <p:cNvPr id="47" name="TextBox 46"/>
          <p:cNvSpPr txBox="1">
            <a:spLocks noChangeArrowheads="1"/>
          </p:cNvSpPr>
          <p:nvPr/>
        </p:nvSpPr>
        <p:spPr bwMode="auto">
          <a:xfrm>
            <a:off x="3578225" y="50927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E3</a:t>
            </a:r>
          </a:p>
        </p:txBody>
      </p:sp>
      <p:sp>
        <p:nvSpPr>
          <p:cNvPr id="48" name="TextBox 47"/>
          <p:cNvSpPr txBox="1">
            <a:spLocks noChangeArrowheads="1"/>
          </p:cNvSpPr>
          <p:nvPr/>
        </p:nvSpPr>
        <p:spPr bwMode="auto">
          <a:xfrm>
            <a:off x="1600200" y="4321175"/>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M</a:t>
            </a:r>
          </a:p>
        </p:txBody>
      </p:sp>
      <p:sp>
        <p:nvSpPr>
          <p:cNvPr id="49" name="TextBox 48"/>
          <p:cNvSpPr txBox="1">
            <a:spLocks noChangeArrowheads="1"/>
          </p:cNvSpPr>
          <p:nvPr/>
        </p:nvSpPr>
        <p:spPr bwMode="auto">
          <a:xfrm>
            <a:off x="5181600" y="64135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N</a:t>
            </a:r>
          </a:p>
        </p:txBody>
      </p:sp>
      <p:sp>
        <p:nvSpPr>
          <p:cNvPr id="21536" name="TextBox 49"/>
          <p:cNvSpPr txBox="1">
            <a:spLocks noChangeArrowheads="1"/>
          </p:cNvSpPr>
          <p:nvPr/>
        </p:nvSpPr>
        <p:spPr bwMode="auto">
          <a:xfrm>
            <a:off x="4251325" y="64135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b</a:t>
            </a:r>
          </a:p>
        </p:txBody>
      </p:sp>
      <p:sp>
        <p:nvSpPr>
          <p:cNvPr id="21537" name="TextBox 50"/>
          <p:cNvSpPr txBox="1">
            <a:spLocks noChangeArrowheads="1"/>
          </p:cNvSpPr>
          <p:nvPr/>
        </p:nvSpPr>
        <p:spPr bwMode="auto">
          <a:xfrm>
            <a:off x="6096000" y="6472238"/>
            <a:ext cx="762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en-US" b="1">
                <a:solidFill>
                  <a:srgbClr val="000000"/>
                </a:solidFill>
                <a:latin typeface="Calibri" pitchFamily="34" charset="0"/>
              </a:rPr>
              <a:t>C</a:t>
            </a:r>
          </a:p>
        </p:txBody>
      </p:sp>
      <p:cxnSp>
        <p:nvCxnSpPr>
          <p:cNvPr id="52" name="Straight Connector 51"/>
          <p:cNvCxnSpPr/>
          <p:nvPr/>
        </p:nvCxnSpPr>
        <p:spPr>
          <a:xfrm flipH="1">
            <a:off x="4005263" y="2916238"/>
            <a:ext cx="3254375" cy="3548062"/>
          </a:xfrm>
          <a:prstGeom prst="line">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3" name="TextBox 52"/>
          <p:cNvSpPr txBox="1">
            <a:spLocks noChangeArrowheads="1"/>
          </p:cNvSpPr>
          <p:nvPr/>
        </p:nvSpPr>
        <p:spPr bwMode="auto">
          <a:xfrm>
            <a:off x="6435725" y="2251075"/>
            <a:ext cx="1295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b="1">
                <a:solidFill>
                  <a:srgbClr val="000000"/>
                </a:solidFill>
                <a:latin typeface="Calibri" pitchFamily="34" charset="0"/>
              </a:rPr>
              <a:t>X2X3</a:t>
            </a:r>
            <a:endParaRPr lang="ar-IQ" sz="2000" b="1">
              <a:solidFill>
                <a:srgbClr val="000000"/>
              </a:solidFill>
              <a:latin typeface="Calibri" pitchFamily="34" charset="0"/>
            </a:endParaRPr>
          </a:p>
          <a:p>
            <a:pPr algn="ctr" eaLnBrk="1" hangingPunct="1"/>
            <a:r>
              <a:rPr lang="ar-IQ" sz="2000" b="1">
                <a:solidFill>
                  <a:srgbClr val="000000"/>
                </a:solidFill>
                <a:latin typeface="Calibri" pitchFamily="34" charset="0"/>
              </a:rPr>
              <a:t>الأثر الدخلي </a:t>
            </a:r>
            <a:endParaRPr lang="en-US" sz="2000" b="1">
              <a:solidFill>
                <a:srgbClr val="000000"/>
              </a:solidFill>
              <a:latin typeface="Calibri" pitchFamily="34" charset="0"/>
            </a:endParaRPr>
          </a:p>
        </p:txBody>
      </p:sp>
      <p:cxnSp>
        <p:nvCxnSpPr>
          <p:cNvPr id="54" name="Straight Connector 53"/>
          <p:cNvCxnSpPr/>
          <p:nvPr/>
        </p:nvCxnSpPr>
        <p:spPr>
          <a:xfrm>
            <a:off x="1066800" y="3200400"/>
            <a:ext cx="2422525" cy="3213100"/>
          </a:xfrm>
          <a:prstGeom prst="line">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5" name="TextBox 54"/>
          <p:cNvSpPr txBox="1">
            <a:spLocks noChangeArrowheads="1"/>
          </p:cNvSpPr>
          <p:nvPr/>
        </p:nvSpPr>
        <p:spPr bwMode="auto">
          <a:xfrm>
            <a:off x="212725" y="2547938"/>
            <a:ext cx="1371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b="1">
                <a:solidFill>
                  <a:srgbClr val="000000"/>
                </a:solidFill>
                <a:latin typeface="Calibri" pitchFamily="34" charset="0"/>
              </a:rPr>
              <a:t>X1X3</a:t>
            </a:r>
            <a:endParaRPr lang="ar-IQ" sz="2000" b="1">
              <a:solidFill>
                <a:srgbClr val="000000"/>
              </a:solidFill>
              <a:latin typeface="Calibri" pitchFamily="34" charset="0"/>
            </a:endParaRPr>
          </a:p>
          <a:p>
            <a:pPr algn="ctr" eaLnBrk="1" hangingPunct="1"/>
            <a:r>
              <a:rPr lang="ar-IQ" sz="2000" b="1">
                <a:solidFill>
                  <a:srgbClr val="000000"/>
                </a:solidFill>
                <a:latin typeface="Calibri" pitchFamily="34" charset="0"/>
              </a:rPr>
              <a:t>الأثر االاحلالي </a:t>
            </a:r>
            <a:endParaRPr lang="en-US" sz="2000" b="1">
              <a:solidFill>
                <a:srgbClr val="000000"/>
              </a:solidFill>
              <a:latin typeface="Calibri" pitchFamily="34" charset="0"/>
            </a:endParaRPr>
          </a:p>
        </p:txBody>
      </p:sp>
      <p:sp>
        <p:nvSpPr>
          <p:cNvPr id="21542" name="TextBox 56"/>
          <p:cNvSpPr txBox="1">
            <a:spLocks noChangeArrowheads="1"/>
          </p:cNvSpPr>
          <p:nvPr/>
        </p:nvSpPr>
        <p:spPr bwMode="auto">
          <a:xfrm>
            <a:off x="2328863" y="2660650"/>
            <a:ext cx="45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C1</a:t>
            </a:r>
          </a:p>
        </p:txBody>
      </p:sp>
      <p:sp>
        <p:nvSpPr>
          <p:cNvPr id="21543" name="TextBox 57"/>
          <p:cNvSpPr txBox="1">
            <a:spLocks noChangeArrowheads="1"/>
          </p:cNvSpPr>
          <p:nvPr/>
        </p:nvSpPr>
        <p:spPr bwMode="auto">
          <a:xfrm>
            <a:off x="3308350" y="3119438"/>
            <a:ext cx="457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latin typeface="Calibri" pitchFamily="34" charset="0"/>
              </a:rPr>
              <a:t>C2</a:t>
            </a:r>
          </a:p>
        </p:txBody>
      </p:sp>
      <p:sp>
        <p:nvSpPr>
          <p:cNvPr id="21544" name="TextBox 58"/>
          <p:cNvSpPr txBox="1">
            <a:spLocks noChangeArrowheads="1"/>
          </p:cNvSpPr>
          <p:nvPr/>
        </p:nvSpPr>
        <p:spPr bwMode="auto">
          <a:xfrm>
            <a:off x="6721475" y="6211888"/>
            <a:ext cx="762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ar-IQ" b="1">
                <a:solidFill>
                  <a:srgbClr val="000000"/>
                </a:solidFill>
                <a:latin typeface="Calibri" pitchFamily="34" charset="0"/>
              </a:rPr>
              <a:t>السلعة</a:t>
            </a:r>
            <a:r>
              <a:rPr lang="en-US" b="1">
                <a:solidFill>
                  <a:srgbClr val="000000"/>
                </a:solidFill>
                <a:latin typeface="Calibri" pitchFamily="34" charset="0"/>
              </a:rPr>
              <a:t>X</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7"/>
                                        </p:tgtEl>
                                        <p:attrNameLst>
                                          <p:attrName>style.visibility</p:attrName>
                                        </p:attrNameLst>
                                      </p:cBhvr>
                                      <p:to>
                                        <p:strVal val="visible"/>
                                      </p:to>
                                    </p:set>
                                    <p:animEffect transition="in" filter="wipe(left)">
                                      <p:cBhvr>
                                        <p:cTn id="10" dur="500"/>
                                        <p:tgtEl>
                                          <p:spTgt spid="47"/>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48"/>
                                        </p:tgtEl>
                                        <p:attrNameLst>
                                          <p:attrName>style.visibility</p:attrName>
                                        </p:attrNameLst>
                                      </p:cBhvr>
                                      <p:to>
                                        <p:strVal val="visible"/>
                                      </p:to>
                                    </p:set>
                                    <p:animEffect transition="in" filter="wipe(left)">
                                      <p:cBhvr>
                                        <p:cTn id="13" dur="500"/>
                                        <p:tgtEl>
                                          <p:spTgt spid="48"/>
                                        </p:tgtEl>
                                      </p:cBhvr>
                                    </p:animEffect>
                                  </p:childTnLst>
                                </p:cTn>
                              </p:par>
                              <p:par>
                                <p:cTn id="14" presetID="22" presetClass="entr" presetSubtype="8" fill="hold"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wipe(left)">
                                      <p:cBhvr>
                                        <p:cTn id="16" dur="500"/>
                                        <p:tgtEl>
                                          <p:spTgt spid="30"/>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49"/>
                                        </p:tgtEl>
                                        <p:attrNameLst>
                                          <p:attrName>style.visibility</p:attrName>
                                        </p:attrNameLst>
                                      </p:cBhvr>
                                      <p:to>
                                        <p:strVal val="visible"/>
                                      </p:to>
                                    </p:set>
                                    <p:animEffect transition="in" filter="wipe(left)">
                                      <p:cBhvr>
                                        <p:cTn id="19" dur="500"/>
                                        <p:tgtEl>
                                          <p:spTgt spid="4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nodeType="click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wipe(down)">
                                      <p:cBhvr>
                                        <p:cTn id="24" dur="500"/>
                                        <p:tgtEl>
                                          <p:spTgt spid="38"/>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wipe(down)">
                                      <p:cBhvr>
                                        <p:cTn id="27" dur="500"/>
                                        <p:tgtEl>
                                          <p:spTgt spid="3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nodeType="click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wipe(right)">
                                      <p:cBhvr>
                                        <p:cTn id="32" dur="500"/>
                                        <p:tgtEl>
                                          <p:spTgt spid="40"/>
                                        </p:tgtEl>
                                      </p:cBhvr>
                                    </p:animEffect>
                                  </p:childTnLst>
                                </p:cTn>
                              </p:par>
                              <p:par>
                                <p:cTn id="33" presetID="22" presetClass="entr" presetSubtype="2" fill="hold" grpId="0" nodeType="with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wipe(right)">
                                      <p:cBhvr>
                                        <p:cTn id="35" dur="500"/>
                                        <p:tgtEl>
                                          <p:spTgt spid="4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53"/>
                                        </p:tgtEl>
                                        <p:attrNameLst>
                                          <p:attrName>style.visibility</p:attrName>
                                        </p:attrNameLst>
                                      </p:cBhvr>
                                      <p:to>
                                        <p:strVal val="visible"/>
                                      </p:to>
                                    </p:set>
                                    <p:animEffect transition="in" filter="wipe(up)">
                                      <p:cBhvr>
                                        <p:cTn id="40" dur="500"/>
                                        <p:tgtEl>
                                          <p:spTgt spid="53"/>
                                        </p:tgtEl>
                                      </p:cBhvr>
                                    </p:animEffect>
                                  </p:childTnLst>
                                </p:cTn>
                              </p:par>
                              <p:par>
                                <p:cTn id="41" presetID="22" presetClass="entr" presetSubtype="1" fill="hold" nodeType="withEffect">
                                  <p:stCondLst>
                                    <p:cond delay="0"/>
                                  </p:stCondLst>
                                  <p:childTnLst>
                                    <p:set>
                                      <p:cBhvr>
                                        <p:cTn id="42" dur="1" fill="hold">
                                          <p:stCondLst>
                                            <p:cond delay="0"/>
                                          </p:stCondLst>
                                        </p:cTn>
                                        <p:tgtEl>
                                          <p:spTgt spid="52"/>
                                        </p:tgtEl>
                                        <p:attrNameLst>
                                          <p:attrName>style.visibility</p:attrName>
                                        </p:attrNameLst>
                                      </p:cBhvr>
                                      <p:to>
                                        <p:strVal val="visible"/>
                                      </p:to>
                                    </p:set>
                                    <p:animEffect transition="in" filter="wipe(up)">
                                      <p:cBhvr>
                                        <p:cTn id="43" dur="500"/>
                                        <p:tgtEl>
                                          <p:spTgt spid="52"/>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1" fill="hold" nodeType="clickEffect">
                                  <p:stCondLst>
                                    <p:cond delay="0"/>
                                  </p:stCondLst>
                                  <p:childTnLst>
                                    <p:set>
                                      <p:cBhvr>
                                        <p:cTn id="47" dur="1" fill="hold">
                                          <p:stCondLst>
                                            <p:cond delay="0"/>
                                          </p:stCondLst>
                                        </p:cTn>
                                        <p:tgtEl>
                                          <p:spTgt spid="54"/>
                                        </p:tgtEl>
                                        <p:attrNameLst>
                                          <p:attrName>style.visibility</p:attrName>
                                        </p:attrNameLst>
                                      </p:cBhvr>
                                      <p:to>
                                        <p:strVal val="visible"/>
                                      </p:to>
                                    </p:set>
                                    <p:animEffect transition="in" filter="wipe(up)">
                                      <p:cBhvr>
                                        <p:cTn id="48" dur="500"/>
                                        <p:tgtEl>
                                          <p:spTgt spid="54"/>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55"/>
                                        </p:tgtEl>
                                        <p:attrNameLst>
                                          <p:attrName>style.visibility</p:attrName>
                                        </p:attrNameLst>
                                      </p:cBhvr>
                                      <p:to>
                                        <p:strVal val="visible"/>
                                      </p:to>
                                    </p:set>
                                    <p:animEffect transition="in" filter="wipe(up)">
                                      <p:cBhvr>
                                        <p:cTn id="51"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9" grpId="0"/>
      <p:bldP spid="41" grpId="0"/>
      <p:bldP spid="47" grpId="0"/>
      <p:bldP spid="48" grpId="0"/>
      <p:bldP spid="49" grpId="0"/>
      <p:bldP spid="53" grpId="0"/>
      <p:bldP spid="5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TotalTime>
  <Words>1031</Words>
  <Application>Microsoft Office PowerPoint</Application>
  <PresentationFormat>On-screen Show (4:3)</PresentationFormat>
  <Paragraphs>201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تحليل تغيرات الدخل والاسعار</vt:lpstr>
      <vt:lpstr>تغيرات الدخل</vt:lpstr>
      <vt:lpstr>تغيرات الأسعار</vt:lpstr>
      <vt:lpstr>عند انخفاض سعر السلعة</vt:lpstr>
      <vt:lpstr>عند ارتفاع سعر السلعة</vt:lpstr>
      <vt:lpstr>عزل الأثرين الدخلي والاحلالي</vt:lpstr>
      <vt:lpstr>PowerPoint Presentation</vt:lpstr>
      <vt:lpstr>PowerPoint Presentation</vt:lpstr>
      <vt:lpstr>PowerPoint Presentation</vt:lpstr>
      <vt:lpstr>عزل الأثرين الدخلي والاحلالي</vt:lpstr>
      <vt:lpstr>PowerPoint Presentation</vt:lpstr>
      <vt:lpstr>PowerPoint Presentation</vt:lpstr>
      <vt:lpstr>PowerPoint Presentation</vt:lpstr>
      <vt:lpstr>فصل الأثرين الدخلي والاحلالي</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draamusa</dc:creator>
  <cp:lastModifiedBy>win8</cp:lastModifiedBy>
  <cp:revision>19</cp:revision>
  <dcterms:created xsi:type="dcterms:W3CDTF">2006-08-16T00:00:00Z</dcterms:created>
  <dcterms:modified xsi:type="dcterms:W3CDTF">2017-12-16T21:14:56Z</dcterms:modified>
</cp:coreProperties>
</file>