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.C._Pigou" TargetMode="External"/><Relationship Id="rId2" Type="http://schemas.openxmlformats.org/officeDocument/2006/relationships/hyperlink" Target="https://en.wikipedia.org/wiki/Alfred_Marshal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John_Maynard_Keyn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الخامسة عشر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الخامسة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b="1" u="sng" dirty="0" smtClean="0"/>
              <a:t>نظرية الارصدة النقدية الحقيقية </a:t>
            </a:r>
            <a:r>
              <a:rPr lang="en-US" b="1" u="sng" dirty="0" smtClean="0"/>
              <a:t>Real Cash Balances Theory</a:t>
            </a:r>
            <a:endParaRPr lang="en-US" dirty="0" smtClean="0"/>
          </a:p>
          <a:p>
            <a:r>
              <a:rPr lang="ar-IQ" dirty="0" smtClean="0"/>
              <a:t>سعى الكلاسيك الجدد تحديث الافتراضات الكلاسيكية على نحو يبعدها قدر المستطاع عن طائلة الانتقاد ولكن دون المساس بجوهر التحليل الكلاسيكي، اذ تصدت مدرسة كامبردج (</a:t>
            </a:r>
            <a:r>
              <a:rPr lang="en-US" dirty="0" smtClean="0"/>
              <a:t>Cambridge School</a:t>
            </a:r>
            <a:r>
              <a:rPr lang="ar-IQ" dirty="0" smtClean="0"/>
              <a:t>) بقيادة الفريد مارشال (</a:t>
            </a:r>
            <a:r>
              <a:rPr lang="en-US" dirty="0" smtClean="0"/>
              <a:t>Alfred Marshall</a:t>
            </a:r>
            <a:r>
              <a:rPr lang="ar-IQ" dirty="0" smtClean="0"/>
              <a:t>) واخرون</a:t>
            </a:r>
            <a:r>
              <a:rPr lang="ar-IQ" baseline="30000" dirty="0" smtClean="0"/>
              <a:t>(</a:t>
            </a:r>
            <a:r>
              <a:rPr lang="ar-IQ" baseline="30000" dirty="0" smtClean="0">
                <a:sym typeface="Symbol"/>
                <a:hlinkClick r:id="" action="ppaction://hlinkfile"/>
              </a:rPr>
              <a:t></a:t>
            </a:r>
            <a:r>
              <a:rPr lang="ar-IQ" baseline="30000" dirty="0" smtClean="0"/>
              <a:t>)</a:t>
            </a:r>
            <a:r>
              <a:rPr lang="ar-IQ" dirty="0" smtClean="0"/>
              <a:t> لانتقاد النظرية الكمية، من خلال استبدال حجم المعاملات بالناتج القومي، وبما ان سرعة دوران النقود (</a:t>
            </a:r>
            <a:r>
              <a:rPr lang="en-US" dirty="0" smtClean="0"/>
              <a:t>V</a:t>
            </a:r>
            <a:r>
              <a:rPr lang="ar-IQ" dirty="0" smtClean="0"/>
              <a:t>) تعني مقلوب الاحتفاظ بالنقود (الطلب النقدي) لذا:-</a:t>
            </a:r>
            <a:endParaRPr lang="en-US" dirty="0" smtClean="0"/>
          </a:p>
          <a:p>
            <a:r>
              <a:rPr lang="ar-IQ" dirty="0" smtClean="0">
                <a:sym typeface="Symbol"/>
                <a:hlinkClick r:id="" action="ppaction://hlinkfile"/>
              </a:rPr>
              <a:t></a:t>
            </a:r>
            <a:r>
              <a:rPr lang="ar-IQ" dirty="0" smtClean="0"/>
              <a:t> - رواد جامعة كامبردج الذي اسهموا في صياغة الارصدة النقدية الحقيقية هم: الفريد مارشال (</a:t>
            </a:r>
            <a:r>
              <a:rPr lang="en-US" dirty="0" smtClean="0">
                <a:hlinkClick r:id="rId2" tooltip="Alfred Marshall"/>
              </a:rPr>
              <a:t>Alfred Marshall</a:t>
            </a:r>
            <a:r>
              <a:rPr lang="ar-IQ" dirty="0" smtClean="0"/>
              <a:t>), ارثر سسيل بيجو  (</a:t>
            </a:r>
            <a:r>
              <a:rPr lang="en-US" dirty="0" smtClean="0">
                <a:hlinkClick r:id="rId3" tooltip="A.C. Pigou"/>
              </a:rPr>
              <a:t>A.C. </a:t>
            </a:r>
            <a:r>
              <a:rPr lang="en-US" dirty="0" err="1" smtClean="0">
                <a:hlinkClick r:id="rId3" tooltip="A.C. Pigou"/>
              </a:rPr>
              <a:t>Pigou</a:t>
            </a:r>
            <a:r>
              <a:rPr lang="ar-IQ" dirty="0" smtClean="0"/>
              <a:t>), و جون مينارد كنز (</a:t>
            </a:r>
            <a:r>
              <a:rPr lang="en-US" dirty="0" smtClean="0">
                <a:hlinkClick r:id="rId4" tooltip="John Maynard Keynes"/>
              </a:rPr>
              <a:t>John Maynard Keynes</a:t>
            </a:r>
            <a:r>
              <a:rPr lang="ar-IQ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الخامسة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rtl="0"/>
            <a:r>
              <a:rPr lang="en-US" i="1" dirty="0" err="1" smtClean="0"/>
              <a:t>M</a:t>
            </a:r>
            <a:r>
              <a:rPr lang="en-US" i="1" baseline="30000" dirty="0" err="1" smtClean="0"/>
              <a:t>s</a:t>
            </a:r>
            <a:r>
              <a:rPr lang="en-US" i="1" dirty="0" err="1" smtClean="0"/>
              <a:t>V</a:t>
            </a:r>
            <a:r>
              <a:rPr lang="en-US" i="1" dirty="0" smtClean="0"/>
              <a:t> = PY ………………………….. (5)</a:t>
            </a:r>
            <a:endParaRPr lang="en-US" dirty="0" smtClean="0"/>
          </a:p>
          <a:p>
            <a:pPr rtl="0"/>
            <a:r>
              <a:rPr lang="en-US" i="1" dirty="0" smtClean="0"/>
              <a:t> </a:t>
            </a:r>
            <a:endParaRPr lang="en-US" dirty="0" smtClean="0"/>
          </a:p>
          <a:p>
            <a:pPr rtl="0"/>
            <a:r>
              <a:rPr lang="en-US" i="1" dirty="0" smtClean="0"/>
              <a:t>M</a:t>
            </a:r>
            <a:r>
              <a:rPr lang="en-US" i="1" baseline="30000" dirty="0" smtClean="0"/>
              <a:t>s</a:t>
            </a:r>
            <a:r>
              <a:rPr lang="en-US" i="1" dirty="0" smtClean="0"/>
              <a:t> = 1/V PY  …………………….. (6)</a:t>
            </a:r>
            <a:endParaRPr lang="en-US" dirty="0" smtClean="0"/>
          </a:p>
          <a:p>
            <a:pPr rtl="0"/>
            <a:r>
              <a:rPr lang="en-US" i="1" dirty="0" smtClean="0"/>
              <a:t> </a:t>
            </a:r>
            <a:endParaRPr lang="en-US" dirty="0" smtClean="0"/>
          </a:p>
          <a:p>
            <a:pPr rtl="0"/>
            <a:r>
              <a:rPr lang="en-US" i="1" dirty="0" smtClean="0"/>
              <a:t>1/V = K</a:t>
            </a:r>
            <a:endParaRPr lang="en-US" dirty="0" smtClean="0"/>
          </a:p>
          <a:p>
            <a:pPr rtl="0"/>
            <a:r>
              <a:rPr lang="en-US" i="1" dirty="0" smtClean="0"/>
              <a:t> </a:t>
            </a:r>
            <a:endParaRPr lang="en-US" dirty="0" smtClean="0"/>
          </a:p>
          <a:p>
            <a:pPr rtl="0"/>
            <a:r>
              <a:rPr lang="en-US" i="1" dirty="0" smtClean="0">
                <a:sym typeface="Symbol"/>
              </a:rPr>
              <a:t></a:t>
            </a:r>
            <a:r>
              <a:rPr lang="en-US" i="1" dirty="0" smtClean="0"/>
              <a:t> M</a:t>
            </a:r>
            <a:r>
              <a:rPr lang="en-US" i="1" baseline="30000" dirty="0" smtClean="0"/>
              <a:t>s</a:t>
            </a:r>
            <a:r>
              <a:rPr lang="en-US" i="1" dirty="0" smtClean="0"/>
              <a:t> = KPY …………………….. (7)</a:t>
            </a:r>
            <a:endParaRPr lang="en-US" dirty="0" smtClean="0"/>
          </a:p>
          <a:p>
            <a:pPr rtl="0"/>
            <a:r>
              <a:rPr lang="en-US" i="1" dirty="0" smtClean="0"/>
              <a:t> </a:t>
            </a:r>
            <a:endParaRPr lang="en-US" dirty="0" smtClean="0"/>
          </a:p>
          <a:p>
            <a:pPr rtl="0"/>
            <a:r>
              <a:rPr lang="en-US" i="1" dirty="0" smtClean="0"/>
              <a:t>M</a:t>
            </a:r>
            <a:r>
              <a:rPr lang="en-US" i="1" baseline="30000" dirty="0" smtClean="0"/>
              <a:t>s</a:t>
            </a:r>
            <a:r>
              <a:rPr lang="en-US" i="1" dirty="0" smtClean="0"/>
              <a:t> = </a:t>
            </a:r>
            <a:r>
              <a:rPr lang="en-US" i="1" dirty="0" err="1" smtClean="0"/>
              <a:t>M</a:t>
            </a:r>
            <a:r>
              <a:rPr lang="en-US" i="1" baseline="30000" dirty="0" err="1" smtClean="0"/>
              <a:t>d</a:t>
            </a:r>
            <a:r>
              <a:rPr lang="en-US" i="1" dirty="0" smtClean="0"/>
              <a:t> …………………………… (8)</a:t>
            </a:r>
            <a:endParaRPr lang="en-US" dirty="0" smtClean="0"/>
          </a:p>
          <a:p>
            <a:pPr rtl="0"/>
            <a:r>
              <a:rPr lang="en-US" i="1" dirty="0" smtClean="0">
                <a:sym typeface="Symbol"/>
              </a:rPr>
              <a:t></a:t>
            </a:r>
            <a:r>
              <a:rPr lang="en-US" i="1" dirty="0" smtClean="0"/>
              <a:t> </a:t>
            </a:r>
            <a:r>
              <a:rPr lang="en-US" i="1" dirty="0" err="1" smtClean="0"/>
              <a:t>M</a:t>
            </a:r>
            <a:r>
              <a:rPr lang="en-US" i="1" baseline="30000" dirty="0" err="1" smtClean="0"/>
              <a:t>d</a:t>
            </a:r>
            <a:r>
              <a:rPr lang="en-US" i="1" dirty="0" smtClean="0"/>
              <a:t> = KPY …………………….. (9)</a:t>
            </a:r>
            <a:endParaRPr lang="en-US" dirty="0" smtClean="0"/>
          </a:p>
          <a:p>
            <a:pPr rtl="0"/>
            <a:r>
              <a:rPr lang="en-US" dirty="0" smtClean="0"/>
              <a:t> </a:t>
            </a:r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smtClean="0"/>
              <a:t>حيث ان:</a:t>
            </a:r>
            <a:endParaRPr lang="en-US" dirty="0" smtClean="0"/>
          </a:p>
          <a:p>
            <a:r>
              <a:rPr lang="ar-IQ" dirty="0" smtClean="0"/>
              <a:t>(</a:t>
            </a:r>
            <a:r>
              <a:rPr lang="en-US" dirty="0" err="1" smtClean="0"/>
              <a:t>M</a:t>
            </a:r>
            <a:r>
              <a:rPr lang="en-US" baseline="30000" dirty="0" err="1" smtClean="0"/>
              <a:t>d</a:t>
            </a:r>
            <a:r>
              <a:rPr lang="ar-IQ" dirty="0" smtClean="0"/>
              <a:t>) الطلب النقدي  (</a:t>
            </a:r>
            <a:r>
              <a:rPr lang="en-US" dirty="0" smtClean="0"/>
              <a:t>K</a:t>
            </a:r>
            <a:r>
              <a:rPr lang="ar-IQ" dirty="0" smtClean="0"/>
              <a:t>) الطلب النقدي على شكل نسبة ثابتة في الاجل القصير من الناتج القومي النقدي. بوجود المعلمة (</a:t>
            </a:r>
            <a:r>
              <a:rPr lang="en-US" dirty="0" smtClean="0"/>
              <a:t>K</a:t>
            </a:r>
            <a:r>
              <a:rPr lang="ar-IQ" dirty="0" smtClean="0"/>
              <a:t>) في المعادلة الغى التاثير التناسبي بين عرض النقد والاسعار.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25000" lnSpcReduction="20000"/>
          </a:bodyPr>
          <a:lstStyle/>
          <a:p>
            <a:pPr rtl="0"/>
            <a:r>
              <a:rPr lang="ar-IQ" b="1" u="sng" dirty="0" smtClean="0"/>
              <a:t>أشتقـــــاق منحنى الطلب الكلي الكلاسيكي</a:t>
            </a:r>
            <a:endParaRPr lang="en-US" dirty="0" smtClean="0"/>
          </a:p>
          <a:p>
            <a:r>
              <a:rPr lang="ar-IQ" dirty="0" smtClean="0"/>
              <a:t>سوف يتم الاستعانة بمعادلة الارصدة الحقيقية لاشتقاق منحنى الطلب الكلي الكلاسيكي وكما ياتي:-</a:t>
            </a:r>
            <a:endParaRPr lang="en-US" dirty="0" smtClean="0"/>
          </a:p>
          <a:p>
            <a:r>
              <a:rPr lang="ar-IQ" dirty="0" smtClean="0"/>
              <a:t>بافتراض </a:t>
            </a:r>
            <a:r>
              <a:rPr lang="en-US" dirty="0" smtClean="0"/>
              <a:t>M</a:t>
            </a:r>
            <a:r>
              <a:rPr lang="en-US" baseline="30000" dirty="0" smtClean="0"/>
              <a:t>s</a:t>
            </a:r>
            <a:r>
              <a:rPr lang="en-US" dirty="0" smtClean="0"/>
              <a:t> = 300</a:t>
            </a:r>
            <a:r>
              <a:rPr lang="ar-IQ" dirty="0" smtClean="0"/>
              <a:t> ، </a:t>
            </a:r>
            <a:r>
              <a:rPr lang="en-US" dirty="0" smtClean="0"/>
              <a:t>K = 0.25</a:t>
            </a:r>
            <a:r>
              <a:rPr lang="ar-IQ" dirty="0" smtClean="0"/>
              <a:t> ، نبدء باشتقاق المنحنى:-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en-US" dirty="0" smtClean="0"/>
              <a:t>Y</a:t>
            </a:r>
          </a:p>
          <a:p>
            <a:pPr rtl="0"/>
            <a:r>
              <a:rPr lang="en-US" dirty="0" smtClean="0"/>
              <a:t>P</a:t>
            </a:r>
          </a:p>
          <a:p>
            <a:pPr rtl="0"/>
            <a:r>
              <a:rPr lang="en-US" dirty="0" smtClean="0"/>
              <a:t>K</a:t>
            </a:r>
          </a:p>
          <a:p>
            <a:pPr rtl="0"/>
            <a:r>
              <a:rPr lang="en-US" dirty="0" smtClean="0"/>
              <a:t>M</a:t>
            </a:r>
            <a:r>
              <a:rPr lang="en-US" baseline="30000" dirty="0" smtClean="0"/>
              <a:t>s</a:t>
            </a:r>
            <a:endParaRPr lang="en-US" dirty="0" smtClean="0"/>
          </a:p>
          <a:p>
            <a:pPr rtl="0"/>
            <a:r>
              <a:rPr lang="en-US" dirty="0" smtClean="0"/>
              <a:t>1200</a:t>
            </a:r>
          </a:p>
          <a:p>
            <a:pPr rtl="0"/>
            <a:r>
              <a:rPr lang="en-US" dirty="0" smtClean="0"/>
              <a:t>1</a:t>
            </a:r>
          </a:p>
          <a:p>
            <a:pPr rtl="0"/>
            <a:r>
              <a:rPr lang="en-US" dirty="0" smtClean="0"/>
              <a:t>0.25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600</a:t>
            </a:r>
          </a:p>
          <a:p>
            <a:pPr rtl="0"/>
            <a:r>
              <a:rPr lang="en-US" dirty="0" smtClean="0"/>
              <a:t>2</a:t>
            </a:r>
          </a:p>
          <a:p>
            <a:pPr rtl="0"/>
            <a:r>
              <a:rPr lang="en-US" dirty="0" smtClean="0"/>
              <a:t>0.25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400</a:t>
            </a:r>
          </a:p>
          <a:p>
            <a:pPr rtl="0"/>
            <a:r>
              <a:rPr lang="en-US" dirty="0" smtClean="0"/>
              <a:t>3</a:t>
            </a:r>
          </a:p>
          <a:p>
            <a:pPr rtl="0"/>
            <a:r>
              <a:rPr lang="en-US" dirty="0" smtClean="0"/>
              <a:t>0.25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4</a:t>
            </a:r>
          </a:p>
          <a:p>
            <a:pPr rtl="0"/>
            <a:r>
              <a:rPr lang="en-US" dirty="0" smtClean="0"/>
              <a:t>0.25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240</a:t>
            </a:r>
          </a:p>
          <a:p>
            <a:pPr rtl="0"/>
            <a:r>
              <a:rPr lang="en-US" dirty="0" smtClean="0"/>
              <a:t>5</a:t>
            </a:r>
          </a:p>
          <a:p>
            <a:pPr rtl="0"/>
            <a:r>
              <a:rPr lang="en-US" dirty="0" smtClean="0"/>
              <a:t>0.25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P       </a:t>
            </a:r>
          </a:p>
          <a:p>
            <a:pPr rtl="0"/>
            <a:r>
              <a:rPr lang="en-US" dirty="0" smtClean="0"/>
              <a:t>         AD</a:t>
            </a:r>
          </a:p>
          <a:p>
            <a:pPr rtl="0"/>
            <a:r>
              <a:rPr lang="en-US" b="1" dirty="0" smtClean="0"/>
              <a:t>1                    </a:t>
            </a:r>
            <a:endParaRPr lang="en-US" dirty="0" smtClean="0"/>
          </a:p>
          <a:p>
            <a:pPr rtl="0"/>
            <a:r>
              <a:rPr lang="en-US" b="1" dirty="0" smtClean="0"/>
              <a:t> </a:t>
            </a:r>
            <a:endParaRPr lang="en-US" dirty="0" smtClean="0"/>
          </a:p>
          <a:p>
            <a:pPr rtl="0"/>
            <a:r>
              <a:rPr lang="en-US" b="1" dirty="0" smtClean="0"/>
              <a:t>2</a:t>
            </a:r>
            <a:endParaRPr lang="en-US" dirty="0" smtClean="0"/>
          </a:p>
          <a:p>
            <a:pPr rtl="0"/>
            <a:r>
              <a:rPr lang="en-US" b="1" dirty="0" smtClean="0"/>
              <a:t> </a:t>
            </a:r>
            <a:endParaRPr lang="en-US" dirty="0" smtClean="0"/>
          </a:p>
          <a:p>
            <a:pPr rtl="0"/>
            <a:r>
              <a:rPr lang="en-US" b="1" dirty="0" smtClean="0"/>
              <a:t>3</a:t>
            </a:r>
            <a:endParaRPr lang="en-US" dirty="0" smtClean="0"/>
          </a:p>
          <a:p>
            <a:pPr rtl="0"/>
            <a:r>
              <a:rPr lang="en-US" b="1" dirty="0" smtClean="0"/>
              <a:t> </a:t>
            </a:r>
            <a:endParaRPr lang="en-US" dirty="0" smtClean="0"/>
          </a:p>
          <a:p>
            <a:pPr rtl="0"/>
            <a:r>
              <a:rPr lang="en-US" b="1" dirty="0" smtClean="0"/>
              <a:t>4</a:t>
            </a:r>
            <a:endParaRPr lang="en-US" dirty="0" smtClean="0"/>
          </a:p>
          <a:p>
            <a:pPr rtl="0"/>
            <a:r>
              <a:rPr lang="en-US" b="1" dirty="0" smtClean="0"/>
              <a:t>5</a:t>
            </a:r>
            <a:endParaRPr lang="en-US" dirty="0" smtClean="0"/>
          </a:p>
          <a:p>
            <a:pPr rtl="0"/>
            <a:r>
              <a:rPr lang="en-US" dirty="0" smtClean="0"/>
              <a:t>                                               Y</a:t>
            </a:r>
          </a:p>
          <a:p>
            <a:pPr rtl="0"/>
            <a:r>
              <a:rPr lang="en-US" b="1" dirty="0" smtClean="0"/>
              <a:t> 0      240 300  400  600  1200</a:t>
            </a:r>
            <a:endParaRPr lang="en-US" dirty="0" smtClean="0"/>
          </a:p>
          <a:p>
            <a:r>
              <a:rPr lang="ar-IQ" b="1" dirty="0" smtClean="0"/>
              <a:t> </a:t>
            </a:r>
            <a:endParaRPr lang="en-US" dirty="0" smtClean="0"/>
          </a:p>
          <a:p>
            <a:r>
              <a:rPr lang="ar-IQ" b="1" dirty="0" smtClean="0"/>
              <a:t> 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148</Words>
  <Application>Microsoft Office PowerPoint</Application>
  <PresentationFormat>On-screen Show (4:3)</PresentationFormat>
  <Paragraphs>64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الاقتصاد الكلي</vt:lpstr>
      <vt:lpstr>المحاضرة الخامسة عشر</vt:lpstr>
      <vt:lpstr>المحاضرة الخامسة عشر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18</cp:revision>
  <dcterms:created xsi:type="dcterms:W3CDTF">2017-12-16T10:28:53Z</dcterms:created>
  <dcterms:modified xsi:type="dcterms:W3CDTF">2017-12-16T16:36:34Z</dcterms:modified>
</cp:coreProperties>
</file>