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السابعة</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السابعة</a:t>
            </a:r>
            <a:endParaRPr lang="ar-IQ" dirty="0"/>
          </a:p>
        </p:txBody>
      </p:sp>
      <p:sp>
        <p:nvSpPr>
          <p:cNvPr id="5" name="Content Placeholder 4"/>
          <p:cNvSpPr>
            <a:spLocks noGrp="1"/>
          </p:cNvSpPr>
          <p:nvPr>
            <p:ph idx="1"/>
          </p:nvPr>
        </p:nvSpPr>
        <p:spPr/>
        <p:txBody>
          <a:bodyPr>
            <a:normAutofit lnSpcReduction="10000"/>
          </a:bodyPr>
          <a:lstStyle/>
          <a:p>
            <a:r>
              <a:rPr lang="ar-IQ" dirty="0" smtClean="0"/>
              <a:t>سنقوم باقتطاع الجزء الموجب من الناتج الحدي  للعمل في المرحلة الثانية، وان ميل منحنى طلب العمل يمثل العلاقة العكسية بين الاستخدام والناتج الحدي للعمل بافتراض ثبات مستوى الاجر الحقيقي عند المستوى (</a:t>
            </a:r>
            <a:r>
              <a:rPr lang="en-US" dirty="0" smtClean="0"/>
              <a:t>W/P</a:t>
            </a:r>
            <a:r>
              <a:rPr lang="en-US" baseline="-25000" dirty="0" smtClean="0"/>
              <a:t>o</a:t>
            </a:r>
            <a:r>
              <a:rPr lang="ar-IQ" dirty="0" smtClean="0"/>
              <a:t>). فعندما يكون الناتج الحدي للعمل اكبر من الاجر الحقيقي سيزداد طلب العمل (التشغيل) مؤديا الى الانخفاض التدريجي في الناتج الحدي للعمل وصولا الى نقطة التوازن (</a:t>
            </a:r>
            <a:r>
              <a:rPr lang="en-US" dirty="0" smtClean="0"/>
              <a:t>L</a:t>
            </a:r>
            <a:r>
              <a:rPr lang="en-US" baseline="-25000" dirty="0" smtClean="0"/>
              <a:t>o</a:t>
            </a:r>
            <a:r>
              <a:rPr lang="ar-IQ" dirty="0" smtClean="0"/>
              <a:t> = </a:t>
            </a:r>
            <a:r>
              <a:rPr lang="en-US" dirty="0" smtClean="0"/>
              <a:t>W/P</a:t>
            </a:r>
            <a:r>
              <a:rPr lang="en-US" baseline="-25000" dirty="0" smtClean="0"/>
              <a:t>o</a:t>
            </a:r>
            <a:r>
              <a:rPr lang="ar-IQ" dirty="0" smtClean="0"/>
              <a:t>) بفعل اليد الخفية (</a:t>
            </a:r>
            <a:r>
              <a:rPr lang="en-US" dirty="0" smtClean="0"/>
              <a:t>Invisible Hand</a:t>
            </a:r>
            <a:r>
              <a:rPr lang="ar-IQ" dirty="0" smtClean="0"/>
              <a:t>)، وعندما يكون الناتج الحدي للعمل اقل من الاجر الحقيقي سيقل طلب العمل والعودة الى نقطة التوازن.</a:t>
            </a:r>
            <a:endParaRPr lang="en-US" dirty="0" smtClean="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السابعة</a:t>
            </a:r>
            <a:endParaRPr lang="ar-IQ" dirty="0"/>
          </a:p>
        </p:txBody>
      </p:sp>
      <p:pic>
        <p:nvPicPr>
          <p:cNvPr id="6" name="Content Placeholder 5" descr="Untitled.png"/>
          <p:cNvPicPr>
            <a:picLocks noGrp="1" noChangeAspect="1"/>
          </p:cNvPicPr>
          <p:nvPr>
            <p:ph idx="1"/>
          </p:nvPr>
        </p:nvPicPr>
        <p:blipFill>
          <a:blip r:embed="rId2"/>
          <a:stretch>
            <a:fillRect/>
          </a:stretch>
        </p:blipFill>
        <p:spPr>
          <a:xfrm>
            <a:off x="3243077" y="2372311"/>
            <a:ext cx="2657846" cy="2981741"/>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السابعة</a:t>
            </a:r>
            <a:endParaRPr lang="ar-IQ" dirty="0"/>
          </a:p>
        </p:txBody>
      </p:sp>
      <p:sp>
        <p:nvSpPr>
          <p:cNvPr id="3" name="Content Placeholder 2"/>
          <p:cNvSpPr>
            <a:spLocks noGrp="1"/>
          </p:cNvSpPr>
          <p:nvPr>
            <p:ph idx="1"/>
          </p:nvPr>
        </p:nvSpPr>
        <p:spPr/>
        <p:txBody>
          <a:bodyPr>
            <a:normAutofit lnSpcReduction="10000"/>
          </a:bodyPr>
          <a:lstStyle/>
          <a:p>
            <a:r>
              <a:rPr lang="ar-IQ" b="1" u="sng" dirty="0" smtClean="0"/>
              <a:t>3- دالة عرض العمل </a:t>
            </a:r>
            <a:r>
              <a:rPr lang="en-US" b="1" u="sng" dirty="0" smtClean="0"/>
              <a:t>Labor Supply Function</a:t>
            </a:r>
            <a:endParaRPr lang="en-US" dirty="0" smtClean="0"/>
          </a:p>
          <a:p>
            <a:r>
              <a:rPr lang="ar-IQ" dirty="0" smtClean="0"/>
              <a:t>يتحدد عرض العمل بفعل اثرين هما أثر الاحلال وأثر الدخل كما ياتي:-</a:t>
            </a:r>
            <a:endParaRPr lang="en-US" dirty="0" smtClean="0"/>
          </a:p>
          <a:p>
            <a:r>
              <a:rPr lang="ar-IQ" dirty="0" smtClean="0"/>
              <a:t>- </a:t>
            </a:r>
            <a:r>
              <a:rPr lang="ar-IQ" u="sng" dirty="0" smtClean="0"/>
              <a:t>أثر الاحلال </a:t>
            </a:r>
            <a:r>
              <a:rPr lang="en-US" u="sng" dirty="0" smtClean="0"/>
              <a:t>Substitution Effect</a:t>
            </a:r>
            <a:r>
              <a:rPr lang="ar-IQ" dirty="0" smtClean="0"/>
              <a:t>: ينقسم وقت العامل خلال اليوم الواحد الى جزئين، يمثل الاول وقت العمل والاخر وقت الفراغ (</a:t>
            </a:r>
            <a:r>
              <a:rPr lang="en-US" dirty="0" smtClean="0"/>
              <a:t>Leisure</a:t>
            </a:r>
            <a:r>
              <a:rPr lang="ar-IQ" dirty="0" smtClean="0"/>
              <a:t>)، فاذا كان الاجر قليل فان العامل سيقوم باحلال وقت العمل محل وقت الفراغ متى ما سنحت له الفرصة (العمل الاضافي </a:t>
            </a:r>
            <a:r>
              <a:rPr lang="en-US" dirty="0" smtClean="0"/>
              <a:t>Overtime</a:t>
            </a:r>
            <a:r>
              <a:rPr lang="ar-IQ" dirty="0" smtClean="0"/>
              <a:t>) من اجل تعظيم اشباعه (فرض الرشادة).</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181</Words>
  <Application>Microsoft Office PowerPoint</Application>
  <PresentationFormat>On-screen Show (4:3)</PresentationFormat>
  <Paragraphs>10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الاقتصاد الكلي</vt:lpstr>
      <vt:lpstr>المحاضرة السابعة</vt:lpstr>
      <vt:lpstr>المحاضرة السابعة</vt:lpstr>
      <vt:lpstr>المحاضرة السابعة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10</cp:revision>
  <dcterms:created xsi:type="dcterms:W3CDTF">2017-12-16T10:28:53Z</dcterms:created>
  <dcterms:modified xsi:type="dcterms:W3CDTF">2017-12-16T12:52:58Z</dcterms:modified>
</cp:coreProperties>
</file>