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ar.wikipedia.org/wiki/%D9%82%D8%B1%D9%86_19" TargetMode="External"/><Relationship Id="rId13" Type="http://schemas.openxmlformats.org/officeDocument/2006/relationships/hyperlink" Target="https://ar.wikipedia.org/wiki/%D8%AC%D9%88%D9%86_%D8%B3%D8%AA%D9%8A%D9%88%D8%A7%D8%B1%D8%AA_%D9%85%D9%8A%D9%84" TargetMode="External"/><Relationship Id="rId3" Type="http://schemas.openxmlformats.org/officeDocument/2006/relationships/hyperlink" Target="https://ar.wikipedia.org/wiki/%D9%8A%D9%86%D8%A7%D9%8A%D8%B1" TargetMode="External"/><Relationship Id="rId7" Type="http://schemas.openxmlformats.org/officeDocument/2006/relationships/hyperlink" Target="https://ar.wikipedia.org/wiki/1832" TargetMode="External"/><Relationship Id="rId12" Type="http://schemas.openxmlformats.org/officeDocument/2006/relationships/hyperlink" Target="https://ar.wikipedia.org/wiki/%D8%B1%D9%8A%D9%83%D8%A7%D8%B1%D8%AF%D9%88_(%D8%AA%D9%88%D8%B6%D9%8A%D8%AD)" TargetMode="External"/><Relationship Id="rId2" Type="http://schemas.openxmlformats.org/officeDocument/2006/relationships/hyperlink" Target="https://ar.wikipedia.org/wiki/%D9%84%D9%8A%D9%88%D9%86" TargetMode="External"/><Relationship Id="rId16" Type="http://schemas.openxmlformats.org/officeDocument/2006/relationships/hyperlink" Target="https://ar.wikipedia.org/wiki/%D8%AB%D9%88%D8%B1%D8%A9_%D8%B5%D9%86%D8%A7%D8%B9%D9%8A%D8%A9" TargetMode="External"/><Relationship Id="rId1" Type="http://schemas.openxmlformats.org/officeDocument/2006/relationships/slideLayout" Target="../slideLayouts/slideLayout2.xml"/><Relationship Id="rId6" Type="http://schemas.openxmlformats.org/officeDocument/2006/relationships/hyperlink" Target="https://ar.wikipedia.org/wiki/%D9%86%D9%88%D9%81%D9%85%D8%A8%D8%B1" TargetMode="External"/><Relationship Id="rId11" Type="http://schemas.openxmlformats.org/officeDocument/2006/relationships/hyperlink" Target="https://ar.wikipedia.org/wiki/%D9%85%D8%A7%D9%84%D8%AA%D9%88%D8%B3" TargetMode="External"/><Relationship Id="rId5" Type="http://schemas.openxmlformats.org/officeDocument/2006/relationships/hyperlink" Target="https://ar.wikipedia.org/wiki/%D8%A8%D8%A7%D8%B1%D9%8A%D8%B3" TargetMode="External"/><Relationship Id="rId15" Type="http://schemas.openxmlformats.org/officeDocument/2006/relationships/hyperlink" Target="https://ar.wikipedia.org/wiki/%D9%81%D8%B1%D9%86%D8%B3%D8%A7" TargetMode="External"/><Relationship Id="rId10" Type="http://schemas.openxmlformats.org/officeDocument/2006/relationships/hyperlink" Target="https://ar.wikipedia.org/wiki/%D8%A5%D9%86%D8%AC%D9%84%D8%AA%D8%B1%D8%A7" TargetMode="External"/><Relationship Id="rId4" Type="http://schemas.openxmlformats.org/officeDocument/2006/relationships/hyperlink" Target="https://ar.wikipedia.org/wiki/1767" TargetMode="External"/><Relationship Id="rId9" Type="http://schemas.openxmlformats.org/officeDocument/2006/relationships/hyperlink" Target="https://ar.wikipedia.org/wiki/%D8%A7%D9%82%D8%AA%D8%B5%D8%A7%D8%AF" TargetMode="External"/><Relationship Id="rId14" Type="http://schemas.openxmlformats.org/officeDocument/2006/relationships/hyperlink" Target="https://ar.wikipedia.org/wiki/%D8%A2%D8%AF%D9%85_%D8%B3%D9%85%D9%8A%D8%AB"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الخامسة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fontScale="55000" lnSpcReduction="20000"/>
          </a:bodyPr>
          <a:lstStyle/>
          <a:p>
            <a:r>
              <a:rPr lang="ar-IQ" dirty="0" smtClean="0"/>
              <a:t>الفصل الثاني</a:t>
            </a:r>
            <a:endParaRPr lang="en-US" dirty="0" smtClean="0"/>
          </a:p>
          <a:p>
            <a:r>
              <a:rPr lang="ar-IQ" dirty="0" smtClean="0"/>
              <a:t>النموذج الكلاسيكي</a:t>
            </a:r>
            <a:endParaRPr lang="en-US" dirty="0" smtClean="0"/>
          </a:p>
          <a:p>
            <a:r>
              <a:rPr lang="ar-IQ" b="1" dirty="0" smtClean="0"/>
              <a:t> </a:t>
            </a:r>
            <a:endParaRPr lang="en-US" dirty="0" smtClean="0"/>
          </a:p>
          <a:p>
            <a:r>
              <a:rPr lang="ar-IQ" b="1" u="sng" dirty="0" smtClean="0"/>
              <a:t>افتراضات النموذج الكلاسيكي </a:t>
            </a:r>
            <a:r>
              <a:rPr lang="en-US" b="1" u="sng" dirty="0" smtClean="0"/>
              <a:t>Classical Model Assumptions</a:t>
            </a:r>
            <a:endParaRPr lang="en-US" dirty="0" smtClean="0"/>
          </a:p>
          <a:p>
            <a:r>
              <a:rPr lang="ar-IQ" dirty="0" smtClean="0"/>
              <a:t>من اجل تحليل العرض والطلب الكلي الكلاسيكي ينبغي التعرف على الافتراضات التي تبنتها هذه النظرية كي تؤسس الارضية الصالحة لبناء النموذج الكلي، والافتراضات هي:-</a:t>
            </a:r>
            <a:endParaRPr lang="en-US" dirty="0" smtClean="0"/>
          </a:p>
          <a:p>
            <a:r>
              <a:rPr lang="ar-IQ" dirty="0" smtClean="0"/>
              <a:t>1- سريان قانون ساي (</a:t>
            </a:r>
            <a:r>
              <a:rPr lang="en-US" dirty="0" smtClean="0"/>
              <a:t>Say's Law</a:t>
            </a:r>
            <a:r>
              <a:rPr lang="ar-IQ" dirty="0" smtClean="0"/>
              <a:t>)</a:t>
            </a:r>
            <a:r>
              <a:rPr lang="ar-IQ" baseline="30000" dirty="0" smtClean="0"/>
              <a:t>(</a:t>
            </a:r>
            <a:r>
              <a:rPr lang="ar-IQ" u="sng" baseline="30000" dirty="0" smtClean="0">
                <a:sym typeface="Symbol"/>
                <a:hlinkClick r:id="" action="ppaction://hlinkfile"/>
              </a:rPr>
              <a:t></a:t>
            </a:r>
            <a:r>
              <a:rPr lang="ar-IQ" baseline="30000" dirty="0" smtClean="0"/>
              <a:t>)</a:t>
            </a:r>
            <a:r>
              <a:rPr lang="ar-IQ" dirty="0" smtClean="0"/>
              <a:t> والذي ينص على ان (العرض يخلق الطلب الخاص به ويساويه)، اي لا وجود للفائض او عجز في الناتج.</a:t>
            </a:r>
            <a:endParaRPr lang="en-US" dirty="0" smtClean="0"/>
          </a:p>
          <a:p>
            <a:r>
              <a:rPr lang="ar-IQ" dirty="0" smtClean="0"/>
              <a:t>2- المرونة التامة للاسعار والاجور (التوازن التلقائي او اليد الخفية).</a:t>
            </a:r>
            <a:endParaRPr lang="en-US" dirty="0" smtClean="0"/>
          </a:p>
          <a:p>
            <a:r>
              <a:rPr lang="ar-IQ" dirty="0" smtClean="0"/>
              <a:t>3- سريان مبدأ دعه يعمل دعه يمر (</a:t>
            </a:r>
            <a:r>
              <a:rPr lang="en-US" dirty="0" smtClean="0"/>
              <a:t>Laissez Faire Laissez Passer</a:t>
            </a:r>
            <a:r>
              <a:rPr lang="ar-IQ" dirty="0" smtClean="0"/>
              <a:t>)، اي عدم تدخل الدولة في الحياة الاقتصادية (توازن الميزانية)، اي ان اي شخص يبحث عن مصلحته الخاصة بالضرورة يحقق مصلحة الجماعة. وان تدخل الدولة يعرقل قوى السوق من تأدية وظائفها.</a:t>
            </a:r>
            <a:endParaRPr lang="en-US" dirty="0" smtClean="0"/>
          </a:p>
          <a:p>
            <a:r>
              <a:rPr lang="ar-SA" u="sng" dirty="0" smtClean="0">
                <a:sym typeface="Symbol"/>
                <a:hlinkClick r:id="" action="ppaction://hlinkfile"/>
              </a:rPr>
              <a:t></a:t>
            </a:r>
            <a:r>
              <a:rPr lang="ar-SA" u="sng" dirty="0" smtClean="0"/>
              <a:t>- جان باتيست ساي (</a:t>
            </a:r>
            <a:r>
              <a:rPr lang="en-US" u="sng" dirty="0" smtClean="0"/>
              <a:t>Jean </a:t>
            </a:r>
            <a:r>
              <a:rPr lang="en-US" u="sng" dirty="0" err="1" smtClean="0"/>
              <a:t>baptiste</a:t>
            </a:r>
            <a:r>
              <a:rPr lang="en-US" u="sng" dirty="0" smtClean="0"/>
              <a:t> say</a:t>
            </a:r>
            <a:r>
              <a:rPr lang="ar-SA" u="sng" dirty="0" smtClean="0"/>
              <a:t>)، ولد في </a:t>
            </a:r>
            <a:r>
              <a:rPr lang="ar-SA" u="sng" dirty="0" smtClean="0">
                <a:hlinkClick r:id="rId2" tooltip="ليون"/>
              </a:rPr>
              <a:t>ليون</a:t>
            </a:r>
            <a:r>
              <a:rPr lang="ar-SA" u="sng" dirty="0" smtClean="0"/>
              <a:t> في 5 </a:t>
            </a:r>
            <a:r>
              <a:rPr lang="ar-SA" u="sng" dirty="0" smtClean="0">
                <a:hlinkClick r:id="rId3" tooltip="يناير"/>
              </a:rPr>
              <a:t>يناير</a:t>
            </a:r>
            <a:r>
              <a:rPr lang="ar-SA" u="sng" dirty="0" smtClean="0"/>
              <a:t> </a:t>
            </a:r>
            <a:r>
              <a:rPr lang="ar-SA" u="sng" dirty="0" smtClean="0">
                <a:hlinkClick r:id="rId4" tooltip="1767"/>
              </a:rPr>
              <a:t>1767</a:t>
            </a:r>
            <a:r>
              <a:rPr lang="ar-SA" u="sng" dirty="0" smtClean="0"/>
              <a:t> وتوفي في </a:t>
            </a:r>
            <a:r>
              <a:rPr lang="ar-SA" u="sng" dirty="0" smtClean="0">
                <a:hlinkClick r:id="rId5" tooltip="باريس"/>
              </a:rPr>
              <a:t>باريس</a:t>
            </a:r>
            <a:r>
              <a:rPr lang="ar-SA" u="sng" dirty="0" smtClean="0"/>
              <a:t> 14 </a:t>
            </a:r>
            <a:r>
              <a:rPr lang="ar-SA" u="sng" dirty="0" smtClean="0">
                <a:hlinkClick r:id="rId6" tooltip="نوفمبر"/>
              </a:rPr>
              <a:t>نوفمبر</a:t>
            </a:r>
            <a:r>
              <a:rPr lang="ar-SA" u="sng" dirty="0" smtClean="0"/>
              <a:t> </a:t>
            </a:r>
            <a:r>
              <a:rPr lang="ar-SA" u="sng" dirty="0" smtClean="0">
                <a:hlinkClick r:id="rId7" tooltip="1832"/>
              </a:rPr>
              <a:t>1832</a:t>
            </a:r>
            <a:r>
              <a:rPr lang="ar-SA" u="sng" dirty="0" smtClean="0"/>
              <a:t>، ويعتبر من</a:t>
            </a:r>
            <a:r>
              <a:rPr lang="ar-SA" dirty="0" smtClean="0"/>
              <a:t> أبرز أنصار المذهب الحر في </a:t>
            </a:r>
            <a:r>
              <a:rPr lang="ar-SA" u="sng" dirty="0" smtClean="0">
                <a:hlinkClick r:id="rId8" tooltip="قرن 19"/>
              </a:rPr>
              <a:t>القرن التاسع عشر</a:t>
            </a:r>
            <a:r>
              <a:rPr lang="ar-SA" dirty="0" smtClean="0"/>
              <a:t>، ومن الذين تميزت أفكارهم بالتحديد والتحليل العميق للظواهر </a:t>
            </a:r>
            <a:r>
              <a:rPr lang="ar-SA" u="sng" dirty="0" smtClean="0">
                <a:hlinkClick r:id="rId9" tooltip="اقتصاد"/>
              </a:rPr>
              <a:t>الاقتصادية</a:t>
            </a:r>
            <a:r>
              <a:rPr lang="ar-SA" dirty="0" smtClean="0"/>
              <a:t>، وكان متفائلا في آراءه على عكس أنصار هذا المذهب في </a:t>
            </a:r>
            <a:r>
              <a:rPr lang="ar-SA" u="sng" dirty="0" smtClean="0">
                <a:hlinkClick r:id="rId10" tooltip="إنجلترا"/>
              </a:rPr>
              <a:t>إنكلترا</a:t>
            </a:r>
            <a:r>
              <a:rPr lang="ar-SA" dirty="0" smtClean="0"/>
              <a:t>، من أمثال </a:t>
            </a:r>
            <a:r>
              <a:rPr lang="ar-SA" u="sng" dirty="0" smtClean="0">
                <a:hlinkClick r:id="rId11" tooltip="مالتوس"/>
              </a:rPr>
              <a:t>مالتوس</a:t>
            </a:r>
            <a:r>
              <a:rPr lang="ar-SA" dirty="0" smtClean="0"/>
              <a:t>، </a:t>
            </a:r>
            <a:r>
              <a:rPr lang="ar-SA" u="sng" dirty="0" smtClean="0">
                <a:hlinkClick r:id="rId12" tooltip="ريكاردو (توضيح)"/>
              </a:rPr>
              <a:t>وريكاردو</a:t>
            </a:r>
            <a:r>
              <a:rPr lang="ar-SA" dirty="0" smtClean="0"/>
              <a:t>، </a:t>
            </a:r>
            <a:r>
              <a:rPr lang="ar-SA" u="sng" dirty="0" smtClean="0">
                <a:hlinkClick r:id="rId13" tooltip="جون ستيوارت ميل"/>
              </a:rPr>
              <a:t>وجون ستيوارت ميل</a:t>
            </a:r>
            <a:r>
              <a:rPr lang="ar-SA" dirty="0" smtClean="0"/>
              <a:t>، وقد تأثر ساي بأفكار </a:t>
            </a:r>
            <a:r>
              <a:rPr lang="ar-SA" u="sng" dirty="0" smtClean="0">
                <a:hlinkClick r:id="rId14" tooltip="آدم سميث"/>
              </a:rPr>
              <a:t>آدم سميث</a:t>
            </a:r>
            <a:r>
              <a:rPr lang="ar-SA" dirty="0" smtClean="0"/>
              <a:t>، وهو الذي نقل تعاليمه إلى </a:t>
            </a:r>
            <a:r>
              <a:rPr lang="ar-SA" u="sng" dirty="0" smtClean="0">
                <a:hlinkClick r:id="rId15" tooltip="فرنسا"/>
              </a:rPr>
              <a:t>فرنسا</a:t>
            </a:r>
            <a:r>
              <a:rPr lang="ar-SA" dirty="0" smtClean="0"/>
              <a:t>، وهو من أوائل </a:t>
            </a:r>
            <a:r>
              <a:rPr lang="ar-SA" u="sng" dirty="0" smtClean="0">
                <a:hlinkClick r:id="rId9" tooltip="اقتصاد"/>
              </a:rPr>
              <a:t>الاقتصاديين</a:t>
            </a:r>
            <a:r>
              <a:rPr lang="ar-SA" dirty="0" smtClean="0"/>
              <a:t> الذين بحثوا في القضايا </a:t>
            </a:r>
            <a:r>
              <a:rPr lang="ar-SA" u="sng" dirty="0" smtClean="0">
                <a:hlinkClick r:id="rId9" tooltip="اقتصاد"/>
              </a:rPr>
              <a:t>الاقتصادية</a:t>
            </a:r>
            <a:r>
              <a:rPr lang="ar-SA" dirty="0" smtClean="0"/>
              <a:t> على ضوء التطورات التي جاءت بها </a:t>
            </a:r>
            <a:r>
              <a:rPr lang="ar-SA" u="sng" dirty="0" smtClean="0">
                <a:hlinkClick r:id="rId16" tooltip="ثورة صناعية"/>
              </a:rPr>
              <a:t>الثورة الصناعية</a:t>
            </a:r>
            <a:r>
              <a:rPr lang="ar-SA"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fontScale="77500" lnSpcReduction="20000"/>
          </a:bodyPr>
          <a:lstStyle/>
          <a:p>
            <a:r>
              <a:rPr lang="ar-IQ" dirty="0" smtClean="0"/>
              <a:t>4- سيادة المنافسة التامة في كافة الاسواق.</a:t>
            </a:r>
            <a:endParaRPr lang="en-US" dirty="0" smtClean="0"/>
          </a:p>
          <a:p>
            <a:r>
              <a:rPr lang="ar-IQ" dirty="0" smtClean="0"/>
              <a:t>5- الايمان بحرية التجارة ومن خلالها تتحقق المكاسب والرفاهية الاقتصادية.</a:t>
            </a:r>
            <a:endParaRPr lang="en-US" dirty="0" smtClean="0"/>
          </a:p>
          <a:p>
            <a:r>
              <a:rPr lang="ar-IQ" dirty="0" smtClean="0"/>
              <a:t>6- عدم وجود طاقات معطلة في الاقتصاد وان الاقتصاد يعمل عند مرحلة الاستخدام الشامل (عدم وجود بطالة اجبارية وان وجدت فهي اختيارية).</a:t>
            </a:r>
            <a:endParaRPr lang="en-US" dirty="0" smtClean="0"/>
          </a:p>
          <a:p>
            <a:r>
              <a:rPr lang="ar-IQ" dirty="0" smtClean="0"/>
              <a:t> </a:t>
            </a:r>
            <a:endParaRPr lang="en-US" dirty="0" smtClean="0"/>
          </a:p>
          <a:p>
            <a:r>
              <a:rPr lang="ar-IQ" dirty="0" smtClean="0"/>
              <a:t>الاستخدام الشامل يعني استخدام جميع عناصر الانتاج عند مستوى التوليفة المثلى نسبة للعنصر الانتاجي النادر نسبياً.</a:t>
            </a:r>
            <a:endParaRPr lang="en-US" dirty="0" smtClean="0"/>
          </a:p>
          <a:p>
            <a:r>
              <a:rPr lang="ar-IQ" dirty="0" smtClean="0"/>
              <a:t> </a:t>
            </a:r>
            <a:endParaRPr lang="en-US" dirty="0" smtClean="0"/>
          </a:p>
          <a:p>
            <a:r>
              <a:rPr lang="ar-IQ" dirty="0" smtClean="0"/>
              <a:t>7- وظيفة النقود فقط للمبادلة (حيادية النقود) فالدخل جزء منه يذهب لاشباع طلب المعاملات (الاستهلاك)، والجزء الاخر يدخر لكي يستثمر فيما بعد.</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lnSpcReduction="10000"/>
          </a:bodyPr>
          <a:lstStyle/>
          <a:p>
            <a:r>
              <a:rPr lang="ar-IQ" dirty="0" smtClean="0"/>
              <a:t>8- الرشادة (العقلانية) اي ان المنتج يسعى لتحقيق اقصى ربح ممكن وان المستهلك يسعى لتحقيق اقصى اشباع (منفعة) ممكن.</a:t>
            </a:r>
            <a:endParaRPr lang="en-US" dirty="0" smtClean="0"/>
          </a:p>
          <a:p>
            <a:r>
              <a:rPr lang="ar-IQ" dirty="0" smtClean="0"/>
              <a:t>9- التوازن الآني للأسواق وفكرة الید الخفية حیث تتوازن مختلف الأسواق تلقائيا وآنيا (توازن أسواق كل السلع في آن واحد). وان حدث اختلال فقوى السوق (العرض، الطلب، الأسعار) تعود الأمور إلى حالتها الطبيعية، والمتمثلة في وضعية التوازن المتطابقة مع وضعية التشغيل الكامل ومنه إن حدث اختلال فسيكون اختلالا مؤقتا وليس دائما.</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10- الادخار كشكل من أشكال الإنفاق اذ إن الفرد لدى هذه المدرسة لا يدخر رغبة في الاحتفاظ بالنقد (اكتناز)، بل يدخر رغبة في الحصول على فائدة من خلال توظيف المدخرات في شراء سندات. وكنتيجة لذلك ستتحول كل المدخرات في نهاية المطاف من طرف المستثمرين إلى إنفاق استثماري وبالتالي يعود التوازن من جديد.</a:t>
            </a:r>
            <a:endParaRPr lang="en-US" dirty="0" smtClean="0"/>
          </a:p>
          <a:p>
            <a:r>
              <a:rPr lang="ar-IQ" dirty="0" smtClean="0"/>
              <a:t>11- ثبات الأسعار النسبية: إن الأسعار النسبية يقصد بها تقويم سلعة بسلعة أخرى (عدم استخدام وحدات النقد في القياس)، حيث يستخدمون ساعات العمل في القياس لأنه بالنسبة لهم العمل هو مصدر القيمة، وبذلك مهما تغيرت الأسعار النقدية فستبقى العلاقة بين السلع ثابتة.</a:t>
            </a:r>
            <a:endParaRPr lang="en-US" dirty="0" smtClean="0"/>
          </a:p>
          <a:p>
            <a:r>
              <a:rPr lang="ar-IQ" dirty="0" smtClean="0"/>
              <a:t>12- سريان قانون تناقص الغلة (</a:t>
            </a:r>
            <a:r>
              <a:rPr lang="en-US" dirty="0" smtClean="0"/>
              <a:t>D. Ricardo</a:t>
            </a:r>
            <a:r>
              <a:rPr lang="ar-IQ" smtClean="0"/>
              <a:t>) لعناصر الإنتاج حیث تتناقص إنتاجية كل عنصر من عناصر الإنتاج، كلما وظفت وحدات إضافية جديدة من هذا العنصر بشرط ثبات العناصر الأخرى.</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283</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الاقتصاد الكلي</vt:lpstr>
      <vt:lpstr>المحاضرة الخامسة</vt:lpstr>
      <vt:lpstr>المحاضرة الخامسة</vt:lpstr>
      <vt:lpstr>المحاضرة الخامسة</vt:lpstr>
      <vt:lpstr>المحاضرة الخامسة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8</cp:revision>
  <dcterms:created xsi:type="dcterms:W3CDTF">2017-12-16T10:28:53Z</dcterms:created>
  <dcterms:modified xsi:type="dcterms:W3CDTF">2017-12-16T12:50:41Z</dcterms:modified>
</cp:coreProperties>
</file>