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الحسابات القومية</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a:t>
            </a:r>
            <a:r>
              <a:rPr lang="ar-IQ" dirty="0" smtClean="0">
                <a:solidFill>
                  <a:schemeClr val="tx1"/>
                </a:solidFill>
              </a:rPr>
              <a:t>العشرون</a:t>
            </a:r>
            <a:endParaRPr lang="ar-IQ" dirty="0" smtClean="0">
              <a:solidFill>
                <a:schemeClr val="tx1"/>
              </a:solidFill>
            </a:endParaRP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العشرون</a:t>
            </a:r>
            <a:endParaRPr lang="ar-IQ" dirty="0"/>
          </a:p>
        </p:txBody>
      </p:sp>
      <p:sp>
        <p:nvSpPr>
          <p:cNvPr id="5" name="Content Placeholder 4"/>
          <p:cNvSpPr>
            <a:spLocks noGrp="1"/>
          </p:cNvSpPr>
          <p:nvPr>
            <p:ph idx="1"/>
          </p:nvPr>
        </p:nvSpPr>
        <p:spPr/>
        <p:txBody>
          <a:bodyPr>
            <a:normAutofit/>
          </a:bodyPr>
          <a:lstStyle/>
          <a:p>
            <a:r>
              <a:rPr lang="ar-IQ" b="1" dirty="0" smtClean="0"/>
              <a:t>تســلســــل العمليــــات</a:t>
            </a:r>
            <a:endParaRPr lang="en-US" dirty="0" smtClean="0"/>
          </a:p>
          <a:p>
            <a:r>
              <a:rPr lang="ar-IQ" dirty="0" smtClean="0"/>
              <a:t>ينبغي اعتماد تسلسل منطقي لمبدأ المقاييس من اجل الوصول الى قيم الناتج بشكل صحيح اي ان يتم اعتماد المركب من المقاييس بوضع رتيب مع اختلاف واحد في مكوناته لاغير من اجل التوصل للمركب الذي يليه وعلى النحو الاتي:-</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a:t>
            </a:r>
            <a:r>
              <a:rPr lang="ar-IQ" dirty="0" smtClean="0"/>
              <a:t>العشرون</a:t>
            </a:r>
            <a:endParaRPr lang="ar-IQ" dirty="0"/>
          </a:p>
        </p:txBody>
      </p:sp>
      <p:sp>
        <p:nvSpPr>
          <p:cNvPr id="6" name="Content Placeholder 5"/>
          <p:cNvSpPr>
            <a:spLocks noGrp="1"/>
          </p:cNvSpPr>
          <p:nvPr>
            <p:ph idx="1"/>
          </p:nvPr>
        </p:nvSpPr>
        <p:spPr/>
        <p:txBody>
          <a:bodyPr>
            <a:normAutofit/>
          </a:bodyPr>
          <a:lstStyle/>
          <a:p>
            <a:r>
              <a:rPr lang="ar-IQ" dirty="0" smtClean="0"/>
              <a:t>الناتج المحلي </a:t>
            </a:r>
            <a:r>
              <a:rPr lang="ar-IQ" u="sng" dirty="0" smtClean="0"/>
              <a:t>الاجمالي</a:t>
            </a:r>
            <a:r>
              <a:rPr lang="ar-IQ" dirty="0" smtClean="0"/>
              <a:t> بسعر السوق = الانتاج المحلي الكلي – المستخدم</a:t>
            </a:r>
            <a:endParaRPr lang="en-US" dirty="0" smtClean="0"/>
          </a:p>
          <a:p>
            <a:r>
              <a:rPr lang="ar-IQ" dirty="0" smtClean="0"/>
              <a:t>الناتج المحلي الاجمالي</a:t>
            </a:r>
            <a:r>
              <a:rPr lang="ar-IQ" u="sng" dirty="0" smtClean="0"/>
              <a:t> بسعر الكلفة</a:t>
            </a:r>
            <a:r>
              <a:rPr lang="ar-IQ" dirty="0" smtClean="0"/>
              <a:t> = الناتج المحلي الاجمالي بسعر السوق – صافي الضرائب غير المباشرة</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العشرون</a:t>
            </a:r>
            <a:endParaRPr lang="ar-IQ" dirty="0"/>
          </a:p>
        </p:txBody>
      </p:sp>
      <p:sp>
        <p:nvSpPr>
          <p:cNvPr id="3" name="Content Placeholder 2"/>
          <p:cNvSpPr>
            <a:spLocks noGrp="1"/>
          </p:cNvSpPr>
          <p:nvPr>
            <p:ph idx="1"/>
          </p:nvPr>
        </p:nvSpPr>
        <p:spPr/>
        <p:txBody>
          <a:bodyPr/>
          <a:lstStyle/>
          <a:p>
            <a:r>
              <a:rPr lang="ar-IQ" dirty="0" smtClean="0"/>
              <a:t>الناتج المحلي </a:t>
            </a:r>
            <a:r>
              <a:rPr lang="ar-IQ" u="sng" dirty="0" smtClean="0"/>
              <a:t>الصافي</a:t>
            </a:r>
            <a:r>
              <a:rPr lang="ar-IQ" dirty="0" smtClean="0"/>
              <a:t> بسعر الكلفة = الناتج المحلي الاجمالي بسعر الكلفة – الاندثار</a:t>
            </a:r>
            <a:endParaRPr lang="en-US" dirty="0" smtClean="0"/>
          </a:p>
          <a:p>
            <a:r>
              <a:rPr lang="ar-IQ" dirty="0" smtClean="0"/>
              <a:t>الناتج </a:t>
            </a:r>
            <a:r>
              <a:rPr lang="ar-IQ" u="sng" dirty="0" smtClean="0"/>
              <a:t>القومي</a:t>
            </a:r>
            <a:r>
              <a:rPr lang="ar-IQ" dirty="0" smtClean="0"/>
              <a:t> الصافي بسعر الكلفة = الناتج المحلي الصافي بسعر الكلفة + صافي الدخول المحولة من الخارج = الدخل القومي</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العشرون</a:t>
            </a:r>
            <a:endParaRPr lang="ar-IQ" dirty="0"/>
          </a:p>
        </p:txBody>
      </p:sp>
      <p:sp>
        <p:nvSpPr>
          <p:cNvPr id="3" name="Content Placeholder 2"/>
          <p:cNvSpPr>
            <a:spLocks noGrp="1"/>
          </p:cNvSpPr>
          <p:nvPr>
            <p:ph idx="1"/>
          </p:nvPr>
        </p:nvSpPr>
        <p:spPr/>
        <p:txBody>
          <a:bodyPr/>
          <a:lstStyle/>
          <a:p>
            <a:r>
              <a:rPr lang="ar-IQ" dirty="0" smtClean="0"/>
              <a:t>الدخل الشخصي = الدخل القومي – (مساهمة ارباب العمل في الضمان الاجتماعي + الارباح المحتجزة في الشركات المساهمة + ضرائب دخل الشركات) + (اعانات الحكومة الى الافراد + اعانات من الخارج الى الافراد)</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العشرون</a:t>
            </a:r>
            <a:endParaRPr lang="ar-IQ" dirty="0"/>
          </a:p>
        </p:txBody>
      </p:sp>
      <p:sp>
        <p:nvSpPr>
          <p:cNvPr id="3" name="Content Placeholder 2"/>
          <p:cNvSpPr>
            <a:spLocks noGrp="1"/>
          </p:cNvSpPr>
          <p:nvPr>
            <p:ph idx="1"/>
          </p:nvPr>
        </p:nvSpPr>
        <p:spPr/>
        <p:txBody>
          <a:bodyPr/>
          <a:lstStyle/>
          <a:p>
            <a:r>
              <a:rPr lang="ar-IQ" dirty="0" smtClean="0"/>
              <a:t>الدخل المتاح = الدخل الشخصي – (الضرائب المباشرة + المدفوعات التحويلية)</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169</Words>
  <Application>Microsoft Office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الحسابات القومية</vt:lpstr>
      <vt:lpstr>المحاضرة العشرون</vt:lpstr>
      <vt:lpstr>المحاضرة العشرون</vt:lpstr>
      <vt:lpstr>المحاضرة العشرون</vt:lpstr>
      <vt:lpstr>المحاضرة العشرون</vt:lpstr>
      <vt:lpstr>المحاضرة العشرون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21</cp:revision>
  <dcterms:created xsi:type="dcterms:W3CDTF">2017-12-16T10:28:53Z</dcterms:created>
  <dcterms:modified xsi:type="dcterms:W3CDTF">2017-12-16T11:46:40Z</dcterms:modified>
</cp:coreProperties>
</file>