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</a:rPr>
              <a:t>الثامنة </a:t>
            </a:r>
            <a:r>
              <a:rPr lang="ar-IQ" dirty="0" smtClean="0">
                <a:solidFill>
                  <a:schemeClr val="tx1"/>
                </a:solidFill>
              </a:rPr>
              <a:t>عشر</a:t>
            </a:r>
            <a:endParaRPr lang="ar-IQ" dirty="0" smtClean="0">
              <a:solidFill>
                <a:schemeClr val="tx1"/>
              </a:solidFill>
            </a:endParaRP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الثامنة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الدخل الشخصي = الدخل القومي – (مساهمة ارباب العمل في الضمان الاجتماعي + الارباح المحتجزة في الشركات المساهمة + ضرائب دخل الشركات) + (اعانات الحكومة الى الافراد + اعانات من الخارج الى الافراد)</a:t>
            </a:r>
            <a:endParaRPr lang="en-US" dirty="0" smtClean="0"/>
          </a:p>
          <a:p>
            <a:r>
              <a:rPr lang="ar-IQ" dirty="0" smtClean="0"/>
              <a:t>(مساهمة ارباب العمل في الضمان الاجتماعي + الارباح المحتجزة في الشركات المساهمة + ضرائب دخل الشركات) – (اعانات الحكومة الى الافراد + اعانات من الخارج الى الافراد) = الدخل القومي – الدخل الشخصي</a:t>
            </a:r>
            <a:endParaRPr lang="en-US" dirty="0" smtClean="0"/>
          </a:p>
          <a:p>
            <a:r>
              <a:rPr lang="ar-IQ" dirty="0" smtClean="0"/>
              <a:t>+ </a:t>
            </a:r>
            <a:r>
              <a:rPr lang="ar-IQ" dirty="0" smtClean="0"/>
              <a:t>التطبيق العملي في القاعة الدراسية بمشاركة جميع الطلبة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الثامنة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6- العلاقة بين الدخل الشخصي والدخل المتاح: ان الدخل الشخصي اكبر من الدخل المتاح (الدخل الشخصي </a:t>
            </a:r>
            <a:r>
              <a:rPr lang="en-US" dirty="0" smtClean="0">
                <a:sym typeface="Symbol"/>
              </a:rPr>
              <a:t></a:t>
            </a:r>
            <a:r>
              <a:rPr lang="ar-IQ" dirty="0" smtClean="0"/>
              <a:t> الدخل المتاح)</a:t>
            </a:r>
            <a:endParaRPr lang="en-US" dirty="0" smtClean="0"/>
          </a:p>
          <a:p>
            <a:r>
              <a:rPr lang="ar-IQ" dirty="0" smtClean="0"/>
              <a:t>الدخل الشخصي = الدخل المتاح + (الضرائب المباشرة + المدفوعات التحويلية)</a:t>
            </a:r>
            <a:endParaRPr lang="en-US" dirty="0" smtClean="0"/>
          </a:p>
          <a:p>
            <a:r>
              <a:rPr lang="ar-IQ" dirty="0" smtClean="0"/>
              <a:t>الدخل المتاح (القابل للتصرف) = الدخل الشخصي - (الضرائب المباشرة + المدفوعات التحويلية)</a:t>
            </a:r>
            <a:endParaRPr lang="en-US" smtClean="0"/>
          </a:p>
          <a:p>
            <a:r>
              <a:rPr lang="ar-IQ" smtClean="0"/>
              <a:t>+ </a:t>
            </a:r>
            <a:r>
              <a:rPr lang="ar-IQ" dirty="0" smtClean="0"/>
              <a:t>التطبيق العملي في القاعة الدراسية بمشاركة جميع الطلبة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الحسابات القومية</vt:lpstr>
      <vt:lpstr>المحاضرة الثامنة عشر</vt:lpstr>
      <vt:lpstr>المحاضرة الثامنة عشر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19</cp:revision>
  <dcterms:created xsi:type="dcterms:W3CDTF">2017-12-16T10:28:53Z</dcterms:created>
  <dcterms:modified xsi:type="dcterms:W3CDTF">2017-12-16T11:43:18Z</dcterms:modified>
</cp:coreProperties>
</file>