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الحسابات القومية</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a:t>
            </a:r>
            <a:r>
              <a:rPr lang="ar-IQ" dirty="0" smtClean="0">
                <a:solidFill>
                  <a:schemeClr val="tx1"/>
                </a:solidFill>
              </a:rPr>
              <a:t>السادسة </a:t>
            </a:r>
            <a:r>
              <a:rPr lang="ar-IQ" dirty="0" smtClean="0">
                <a:solidFill>
                  <a:schemeClr val="tx1"/>
                </a:solidFill>
              </a:rPr>
              <a:t>عشر</a:t>
            </a:r>
            <a:endParaRPr lang="ar-IQ" dirty="0" smtClean="0">
              <a:solidFill>
                <a:schemeClr val="tx1"/>
              </a:solidFill>
            </a:endParaRP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 عشر</a:t>
            </a:r>
            <a:endParaRPr lang="ar-IQ" dirty="0"/>
          </a:p>
        </p:txBody>
      </p:sp>
      <p:sp>
        <p:nvSpPr>
          <p:cNvPr id="5" name="Content Placeholder 4"/>
          <p:cNvSpPr>
            <a:spLocks noGrp="1"/>
          </p:cNvSpPr>
          <p:nvPr>
            <p:ph idx="1"/>
          </p:nvPr>
        </p:nvSpPr>
        <p:spPr/>
        <p:txBody>
          <a:bodyPr>
            <a:normAutofit fontScale="85000" lnSpcReduction="10000"/>
          </a:bodyPr>
          <a:lstStyle/>
          <a:p>
            <a:r>
              <a:rPr lang="ar-IQ" dirty="0" smtClean="0"/>
              <a:t>2- العلاقة بين القيم الاجمالية والصافية: ان القيم الاجمالية اكبر من القيم الصافية     (الاجمالي  </a:t>
            </a:r>
            <a:r>
              <a:rPr lang="en-US" dirty="0" smtClean="0">
                <a:sym typeface="Symbol"/>
              </a:rPr>
              <a:t></a:t>
            </a:r>
            <a:r>
              <a:rPr lang="ar-IQ" dirty="0" smtClean="0"/>
              <a:t>الصافي).</a:t>
            </a:r>
            <a:endParaRPr lang="en-US" dirty="0" smtClean="0"/>
          </a:p>
          <a:p>
            <a:r>
              <a:rPr lang="ar-IQ" dirty="0" smtClean="0"/>
              <a:t>الاجمالي = الصافي + الاندثار</a:t>
            </a:r>
            <a:endParaRPr lang="en-US" dirty="0" smtClean="0"/>
          </a:p>
          <a:p>
            <a:r>
              <a:rPr lang="ar-IQ" dirty="0" smtClean="0"/>
              <a:t>الصافي = الاجمالي – الاندثار</a:t>
            </a:r>
            <a:endParaRPr lang="en-US" dirty="0" smtClean="0"/>
          </a:p>
          <a:p>
            <a:r>
              <a:rPr lang="ar-IQ" dirty="0" smtClean="0"/>
              <a:t>الاندثار = الاجمالي – الصافي</a:t>
            </a:r>
            <a:endParaRPr lang="en-US" dirty="0" smtClean="0"/>
          </a:p>
          <a:p>
            <a:r>
              <a:rPr lang="ar-IQ" dirty="0" smtClean="0"/>
              <a:t>الاندثار: وهو ما يصيب مكونات راس المال الثابت من تلف واضرار نتيجة تكرار استخدامها في العملية الانتاجية، لذلك تخصص نسبة من الناتج السنوي من اجل تعويض ذلك التلف للحفاظ على بقاء راس المال الثابت واستمرار فعاليته في العملية الانتاجية اللاحقة.</a:t>
            </a:r>
            <a:endParaRPr lang="en-US" dirty="0" smtClean="0"/>
          </a:p>
          <a:p>
            <a:r>
              <a:rPr lang="ar-IQ" dirty="0" smtClean="0"/>
              <a:t>+ </a:t>
            </a:r>
            <a:r>
              <a:rPr lang="ar-IQ" dirty="0" smtClean="0"/>
              <a:t>التطبيق العملي في القاعة الدراسية بمشاركة جميع الطلبة</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a:t>
            </a:r>
            <a:r>
              <a:rPr lang="ar-IQ" dirty="0" smtClean="0"/>
              <a:t>السادسة عشر</a:t>
            </a:r>
            <a:endParaRPr lang="ar-IQ" dirty="0"/>
          </a:p>
        </p:txBody>
      </p:sp>
      <p:sp>
        <p:nvSpPr>
          <p:cNvPr id="6" name="Content Placeholder 5"/>
          <p:cNvSpPr>
            <a:spLocks noGrp="1"/>
          </p:cNvSpPr>
          <p:nvPr>
            <p:ph idx="1"/>
          </p:nvPr>
        </p:nvSpPr>
        <p:spPr/>
        <p:txBody>
          <a:bodyPr>
            <a:normAutofit fontScale="77500" lnSpcReduction="20000"/>
          </a:bodyPr>
          <a:lstStyle/>
          <a:p>
            <a:r>
              <a:rPr lang="ar-IQ" dirty="0" smtClean="0"/>
              <a:t>3- العلاقة بين سعر السوق وسعر الكلفة: ان سعر السوق اكبر من سعر الكلفة           (سعر السوق  </a:t>
            </a:r>
            <a:r>
              <a:rPr lang="en-US" dirty="0" smtClean="0">
                <a:sym typeface="Symbol"/>
              </a:rPr>
              <a:t></a:t>
            </a:r>
            <a:r>
              <a:rPr lang="ar-IQ" dirty="0" smtClean="0"/>
              <a:t>سعر الكلفة)</a:t>
            </a:r>
            <a:endParaRPr lang="en-US" dirty="0" smtClean="0"/>
          </a:p>
          <a:p>
            <a:r>
              <a:rPr lang="ar-IQ" dirty="0" smtClean="0"/>
              <a:t>سعر السوق = سعر الكلفة + صافي الضرائب غير المباشرة</a:t>
            </a:r>
            <a:endParaRPr lang="en-US" dirty="0" smtClean="0"/>
          </a:p>
          <a:p>
            <a:r>
              <a:rPr lang="ar-IQ" dirty="0" smtClean="0"/>
              <a:t>سعر الكلفة = سعر السوق - صافي الضرائب غير المباشرة</a:t>
            </a:r>
            <a:endParaRPr lang="en-US" dirty="0" smtClean="0"/>
          </a:p>
          <a:p>
            <a:r>
              <a:rPr lang="ar-IQ" dirty="0" smtClean="0"/>
              <a:t>صافي الضرائب غير المباشرة = سعر السوق – سعر الكلفة</a:t>
            </a:r>
            <a:endParaRPr lang="en-US" dirty="0" smtClean="0"/>
          </a:p>
          <a:p>
            <a:r>
              <a:rPr lang="ar-IQ" dirty="0" smtClean="0"/>
              <a:t>صافي الضرائب غير المباشرة = الضرائب غير المباشرة – الاعانات الانتاجية</a:t>
            </a:r>
            <a:endParaRPr lang="en-US" dirty="0" smtClean="0"/>
          </a:p>
          <a:p>
            <a:r>
              <a:rPr lang="ar-IQ" dirty="0" smtClean="0"/>
              <a:t>الضرائب غير المباشرة: وهي مبالغ نقدية تفرضها الدولة على انتاج او استيراد السلع والخدمات جبراً دون مقابل، اذ يحاول البائع او المستورد نقل عبئها الى المستهلك عبر الاسعار مستعيناً بمرونات العرض والطلب ان امكن مثل ضرائب الانتاج، ضرائب الاستيراد، ضرائب      المبيعات ...الخ. </a:t>
            </a:r>
            <a:endParaRPr lang="en-US" smtClean="0"/>
          </a:p>
          <a:p>
            <a:r>
              <a:rPr lang="ar-IQ" smtClean="0"/>
              <a:t>+ </a:t>
            </a:r>
            <a:r>
              <a:rPr lang="ar-IQ" dirty="0" smtClean="0"/>
              <a:t>التطبيق العملي في القاعة الدراسية بمشاركة جميع الطلبة</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221</Words>
  <Application>Microsoft Office PowerPoint</Application>
  <PresentationFormat>On-screen Show (4:3)</PresentationFormat>
  <Paragraphs>18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الحسابات القومية</vt:lpstr>
      <vt:lpstr>المحاضرة السادسة عشر</vt:lpstr>
      <vt:lpstr>المحاضرة السادسة عشر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17</cp:revision>
  <dcterms:created xsi:type="dcterms:W3CDTF">2017-12-16T10:28:53Z</dcterms:created>
  <dcterms:modified xsi:type="dcterms:W3CDTF">2017-12-16T11:40:53Z</dcterms:modified>
</cp:coreProperties>
</file>