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السادسة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السادسة</a:t>
            </a:r>
            <a:endParaRPr lang="ar-IQ" dirty="0"/>
          </a:p>
        </p:txBody>
      </p:sp>
      <p:sp>
        <p:nvSpPr>
          <p:cNvPr id="3" name="Content Placeholder 2"/>
          <p:cNvSpPr>
            <a:spLocks noGrp="1"/>
          </p:cNvSpPr>
          <p:nvPr>
            <p:ph idx="1"/>
          </p:nvPr>
        </p:nvSpPr>
        <p:spPr/>
        <p:txBody>
          <a:bodyPr>
            <a:normAutofit fontScale="92500"/>
          </a:bodyPr>
          <a:lstStyle/>
          <a:p>
            <a:r>
              <a:rPr lang="ar-IQ" b="1" u="sng" dirty="0"/>
              <a:t>3- القطاع الحكومي                                              </a:t>
            </a:r>
            <a:r>
              <a:rPr lang="en-US" b="1" u="sng" dirty="0"/>
              <a:t>Government Sector</a:t>
            </a:r>
            <a:endParaRPr lang="en-US" dirty="0" smtClean="0"/>
          </a:p>
          <a:p>
            <a:r>
              <a:rPr lang="ar-IQ" dirty="0"/>
              <a:t>يقوم القطاع الحكومي بتوفير المشاريع والمرافق الاساسية التي لا يوفرها قطاع الاعمال ودفع المخصصات المالية للعجزة وكبار السن والمحتاجين (المدفوعات التحويلية)، فضلا عن شراء السلع والخدمات من قطاع الاعمال والذي يدعى بالانفاق الحكومي              (</a:t>
            </a:r>
            <a:r>
              <a:rPr lang="en-US" dirty="0"/>
              <a:t>Government Expenditure </a:t>
            </a:r>
            <a:r>
              <a:rPr lang="ar-IQ" dirty="0"/>
              <a:t>)، ويحصل القطاع الحكومي على موارده المالية عن طريق الضرائب والاقتراض والاستثمار من اجل تمويل الانفاق الحكومي.</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lnSpcReduction="10000"/>
          </a:bodyPr>
          <a:lstStyle/>
          <a:p>
            <a:r>
              <a:rPr lang="ar-IQ" b="1" u="sng" dirty="0"/>
              <a:t>4- القطاع الخارجي                                                    </a:t>
            </a:r>
            <a:r>
              <a:rPr lang="en-US" b="1" u="sng" dirty="0"/>
              <a:t>Foreign Sector</a:t>
            </a:r>
            <a:endParaRPr lang="en-US" dirty="0" smtClean="0"/>
          </a:p>
          <a:p>
            <a:r>
              <a:rPr lang="ar-IQ" dirty="0"/>
              <a:t>يقوم الاقتصاد المحلي ببيع بعض السلع والخدمات التي تم انتاجها محلياً الى دول اخرى على هيئة صادرات (</a:t>
            </a:r>
            <a:r>
              <a:rPr lang="en-US" dirty="0"/>
              <a:t>Exports</a:t>
            </a:r>
            <a:r>
              <a:rPr lang="ar-IQ" dirty="0"/>
              <a:t>) ويقوم في ذات الوقت بشراء بعض السلع والخدمات التي هو بحاجة لها من دول اخرى في هيئة استيرادات (</a:t>
            </a:r>
            <a:r>
              <a:rPr lang="en-US" dirty="0"/>
              <a:t>Imports</a:t>
            </a:r>
            <a:r>
              <a:rPr lang="ar-IQ" dirty="0"/>
              <a:t>)، وان الفرق فيما بينها يعرف بصافي الصادرات:                                                                    </a:t>
            </a:r>
            <a:r>
              <a:rPr lang="en-US" dirty="0" err="1"/>
              <a:t>X</a:t>
            </a:r>
            <a:r>
              <a:rPr lang="en-US" baseline="-25000" dirty="0" err="1"/>
              <a:t>n</a:t>
            </a:r>
            <a:r>
              <a:rPr lang="en-US" dirty="0"/>
              <a:t> = X - 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dirty="0"/>
              <a:t>تم التطرق الى ثلاثة طرق او صور للناتج وهي الانفاق القومي والناتج القومي والدخل القومي حيث يكون فيها المقدار متساوي ولتبيان ذلك سنستعين بالتدفق الدائري للدخل والانتاج.</a:t>
            </a:r>
            <a:endParaRPr lang="en-US" dirty="0" smtClean="0"/>
          </a:p>
          <a:p>
            <a:pPr>
              <a:buNone/>
            </a:pPr>
            <a:endParaRPr lang="en-US" dirty="0" smtClean="0"/>
          </a:p>
        </p:txBody>
      </p:sp>
      <p:pic>
        <p:nvPicPr>
          <p:cNvPr id="4" name="Picture 3" descr="Untitled.png"/>
          <p:cNvPicPr>
            <a:picLocks noChangeAspect="1"/>
          </p:cNvPicPr>
          <p:nvPr/>
        </p:nvPicPr>
        <p:blipFill>
          <a:blip r:embed="rId2"/>
          <a:stretch>
            <a:fillRect/>
          </a:stretch>
        </p:blipFill>
        <p:spPr>
          <a:xfrm>
            <a:off x="2590800" y="3505200"/>
            <a:ext cx="3877216" cy="224821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162</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الحسابات القومية</vt:lpstr>
      <vt:lpstr>المحاضرة السادسة</vt:lpstr>
      <vt:lpstr>المحاضرة السادسة</vt:lpstr>
      <vt:lpstr>المحاضرة السادسة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7</cp:revision>
  <dcterms:created xsi:type="dcterms:W3CDTF">2017-12-16T10:28:53Z</dcterms:created>
  <dcterms:modified xsi:type="dcterms:W3CDTF">2017-12-16T11:22:08Z</dcterms:modified>
</cp:coreProperties>
</file>