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0BA95-1DFA-453F-B8A2-3FBD4B2F9203}" type="datetimeFigureOut">
              <a:rPr lang="ar-IQ" smtClean="0"/>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380BA95-1DFA-453F-B8A2-3FBD4B2F9203}" type="datetimeFigureOut">
              <a:rPr lang="ar-IQ" smtClean="0"/>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380BA95-1DFA-453F-B8A2-3FBD4B2F9203}" type="datetimeFigureOut">
              <a:rPr lang="ar-IQ" smtClean="0"/>
              <a:t>28/03/1439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380BA95-1DFA-453F-B8A2-3FBD4B2F9203}" type="datetimeFigureOut">
              <a:rPr lang="ar-IQ" smtClean="0"/>
              <a:t>28/03/1439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A95-1DFA-453F-B8A2-3FBD4B2F9203}" type="datetimeFigureOut">
              <a:rPr lang="ar-IQ" smtClean="0"/>
              <a:t>28/03/1439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380BA95-1DFA-453F-B8A2-3FBD4B2F9203}" type="datetimeFigureOut">
              <a:rPr lang="ar-IQ" smtClean="0"/>
              <a:t>28/03/1439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47AF98-5B2E-4367-A097-1A687B397DF9}"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الحسابات القومية</a:t>
            </a:r>
            <a:endParaRPr lang="ar-IQ" dirty="0"/>
          </a:p>
        </p:txBody>
      </p:sp>
      <p:sp>
        <p:nvSpPr>
          <p:cNvPr id="3" name="Subtitle 2"/>
          <p:cNvSpPr>
            <a:spLocks noGrp="1"/>
          </p:cNvSpPr>
          <p:nvPr>
            <p:ph type="subTitle" idx="1"/>
          </p:nvPr>
        </p:nvSpPr>
        <p:spPr/>
        <p:txBody>
          <a:bodyPr/>
          <a:lstStyle/>
          <a:p>
            <a:r>
              <a:rPr lang="ar-IQ" dirty="0" smtClean="0">
                <a:solidFill>
                  <a:schemeClr val="tx1"/>
                </a:solidFill>
              </a:rPr>
              <a:t>المحاضرة </a:t>
            </a:r>
            <a:r>
              <a:rPr lang="ar-IQ" dirty="0" smtClean="0">
                <a:solidFill>
                  <a:schemeClr val="tx1"/>
                </a:solidFill>
              </a:rPr>
              <a:t>الخامسة</a:t>
            </a:r>
          </a:p>
          <a:p>
            <a:r>
              <a:rPr lang="ar-IQ" dirty="0" smtClean="0">
                <a:solidFill>
                  <a:schemeClr val="tx1"/>
                </a:solidFill>
              </a:rPr>
              <a:t>د. مصطفى كامل</a:t>
            </a:r>
          </a:p>
          <a:p>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a:t>
            </a:r>
            <a:r>
              <a:rPr lang="ar-IQ" dirty="0" smtClean="0"/>
              <a:t>الخامسة</a:t>
            </a:r>
            <a:endParaRPr lang="ar-IQ" dirty="0"/>
          </a:p>
        </p:txBody>
      </p:sp>
      <p:sp>
        <p:nvSpPr>
          <p:cNvPr id="3" name="Content Placeholder 2"/>
          <p:cNvSpPr>
            <a:spLocks noGrp="1"/>
          </p:cNvSpPr>
          <p:nvPr>
            <p:ph idx="1"/>
          </p:nvPr>
        </p:nvSpPr>
        <p:spPr/>
        <p:txBody>
          <a:bodyPr>
            <a:normAutofit fontScale="85000" lnSpcReduction="20000"/>
          </a:bodyPr>
          <a:lstStyle/>
          <a:p>
            <a:r>
              <a:rPr lang="ar-IQ" b="1" u="sng" dirty="0"/>
              <a:t>التدفق الدائري للدخل والانتاج                  </a:t>
            </a:r>
            <a:r>
              <a:rPr lang="en-US" b="1" u="sng" dirty="0"/>
              <a:t>Circular flow of income and output</a:t>
            </a:r>
            <a:endParaRPr lang="en-US" dirty="0" smtClean="0"/>
          </a:p>
          <a:p>
            <a:r>
              <a:rPr lang="ar-IQ" dirty="0"/>
              <a:t>يقوم كل اقتصاد بانتاج انواع وكميات مختلفة من السلع والخدمات باستخدام الموارد الاقتصادية المتاحة، اذ تتطلب عملية الانتاج مزج العناصر الانتاجية المتوفرة واستخدام المستوى التقني المتاح للحصول على اكبر كمية ممكنة من السلع والخدمات. وتحصل عناصر الانتاج مقابل مادي نظير اسهامها في العملية الانتاجية، فعنصر العمل يحصل على الاجر فيما يحصل عنصر الارض (مالك الارض) على الريع ويحصل عنصر راس المال على الفائدة في حين يحصل المنظم على الارباح.</a:t>
            </a:r>
            <a:endParaRPr lang="en-US" dirty="0" smtClean="0"/>
          </a:p>
          <a:p>
            <a:r>
              <a:rPr lang="ar-IQ" dirty="0"/>
              <a:t>بافتراض انتاج سلعة واحدة وان سعر هذه السلعة (100) دينار هذا يعني ان قيمة الناتج تساوي (100) دينار وفق المعادلة الاتية:</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الخامسة</a:t>
            </a:r>
            <a:endParaRPr lang="ar-IQ" dirty="0"/>
          </a:p>
        </p:txBody>
      </p:sp>
      <p:sp>
        <p:nvSpPr>
          <p:cNvPr id="3" name="Content Placeholder 2"/>
          <p:cNvSpPr>
            <a:spLocks noGrp="1"/>
          </p:cNvSpPr>
          <p:nvPr>
            <p:ph idx="1"/>
          </p:nvPr>
        </p:nvSpPr>
        <p:spPr/>
        <p:txBody>
          <a:bodyPr>
            <a:normAutofit fontScale="77500" lnSpcReduction="20000"/>
          </a:bodyPr>
          <a:lstStyle/>
          <a:p>
            <a:r>
              <a:rPr lang="ar-IQ" dirty="0"/>
              <a:t>قيمة الانتاج الكلي = سعر الوحدة × الكمية المنتجة من السلعة</a:t>
            </a:r>
            <a:endParaRPr lang="en-US" dirty="0" smtClean="0"/>
          </a:p>
          <a:p>
            <a:r>
              <a:rPr lang="ar-IQ" dirty="0"/>
              <a:t>                         100        =     100   ×      1</a:t>
            </a:r>
            <a:endParaRPr lang="en-US" dirty="0" smtClean="0"/>
          </a:p>
          <a:p>
            <a:r>
              <a:rPr lang="ar-IQ" dirty="0"/>
              <a:t> </a:t>
            </a:r>
            <a:endParaRPr lang="en-US" dirty="0" smtClean="0"/>
          </a:p>
          <a:p>
            <a:r>
              <a:rPr lang="ar-IQ" dirty="0"/>
              <a:t>اما عند ارتفاع حجم الناتج الى (50) وحدة مثلاً فان ذلك سيؤدي الى ارتفاع قيمة الناتج الكلي في الاقتصاد الى (5000) دينار فضلا عن ارتفاع حجم الدخل الكلي الى نفس المستوى.</a:t>
            </a:r>
            <a:endParaRPr lang="en-US" dirty="0" smtClean="0"/>
          </a:p>
          <a:p>
            <a:r>
              <a:rPr lang="ar-IQ" dirty="0"/>
              <a:t>ان ارتفاع حجم الناتج الكلي في الاقتصاد يعني زيادة ما قام به الاقتصاد المحلي بانتاجه من السلع والخدمات، ويقابل هذا الارتفاع زيادة في الدخل تحصل عليه عناصر الانتاج التي اسهمت في العملية الانتاجية. ان هذه الزيادة ستؤدي الى خلق فرص عمل جديدة والى زيادة مستوى الاستهلاك وارتفاع الاستثمار ومن ثم الناتج من جديد وهكذا والعكس صحيح في حال انخفاض الناتج. يمكن تقسيم الاقتصاد الى اربعة قطاعات هي:-</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الخامسة</a:t>
            </a:r>
            <a:endParaRPr lang="ar-IQ" dirty="0"/>
          </a:p>
        </p:txBody>
      </p:sp>
      <p:sp>
        <p:nvSpPr>
          <p:cNvPr id="3" name="Content Placeholder 2"/>
          <p:cNvSpPr>
            <a:spLocks noGrp="1"/>
          </p:cNvSpPr>
          <p:nvPr>
            <p:ph idx="1"/>
          </p:nvPr>
        </p:nvSpPr>
        <p:spPr/>
        <p:txBody>
          <a:bodyPr>
            <a:normAutofit fontScale="92500"/>
          </a:bodyPr>
          <a:lstStyle/>
          <a:p>
            <a:r>
              <a:rPr lang="ar-IQ" b="1" u="sng" dirty="0"/>
              <a:t>اولاً: القطاع العائلي                                                </a:t>
            </a:r>
            <a:r>
              <a:rPr lang="en-US" b="1" u="sng" dirty="0"/>
              <a:t>Households Sector</a:t>
            </a:r>
            <a:endParaRPr lang="en-US" dirty="0" smtClean="0"/>
          </a:p>
          <a:p>
            <a:r>
              <a:rPr lang="ar-IQ" dirty="0"/>
              <a:t>وهم المستهلكون الذين يقومون بشراء السلع والخدمات المختلفة من كافة القطاعات الاقتصادية بهدف استخدامها بشكل نهائي من اجل الاستهلاك، وان القطاع العائلي هو المالك لعناصر الانتاج وعليه فانه يحصل على الدخل عن طريق مساهمته بعناصر الانتاج (العمل، الارض، راس المال، التنظيم) في العملية الانتاجية، وتدعى عملية شراء القطاع العائلي للسلع والخدمات بالانفاق الاستهلاكي (</a:t>
            </a:r>
            <a:r>
              <a:rPr lang="en-US" dirty="0"/>
              <a:t>Consumption Expenditure</a:t>
            </a:r>
            <a:r>
              <a:rPr lang="ar-IQ" dirty="0"/>
              <a: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الخامسة</a:t>
            </a:r>
            <a:endParaRPr lang="ar-IQ" dirty="0"/>
          </a:p>
        </p:txBody>
      </p:sp>
      <p:sp>
        <p:nvSpPr>
          <p:cNvPr id="3" name="Content Placeholder 2"/>
          <p:cNvSpPr>
            <a:spLocks noGrp="1"/>
          </p:cNvSpPr>
          <p:nvPr>
            <p:ph idx="1"/>
          </p:nvPr>
        </p:nvSpPr>
        <p:spPr/>
        <p:txBody>
          <a:bodyPr>
            <a:normAutofit/>
          </a:bodyPr>
          <a:lstStyle/>
          <a:p>
            <a:r>
              <a:rPr lang="ar-IQ" b="1" u="sng" dirty="0"/>
              <a:t>ثانياً: قطاع الاعمال                                                   </a:t>
            </a:r>
            <a:r>
              <a:rPr lang="en-US" b="1" u="sng" dirty="0"/>
              <a:t>Business Sector</a:t>
            </a:r>
            <a:endParaRPr lang="en-US" dirty="0" smtClean="0"/>
          </a:p>
          <a:p>
            <a:r>
              <a:rPr lang="ar-IQ" dirty="0"/>
              <a:t>يتالف هذا القطاع من المنتجين الذين يقومون بعملية انتاج السلع والخدمات المختلفة عن طريق استخدام عناصر الانتاج المتوفرة التي تم الحصول عليها من القطاع العائلي، ونظير استخدام هذه العناصر يقوم قطاع الاعمال بدفع دخول لها الى القطاع العائلي وهذا يدعى بالانفاق الاستثماري (</a:t>
            </a:r>
            <a:r>
              <a:rPr lang="en-US" dirty="0"/>
              <a:t>Investment Expenditure</a:t>
            </a:r>
            <a:r>
              <a:rPr lang="ar-IQ" dirty="0"/>
              <a:t>).</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267</Words>
  <Application>Microsoft Office PowerPoint</Application>
  <PresentationFormat>On-screen Show (4:3)</PresentationFormat>
  <Paragraphs>19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الحسابات القومية</vt:lpstr>
      <vt:lpstr>المحاضرة الخامسة</vt:lpstr>
      <vt:lpstr>المحاضرة الخامسة</vt:lpstr>
      <vt:lpstr>المحاضرة الخامسة</vt:lpstr>
      <vt:lpstr>المحاضرة الخامسة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الحسابات القومية</dc:title>
  <dc:creator>win7</dc:creator>
  <cp:lastModifiedBy>win7</cp:lastModifiedBy>
  <cp:revision>6</cp:revision>
  <dcterms:created xsi:type="dcterms:W3CDTF">2017-12-16T10:28:53Z</dcterms:created>
  <dcterms:modified xsi:type="dcterms:W3CDTF">2017-12-16T11:19:00Z</dcterms:modified>
</cp:coreProperties>
</file>