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الحسابات القومية</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a:t>
            </a:r>
            <a:r>
              <a:rPr lang="ar-IQ" dirty="0" smtClean="0">
                <a:solidFill>
                  <a:schemeClr val="tx1"/>
                </a:solidFill>
              </a:rPr>
              <a:t>الرابعة</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a:t>
            </a:r>
            <a:r>
              <a:rPr lang="ar-IQ" dirty="0" smtClean="0"/>
              <a:t>الرابعة</a:t>
            </a:r>
            <a:endParaRPr lang="ar-IQ" dirty="0"/>
          </a:p>
        </p:txBody>
      </p:sp>
      <p:sp>
        <p:nvSpPr>
          <p:cNvPr id="3" name="Content Placeholder 2"/>
          <p:cNvSpPr>
            <a:spLocks noGrp="1"/>
          </p:cNvSpPr>
          <p:nvPr>
            <p:ph idx="1"/>
          </p:nvPr>
        </p:nvSpPr>
        <p:spPr/>
        <p:txBody>
          <a:bodyPr>
            <a:normAutofit fontScale="85000" lnSpcReduction="20000"/>
          </a:bodyPr>
          <a:lstStyle/>
          <a:p>
            <a:r>
              <a:rPr lang="ar-IQ" b="1" dirty="0"/>
              <a:t>سابعا: الشروط الواجب توفرها في الحسابات القومية</a:t>
            </a:r>
            <a:endParaRPr lang="en-US" dirty="0" smtClean="0"/>
          </a:p>
          <a:p>
            <a:r>
              <a:rPr lang="ar-IQ" dirty="0"/>
              <a:t>1- الوفرة: ان تكون البيانات غير سرية ومتاحة للجميع.</a:t>
            </a:r>
            <a:endParaRPr lang="en-US" dirty="0" smtClean="0"/>
          </a:p>
          <a:p>
            <a:r>
              <a:rPr lang="ar-IQ" dirty="0"/>
              <a:t>2- الشمولية: ان تكون البيانات والمعلومات شاملة لكافة قطاعات الاقتصاد.</a:t>
            </a:r>
            <a:endParaRPr lang="en-US" dirty="0" smtClean="0"/>
          </a:p>
          <a:p>
            <a:r>
              <a:rPr lang="ar-IQ" dirty="0"/>
              <a:t>3- الانتظامية: ان تكون البيانات خالية من الانقطاع في المدة الزمنية الناتجة عن ظروف غير طبيعية كالحروب والكوارث.</a:t>
            </a:r>
            <a:endParaRPr lang="en-US" dirty="0" smtClean="0"/>
          </a:p>
          <a:p>
            <a:r>
              <a:rPr lang="ar-IQ" dirty="0"/>
              <a:t>4- الاستمرارية: ان تكون السلاسل الزمنية طويلة نسبياً للتعرف على طبيعة النشاط الاقتصادي للبلد.</a:t>
            </a:r>
            <a:endParaRPr lang="en-US" dirty="0" smtClean="0"/>
          </a:p>
          <a:p>
            <a:r>
              <a:rPr lang="ar-IQ" dirty="0"/>
              <a:t>5- الدقة: ان تكون البيانات خالية عن التعديل الذي قد تتعرض له من اجل تجميل صورة النشاط الاقتصادي، واظهاره بشكل خالي من المشاكل في حين انه يعاني من مشاكل تسببت بتراجع الاداء.</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الرابعة</a:t>
            </a:r>
            <a:endParaRPr lang="ar-IQ" dirty="0"/>
          </a:p>
        </p:txBody>
      </p:sp>
      <p:sp>
        <p:nvSpPr>
          <p:cNvPr id="3" name="Content Placeholder 2"/>
          <p:cNvSpPr>
            <a:spLocks noGrp="1"/>
          </p:cNvSpPr>
          <p:nvPr>
            <p:ph idx="1"/>
          </p:nvPr>
        </p:nvSpPr>
        <p:spPr/>
        <p:txBody>
          <a:bodyPr>
            <a:normAutofit fontScale="77500" lnSpcReduction="20000"/>
          </a:bodyPr>
          <a:lstStyle/>
          <a:p>
            <a:r>
              <a:rPr lang="ar-IQ" b="1" dirty="0"/>
              <a:t>ثامنا: اهداف الحسابات القومية</a:t>
            </a:r>
            <a:endParaRPr lang="en-US" dirty="0" smtClean="0"/>
          </a:p>
          <a:p>
            <a:r>
              <a:rPr lang="ar-IQ" dirty="0"/>
              <a:t>1- قياس نتاج اعمال الاقتصاد القومي خلال مدة زمنية معينة من اجل اتخاذ القرارات الملائمة لدعم وتطوير الاقتصاد.</a:t>
            </a:r>
            <a:endParaRPr lang="en-US" dirty="0" smtClean="0"/>
          </a:p>
          <a:p>
            <a:r>
              <a:rPr lang="ar-IQ" dirty="0"/>
              <a:t>2- تحليل ورسم السياسات الاقتصادية للدولة وقياس معدلات النمو الاقتصادي.</a:t>
            </a:r>
            <a:endParaRPr lang="en-US" dirty="0" smtClean="0"/>
          </a:p>
          <a:p>
            <a:r>
              <a:rPr lang="ar-IQ" dirty="0"/>
              <a:t>3- اجراء المقارنات على مستوى الدولة من خلال المؤشرات الاقتصادية للقطاعات المختلفة وعلى المستوى الدولي.</a:t>
            </a:r>
            <a:endParaRPr lang="en-US" dirty="0" smtClean="0"/>
          </a:p>
          <a:p>
            <a:r>
              <a:rPr lang="ar-IQ" dirty="0"/>
              <a:t>4- زيادة الدخل القومي ورفع معدلات نصيب الفرد منه وتحقيق الرفاهية.</a:t>
            </a:r>
            <a:endParaRPr lang="en-US" dirty="0" smtClean="0"/>
          </a:p>
          <a:p>
            <a:r>
              <a:rPr lang="ar-IQ" dirty="0"/>
              <a:t>5- رفع معدل التشغيل من اجل القضاء على البطالة.</a:t>
            </a:r>
            <a:endParaRPr lang="en-US" dirty="0" smtClean="0"/>
          </a:p>
          <a:p>
            <a:r>
              <a:rPr lang="ar-IQ" dirty="0"/>
              <a:t>6- رفع الانتاجية الكلية في الاقتصاد وتحقيق الامثلية وتعظيم الارباح.</a:t>
            </a:r>
            <a:endParaRPr lang="en-US" dirty="0" smtClean="0"/>
          </a:p>
          <a:p>
            <a:r>
              <a:rPr lang="ar-IQ" dirty="0"/>
              <a:t>7- المحافظة على استقرار الاسعار ومحاربة التضخم ومن ثم تحقيق الاستقرار الاقتصادي.</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الرابعة</a:t>
            </a:r>
            <a:endParaRPr lang="ar-IQ" dirty="0"/>
          </a:p>
        </p:txBody>
      </p:sp>
      <p:sp>
        <p:nvSpPr>
          <p:cNvPr id="3" name="Content Placeholder 2"/>
          <p:cNvSpPr>
            <a:spLocks noGrp="1"/>
          </p:cNvSpPr>
          <p:nvPr>
            <p:ph idx="1"/>
          </p:nvPr>
        </p:nvSpPr>
        <p:spPr/>
        <p:txBody>
          <a:bodyPr>
            <a:normAutofit fontScale="92500" lnSpcReduction="10000"/>
          </a:bodyPr>
          <a:lstStyle/>
          <a:p>
            <a:r>
              <a:rPr lang="ar-IQ" b="1" dirty="0"/>
              <a:t>تاسعا: استخدامات الحسابات القومية</a:t>
            </a:r>
            <a:endParaRPr lang="en-US" dirty="0" smtClean="0"/>
          </a:p>
          <a:p>
            <a:r>
              <a:rPr lang="ar-IQ" dirty="0"/>
              <a:t>1- قياس الدخل والناتج والانفاق القومي.</a:t>
            </a:r>
            <a:endParaRPr lang="en-US" dirty="0" smtClean="0"/>
          </a:p>
          <a:p>
            <a:r>
              <a:rPr lang="ar-IQ" dirty="0"/>
              <a:t>2- بيان مساهمة كل قطاع اقتصادي في الدخل القومي.</a:t>
            </a:r>
            <a:endParaRPr lang="en-US" dirty="0" smtClean="0"/>
          </a:p>
          <a:p>
            <a:r>
              <a:rPr lang="ar-IQ" dirty="0"/>
              <a:t>3- بيان نصيب كل قطاع اقتصادي في الدخل القومي.</a:t>
            </a:r>
            <a:endParaRPr lang="en-US" dirty="0" smtClean="0"/>
          </a:p>
          <a:p>
            <a:r>
              <a:rPr lang="ar-IQ" dirty="0"/>
              <a:t>4- معرفة اتجاه المستوى العام للاسعار ومدى الاستقرار الاقتصادي.</a:t>
            </a:r>
            <a:endParaRPr lang="en-US" dirty="0" smtClean="0"/>
          </a:p>
          <a:p>
            <a:r>
              <a:rPr lang="ar-IQ" dirty="0"/>
              <a:t>5- التعرف على المشاكل التي يعاني منها الاقتصاد او احد قطاعاته.</a:t>
            </a:r>
            <a:endParaRPr lang="en-US" dirty="0" smtClean="0"/>
          </a:p>
          <a:p>
            <a:r>
              <a:rPr lang="ar-IQ" dirty="0"/>
              <a:t>6- بيان متوسط نصيب الفرد من الدخل القومي.</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الرابعة</a:t>
            </a:r>
            <a:endParaRPr lang="ar-IQ" dirty="0"/>
          </a:p>
        </p:txBody>
      </p:sp>
      <p:sp>
        <p:nvSpPr>
          <p:cNvPr id="3" name="Content Placeholder 2"/>
          <p:cNvSpPr>
            <a:spLocks noGrp="1"/>
          </p:cNvSpPr>
          <p:nvPr>
            <p:ph idx="1"/>
          </p:nvPr>
        </p:nvSpPr>
        <p:spPr/>
        <p:txBody>
          <a:bodyPr>
            <a:normAutofit fontScale="62500" lnSpcReduction="20000"/>
          </a:bodyPr>
          <a:lstStyle/>
          <a:p>
            <a:r>
              <a:rPr lang="ar-IQ" b="1" dirty="0"/>
              <a:t>مفاهيم الدخل القومي</a:t>
            </a:r>
            <a:endParaRPr lang="en-US" dirty="0" smtClean="0"/>
          </a:p>
          <a:p>
            <a:r>
              <a:rPr lang="ar-IQ" dirty="0"/>
              <a:t>توجد عدة صور للدخل القومي يمكن ايجازها كما ياتي:-</a:t>
            </a:r>
            <a:endParaRPr lang="en-US" dirty="0" smtClean="0"/>
          </a:p>
          <a:p>
            <a:r>
              <a:rPr lang="ar-IQ" dirty="0"/>
              <a:t>1- صورة الناتج</a:t>
            </a:r>
            <a:endParaRPr lang="en-US" dirty="0" smtClean="0"/>
          </a:p>
          <a:p>
            <a:r>
              <a:rPr lang="ar-IQ" dirty="0"/>
              <a:t>الدخل القومي هو عبارة عن مجموع صافي قيم السلع والخدمات </a:t>
            </a:r>
            <a:r>
              <a:rPr lang="ar-IQ" u="sng" dirty="0"/>
              <a:t>المنتجة</a:t>
            </a:r>
            <a:r>
              <a:rPr lang="ar-IQ" dirty="0"/>
              <a:t> من قبل السكان المقيمين في البلد خلال سنة واحدة.</a:t>
            </a:r>
            <a:endParaRPr lang="en-US" dirty="0" smtClean="0"/>
          </a:p>
          <a:p>
            <a:r>
              <a:rPr lang="ar-IQ" dirty="0"/>
              <a:t>2- صورة التوزيع</a:t>
            </a:r>
            <a:endParaRPr lang="en-US" dirty="0" smtClean="0"/>
          </a:p>
          <a:p>
            <a:r>
              <a:rPr lang="ar-IQ" dirty="0"/>
              <a:t>الدخل القومي هو عبارة عن مجموع الدخول المدفوعة (</a:t>
            </a:r>
            <a:r>
              <a:rPr lang="ar-IQ" u="sng" dirty="0"/>
              <a:t>الموزعة</a:t>
            </a:r>
            <a:r>
              <a:rPr lang="ar-IQ" dirty="0"/>
              <a:t>) الى مختلف عوامل الانتاج على شكل اجور ورواتب، ريع، فوائد، ارباح خلال سنة واحدة.</a:t>
            </a:r>
            <a:endParaRPr lang="en-US" dirty="0" smtClean="0"/>
          </a:p>
          <a:p>
            <a:r>
              <a:rPr lang="ar-IQ" dirty="0"/>
              <a:t>3- صورة الانفاق</a:t>
            </a:r>
            <a:endParaRPr lang="en-US" dirty="0" smtClean="0"/>
          </a:p>
          <a:p>
            <a:r>
              <a:rPr lang="ar-IQ" dirty="0"/>
              <a:t>الدخل القومي هو عبارة عن مجموع المبالغ </a:t>
            </a:r>
            <a:r>
              <a:rPr lang="ar-IQ" u="sng" dirty="0"/>
              <a:t>المنفقة</a:t>
            </a:r>
            <a:r>
              <a:rPr lang="ar-IQ" dirty="0"/>
              <a:t> من قبل الافراد من اجل اقتناء السلع والخدمات النهائية في البلد خلال سنة واحدة.</a:t>
            </a:r>
            <a:endParaRPr lang="en-US" dirty="0" smtClean="0"/>
          </a:p>
          <a:p>
            <a:r>
              <a:rPr lang="ar-IQ"/>
              <a:t>من المفاهيم اعلاه يلاحظ ان هنالك ثلاثة مفاهيم للدخل القومي وهي الناتج القومي والدخل القومي والانفاق القومي اذ ان هذه المفاهيم متطابقة من حيث المضمون، اي ان كل واحد منها يعني بالضرورة الاخر اي ان (الناتج القومي = الدخل القومي = الانفاق القومي)، بكلمة اخرى ان الدخل القومي ينتج اولاً – يوزع ثانياً – ينفق ثالثاً.</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433</Words>
  <Application>Microsoft Office PowerPoint</Application>
  <PresentationFormat>On-screen Show (4:3)</PresentationFormat>
  <Paragraphs>37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الحسابات القومية</vt:lpstr>
      <vt:lpstr>المحاضرة الرابعة</vt:lpstr>
      <vt:lpstr>المحاضرة الرابعة</vt:lpstr>
      <vt:lpstr>المحاضرة الرابعة</vt:lpstr>
      <vt:lpstr>المحاضرة الرابعة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5</cp:revision>
  <dcterms:created xsi:type="dcterms:W3CDTF">2017-12-16T10:28:53Z</dcterms:created>
  <dcterms:modified xsi:type="dcterms:W3CDTF">2017-12-16T11:15:45Z</dcterms:modified>
</cp:coreProperties>
</file>