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2" d="100"/>
          <a:sy n="62" d="100"/>
        </p:scale>
        <p:origin x="-1512"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380BA95-1DFA-453F-B8A2-3FBD4B2F9203}" type="datetimeFigureOut">
              <a:rPr lang="ar-IQ" smtClean="0"/>
              <a:pPr/>
              <a:t>28/03/1439</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247AF98-5B2E-4367-A097-1A687B397DF9}"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الحسابات القومية</a:t>
            </a:r>
            <a:endParaRPr lang="ar-IQ" dirty="0"/>
          </a:p>
        </p:txBody>
      </p:sp>
      <p:sp>
        <p:nvSpPr>
          <p:cNvPr id="3" name="Subtitle 2"/>
          <p:cNvSpPr>
            <a:spLocks noGrp="1"/>
          </p:cNvSpPr>
          <p:nvPr>
            <p:ph type="subTitle" idx="1"/>
          </p:nvPr>
        </p:nvSpPr>
        <p:spPr/>
        <p:txBody>
          <a:bodyPr/>
          <a:lstStyle/>
          <a:p>
            <a:r>
              <a:rPr lang="ar-IQ" dirty="0" smtClean="0">
                <a:solidFill>
                  <a:schemeClr val="tx1"/>
                </a:solidFill>
              </a:rPr>
              <a:t>المحاضرة </a:t>
            </a:r>
            <a:r>
              <a:rPr lang="ar-IQ" dirty="0" smtClean="0">
                <a:solidFill>
                  <a:schemeClr val="tx1"/>
                </a:solidFill>
              </a:rPr>
              <a:t>الثانية</a:t>
            </a:r>
          </a:p>
          <a:p>
            <a:r>
              <a:rPr lang="ar-IQ" dirty="0" smtClean="0">
                <a:solidFill>
                  <a:schemeClr val="tx1"/>
                </a:solidFill>
              </a:rPr>
              <a:t>د. مصطفى كامل</a:t>
            </a:r>
            <a:endParaRPr lang="ar-IQ"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الثانية</a:t>
            </a:r>
            <a:endParaRPr lang="ar-IQ" dirty="0"/>
          </a:p>
        </p:txBody>
      </p:sp>
      <p:sp>
        <p:nvSpPr>
          <p:cNvPr id="3" name="Content Placeholder 2"/>
          <p:cNvSpPr>
            <a:spLocks noGrp="1"/>
          </p:cNvSpPr>
          <p:nvPr>
            <p:ph idx="1"/>
          </p:nvPr>
        </p:nvSpPr>
        <p:spPr/>
        <p:txBody>
          <a:bodyPr>
            <a:normAutofit fontScale="77500" lnSpcReduction="20000"/>
          </a:bodyPr>
          <a:lstStyle/>
          <a:p>
            <a:r>
              <a:rPr lang="ar-IQ" b="1" dirty="0"/>
              <a:t>ثانيا- التطور التاريخي للحسابات القومية</a:t>
            </a:r>
            <a:endParaRPr lang="en-US" dirty="0" smtClean="0"/>
          </a:p>
          <a:p>
            <a:r>
              <a:rPr lang="ar-IQ" dirty="0"/>
              <a:t>تعد الحسابات القومية حديثة النشاة نسبياً اذ لم تعرف في شكلها الحالي الا منذ وقت قريب من الزمن، اذ تعود بدايات الحسابات القومية الى القرن السابع عشر الميلادي حيث كان سائد الفكر التجاري (الماركنتيلي)، على يد الاقتصادي البريطاني وليم بتي (</a:t>
            </a:r>
            <a:r>
              <a:rPr lang="en-US" dirty="0"/>
              <a:t>W. Petty</a:t>
            </a:r>
            <a:r>
              <a:rPr lang="ar-IQ" dirty="0"/>
              <a:t>) اذ يعد المؤسس لمفهوم الحسابات القومية وتم تعرفيها على النحو الاتي ((القيمة السنوية للعمل والعائد السنوي لثروة الامم)). وفي عام 1696 تمكن الاقتصادي البريطاني غريغوري كنغ (</a:t>
            </a:r>
            <a:r>
              <a:rPr lang="en-US" dirty="0"/>
              <a:t>G. King</a:t>
            </a:r>
            <a:r>
              <a:rPr lang="ar-IQ" dirty="0"/>
              <a:t>) من القيام باول محاولة عملية لقياس الدخل والانفاق والادخار القومي.</a:t>
            </a:r>
            <a:endParaRPr lang="en-US" dirty="0" smtClean="0"/>
          </a:p>
          <a:p>
            <a:r>
              <a:rPr lang="ar-IQ" dirty="0"/>
              <a:t>قام الطبيعيون في القرن الثامن عشر بتصوير تدفق الدخل القومي بين مختلف قطاعات الانتاج وتوضيح التشابك الاقتصادي بين الانشطة المختلفة، اذ قام فرانسوا كيناي (</a:t>
            </a:r>
            <a:r>
              <a:rPr lang="en-US" dirty="0"/>
              <a:t>F. Quesnay</a:t>
            </a:r>
            <a:r>
              <a:rPr lang="ar-IQ" dirty="0"/>
              <a:t>) زعيم المذهب الطبيعي باعداد الجدول الاقتصادي الذي كون القاعدة الاساسية لنشوء الحسابات القومية.</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الثانية</a:t>
            </a:r>
            <a:endParaRPr lang="ar-IQ" dirty="0"/>
          </a:p>
        </p:txBody>
      </p:sp>
      <p:sp>
        <p:nvSpPr>
          <p:cNvPr id="3" name="Content Placeholder 2"/>
          <p:cNvSpPr>
            <a:spLocks noGrp="1"/>
          </p:cNvSpPr>
          <p:nvPr>
            <p:ph idx="1"/>
          </p:nvPr>
        </p:nvSpPr>
        <p:spPr/>
        <p:txBody>
          <a:bodyPr>
            <a:normAutofit/>
          </a:bodyPr>
          <a:lstStyle/>
          <a:p>
            <a:r>
              <a:rPr lang="ar-IQ" dirty="0"/>
              <a:t>كما ادخلت المدرسة الكلاسيكية في مفهوم الانتاج الخدمات لتصبح السلع والخدمات مكونات الناتج، وقد كان ذلك جوهر الاختلاف عن المذهب الطبيعي. اما المدرسة الاشتراكية من خلال زعيمها كارل ماركس (</a:t>
            </a:r>
            <a:r>
              <a:rPr lang="en-US" dirty="0"/>
              <a:t>K. Marx</a:t>
            </a:r>
            <a:r>
              <a:rPr lang="ar-IQ" dirty="0"/>
              <a:t>) فقد اقتصر لديها مفهوم الحسابات القومية على السلع دون الخدمات.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الثانية</a:t>
            </a:r>
            <a:endParaRPr lang="ar-IQ" dirty="0"/>
          </a:p>
        </p:txBody>
      </p:sp>
      <p:sp>
        <p:nvSpPr>
          <p:cNvPr id="3" name="Content Placeholder 2"/>
          <p:cNvSpPr>
            <a:spLocks noGrp="1"/>
          </p:cNvSpPr>
          <p:nvPr>
            <p:ph idx="1"/>
          </p:nvPr>
        </p:nvSpPr>
        <p:spPr/>
        <p:txBody>
          <a:bodyPr>
            <a:normAutofit/>
          </a:bodyPr>
          <a:lstStyle/>
          <a:p>
            <a:r>
              <a:rPr lang="ar-IQ" dirty="0"/>
              <a:t>شهد القرن العشرين سعي اغلب بلدان العالم الى جمع البيانات والاحصاءات الاقتصادية وتبويبها باساليب فنية معاصرة لتصبح وسيلة في التحقق من الفروض الاقتصادية وكشف مكامن الضعف والاختلالات الاقتصادية.</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smtClean="0"/>
              <a:t>المحاضرة الثانية</a:t>
            </a:r>
            <a:endParaRPr lang="ar-IQ"/>
          </a:p>
        </p:txBody>
      </p:sp>
      <p:sp>
        <p:nvSpPr>
          <p:cNvPr id="3" name="Content Placeholder 2"/>
          <p:cNvSpPr>
            <a:spLocks noGrp="1"/>
          </p:cNvSpPr>
          <p:nvPr>
            <p:ph idx="1"/>
          </p:nvPr>
        </p:nvSpPr>
        <p:spPr/>
        <p:txBody>
          <a:bodyPr>
            <a:normAutofit fontScale="70000" lnSpcReduction="20000"/>
          </a:bodyPr>
          <a:lstStyle/>
          <a:p>
            <a:r>
              <a:rPr lang="ar-IQ" b="1" dirty="0"/>
              <a:t>ثالثا- علاقة الحسابات القومية بالاقتصاد الكلي</a:t>
            </a:r>
            <a:endParaRPr lang="en-US" dirty="0" smtClean="0"/>
          </a:p>
          <a:p>
            <a:r>
              <a:rPr lang="ar-IQ" dirty="0"/>
              <a:t>ان الحسابات القومية هي الوسيلة التي تلخص وتصور كافة الانشطة الاقتصادية اذ تعتمد الحسابات القومية على جميع البيانات الاحصائية الخاصة بقطاعات الاقتصاد المختلفة، من اجل تجميع تلك البيانات وتبويبها وتقديمها لصانع القرار او الباحث في الشأن الاقتصادي. من هنا تنبع اهمية الرجوع الى كافة التعدادات الاحصائية التي تجري في كافة قطاعات الاقتصاد، وتعد الابحاث والاقرارات الضريبية واحصاءات مبيعات التجزئة والبيانات المدونة بملفات التشغيل لدى كافة المؤسسات العامة والخاصة موارد الحسابات القومية.</a:t>
            </a:r>
            <a:endParaRPr lang="en-US" dirty="0" smtClean="0"/>
          </a:p>
          <a:p>
            <a:r>
              <a:rPr lang="ar-IQ" dirty="0"/>
              <a:t>تعد الحسابات القومية وسيلة مهمة في عرض وتحليل البيانات المختلفة عن المتغيرات الاقتصادية من اجل كشف الامكانيات والموارد المادية في ذلك الاقتصاد، كما تظهر العلاقات بين القطاعات الاقتصادية المختلقة، لذا فانها تعد اداة متابعة وسيطرة على تنفيذ الخطط الاقتصادية. فضلا عن تسهيل عملية رسم السياسات الاقتصادية واتخاذ القرارات المناسبة لمعالجة الاختلالات الاقتصادية. كما تسهم الحسابات القومية بالتخطيط الجغرافي فمن خلالها يتم الكشف عن مساهمة كل محافظة او منطقة ادارية في الاقتصاد القومي.</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391</Words>
  <Application>Microsoft Office PowerPoint</Application>
  <PresentationFormat>On-screen Show (4:3)</PresentationFormat>
  <Paragraphs>15</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الحسابات القومية</vt:lpstr>
      <vt:lpstr>المحاضرة الثانية</vt:lpstr>
      <vt:lpstr>المحاضرة الثانية</vt:lpstr>
      <vt:lpstr>المحاضرة الثانية</vt:lpstr>
      <vt:lpstr>المحاضرة الثانية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الحسابات القومية</dc:title>
  <dc:creator>win7</dc:creator>
  <cp:lastModifiedBy>win7</cp:lastModifiedBy>
  <cp:revision>3</cp:revision>
  <dcterms:created xsi:type="dcterms:W3CDTF">2017-12-16T10:28:53Z</dcterms:created>
  <dcterms:modified xsi:type="dcterms:W3CDTF">2017-12-16T11:12:43Z</dcterms:modified>
</cp:coreProperties>
</file>