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3247C98-C831-47ED-B99D-D16C2ADD16F2}"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152769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3247C98-C831-47ED-B99D-D16C2ADD16F2}"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1010098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3247C98-C831-47ED-B99D-D16C2ADD16F2}"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116077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3247C98-C831-47ED-B99D-D16C2ADD16F2}"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202099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247C98-C831-47ED-B99D-D16C2ADD16F2}"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3142883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3247C98-C831-47ED-B99D-D16C2ADD16F2}"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1175861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3247C98-C831-47ED-B99D-D16C2ADD16F2}" type="datetimeFigureOut">
              <a:rPr lang="ar-IQ" smtClean="0"/>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3966588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3247C98-C831-47ED-B99D-D16C2ADD16F2}" type="datetimeFigureOut">
              <a:rPr lang="ar-IQ" smtClean="0"/>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1221165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247C98-C831-47ED-B99D-D16C2ADD16F2}" type="datetimeFigureOut">
              <a:rPr lang="ar-IQ" smtClean="0"/>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316243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247C98-C831-47ED-B99D-D16C2ADD16F2}"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355337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247C98-C831-47ED-B99D-D16C2ADD16F2}"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1492B4-D86A-4631-B45D-C279014274D4}" type="slidenum">
              <a:rPr lang="ar-IQ" smtClean="0"/>
              <a:t>‹#›</a:t>
            </a:fld>
            <a:endParaRPr lang="ar-IQ"/>
          </a:p>
        </p:txBody>
      </p:sp>
    </p:spTree>
    <p:extLst>
      <p:ext uri="{BB962C8B-B14F-4D97-AF65-F5344CB8AC3E}">
        <p14:creationId xmlns:p14="http://schemas.microsoft.com/office/powerpoint/2010/main" val="389134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3247C98-C831-47ED-B99D-D16C2ADD16F2}" type="datetimeFigureOut">
              <a:rPr lang="ar-IQ" smtClean="0"/>
              <a:t>23/03/1439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91492B4-D86A-4631-B45D-C279014274D4}" type="slidenum">
              <a:rPr lang="ar-IQ" smtClean="0"/>
              <a:t>‹#›</a:t>
            </a:fld>
            <a:endParaRPr lang="ar-IQ"/>
          </a:p>
        </p:txBody>
      </p:sp>
    </p:spTree>
    <p:extLst>
      <p:ext uri="{BB962C8B-B14F-4D97-AF65-F5344CB8AC3E}">
        <p14:creationId xmlns:p14="http://schemas.microsoft.com/office/powerpoint/2010/main" val="857974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63031"/>
            <a:ext cx="7772400" cy="1470025"/>
          </a:xfrm>
        </p:spPr>
        <p:txBody>
          <a:bodyPr>
            <a:noAutofit/>
          </a:bodyPr>
          <a:lstStyle/>
          <a:p>
            <a:r>
              <a:rPr lang="ar-IQ" sz="8800" b="1" dirty="0" smtClean="0">
                <a:solidFill>
                  <a:srgbClr val="FF0000"/>
                </a:solidFill>
                <a:effectLst>
                  <a:outerShdw blurRad="38100" dist="38100" dir="2700000" algn="tl">
                    <a:srgbClr val="C0C0C0"/>
                  </a:outerShdw>
                </a:effectLst>
              </a:rPr>
              <a:t>الفصل الخامس</a:t>
            </a:r>
            <a:br>
              <a:rPr lang="ar-IQ" sz="8800" b="1" dirty="0" smtClean="0">
                <a:solidFill>
                  <a:srgbClr val="FF0000"/>
                </a:solidFill>
                <a:effectLst>
                  <a:outerShdw blurRad="38100" dist="38100" dir="2700000" algn="tl">
                    <a:srgbClr val="C0C0C0"/>
                  </a:outerShdw>
                </a:effectLst>
              </a:rPr>
            </a:br>
            <a:r>
              <a:rPr lang="ar-IQ" sz="8800" b="1" dirty="0" smtClean="0">
                <a:solidFill>
                  <a:srgbClr val="FF0000"/>
                </a:solidFill>
                <a:effectLst>
                  <a:outerShdw blurRad="38100" dist="38100" dir="2700000" algn="tl">
                    <a:srgbClr val="C0C0C0"/>
                  </a:outerShdw>
                </a:effectLst>
              </a:rPr>
              <a:t>تقييم السندات</a:t>
            </a:r>
            <a:br>
              <a:rPr lang="ar-IQ" sz="8800" b="1" dirty="0" smtClean="0">
                <a:solidFill>
                  <a:srgbClr val="FF0000"/>
                </a:solidFill>
                <a:effectLst>
                  <a:outerShdw blurRad="38100" dist="38100" dir="2700000" algn="tl">
                    <a:srgbClr val="C0C0C0"/>
                  </a:outerShdw>
                </a:effectLst>
              </a:rPr>
            </a:br>
            <a:endParaRPr lang="ar-IQ" sz="8800" b="1" dirty="0">
              <a:solidFill>
                <a:srgbClr val="FF0000"/>
              </a:solidFill>
              <a:effectLst>
                <a:outerShdw blurRad="38100" dist="38100" dir="2700000" algn="tl">
                  <a:srgbClr val="C0C0C0"/>
                </a:outerShdw>
              </a:effectLst>
              <a:latin typeface="+mn-lt"/>
              <a:ea typeface="+mn-ea"/>
              <a:cs typeface="+mn-cs"/>
            </a:endParaRPr>
          </a:p>
        </p:txBody>
      </p:sp>
      <p:sp>
        <p:nvSpPr>
          <p:cNvPr id="3" name="Subtitle 2"/>
          <p:cNvSpPr>
            <a:spLocks noGrp="1"/>
          </p:cNvSpPr>
          <p:nvPr>
            <p:ph type="subTitle" idx="1"/>
          </p:nvPr>
        </p:nvSpPr>
        <p:spPr/>
        <p:txBody>
          <a:bodyPr>
            <a:normAutofit fontScale="85000" lnSpcReduction="20000"/>
          </a:bodyPr>
          <a:lstStyle/>
          <a:p>
            <a:endParaRPr lang="ar-IQ" b="1" dirty="0" smtClean="0">
              <a:solidFill>
                <a:srgbClr val="FF0000"/>
              </a:solidFill>
              <a:effectLst>
                <a:outerShdw blurRad="38100" dist="38100" dir="2700000" algn="tl">
                  <a:srgbClr val="C0C0C0"/>
                </a:outerShdw>
              </a:effectLst>
            </a:endParaRPr>
          </a:p>
          <a:p>
            <a:endParaRPr lang="ar-IQ" b="1" dirty="0" smtClean="0">
              <a:solidFill>
                <a:srgbClr val="FF0000"/>
              </a:solidFill>
              <a:effectLst>
                <a:outerShdw blurRad="38100" dist="38100" dir="2700000" algn="tl">
                  <a:srgbClr val="C0C0C0"/>
                </a:outerShdw>
              </a:effectLst>
            </a:endParaRPr>
          </a:p>
          <a:p>
            <a:endParaRPr lang="ar-IQ" b="1" dirty="0">
              <a:solidFill>
                <a:srgbClr val="FF0000"/>
              </a:solidFill>
              <a:effectLst>
                <a:outerShdw blurRad="38100" dist="38100" dir="2700000" algn="tl">
                  <a:srgbClr val="C0C0C0"/>
                </a:outerShdw>
              </a:effectLst>
            </a:endParaRPr>
          </a:p>
          <a:p>
            <a:r>
              <a:rPr lang="ar-IQ" b="1" dirty="0" smtClean="0">
                <a:solidFill>
                  <a:srgbClr val="FF0000"/>
                </a:solidFill>
                <a:effectLst>
                  <a:outerShdw blurRad="38100" dist="38100" dir="2700000" algn="tl">
                    <a:srgbClr val="C0C0C0"/>
                  </a:outerShdw>
                </a:effectLst>
              </a:rPr>
              <a:t>تقييم </a:t>
            </a:r>
            <a:r>
              <a:rPr lang="ar-IQ" b="1" dirty="0">
                <a:solidFill>
                  <a:srgbClr val="FF0000"/>
                </a:solidFill>
                <a:effectLst>
                  <a:outerShdw blurRad="38100" dist="38100" dir="2700000" algn="tl">
                    <a:srgbClr val="C0C0C0"/>
                  </a:outerShdw>
                </a:effectLst>
              </a:rPr>
              <a:t>قرارات الاستثمار</a:t>
            </a:r>
            <a:endParaRPr lang="ar-IQ"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94185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effectLst>
                  <a:outerShdw blurRad="38100" dist="38100" dir="2700000" algn="tl">
                    <a:srgbClr val="000000">
                      <a:alpha val="43137"/>
                    </a:srgbClr>
                  </a:outerShdw>
                </a:effectLst>
              </a:rPr>
              <a:t>الحل</a:t>
            </a:r>
            <a:endParaRPr lang="ar-IQ" b="1" dirty="0">
              <a:solidFill>
                <a:srgbClr val="FF0000"/>
              </a:solidFill>
              <a:effectLst>
                <a:outerShdw blurRad="38100" dist="38100" dir="2700000" algn="tl">
                  <a:srgbClr val="000000">
                    <a:alpha val="43137"/>
                  </a:srgbClr>
                </a:outerShdw>
              </a:effectLst>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pPr marL="0" indent="0">
                  <a:buNone/>
                </a:pPr>
                <a:r>
                  <a:rPr lang="ar-IQ" b="1" dirty="0"/>
                  <a:t>الحالة الثانية : </a:t>
                </a:r>
                <a:r>
                  <a:rPr lang="en-US" b="1" dirty="0"/>
                  <a:t>r = %12</a:t>
                </a:r>
                <a:endParaRPr lang="en-US" i="1" dirty="0"/>
              </a:p>
              <a:p>
                <a:pPr marL="0" indent="0" algn="l" rtl="0">
                  <a:buNone/>
                </a:pPr>
                <a:r>
                  <a:rPr lang="en-US" dirty="0"/>
                  <a:t>Bond Value = 100 × [ 1 -1 /</a:t>
                </a:r>
                <a14:m>
                  <m:oMath xmlns:m="http://schemas.openxmlformats.org/officeDocument/2006/math">
                    <m:sSup>
                      <m:sSupPr>
                        <m:ctrlPr>
                          <a:rPr lang="en-US" i="1"/>
                        </m:ctrlPr>
                      </m:sSupPr>
                      <m:e>
                        <m:r>
                          <a:rPr lang="en-US" i="1"/>
                          <m:t>(</m:t>
                        </m:r>
                        <m:r>
                          <a:rPr lang="en-US" i="1"/>
                          <m:t>1</m:t>
                        </m:r>
                        <m:r>
                          <a:rPr lang="en-US" i="1"/>
                          <m:t>+</m:t>
                        </m:r>
                        <m:r>
                          <a:rPr lang="en-US" i="1"/>
                          <m:t>0</m:t>
                        </m:r>
                        <m:r>
                          <a:rPr lang="en-US" i="1"/>
                          <m:t>.</m:t>
                        </m:r>
                        <m:r>
                          <a:rPr lang="en-US" i="1"/>
                          <m:t>12</m:t>
                        </m:r>
                        <m:r>
                          <a:rPr lang="en-US" i="1"/>
                          <m:t>)</m:t>
                        </m:r>
                      </m:e>
                      <m:sup>
                        <m:r>
                          <a:rPr lang="en-US" i="1"/>
                          <m:t>10</m:t>
                        </m:r>
                      </m:sup>
                    </m:sSup>
                  </m:oMath>
                </a14:m>
                <a:r>
                  <a:rPr lang="en-US" dirty="0"/>
                  <a:t>] / 0.12 + 1000 / </a:t>
                </a:r>
                <a14:m>
                  <m:oMath xmlns:m="http://schemas.openxmlformats.org/officeDocument/2006/math">
                    <m:sSup>
                      <m:sSupPr>
                        <m:ctrlPr>
                          <a:rPr lang="en-US" i="1"/>
                        </m:ctrlPr>
                      </m:sSupPr>
                      <m:e>
                        <m:r>
                          <a:rPr lang="en-US" i="1"/>
                          <m:t>(</m:t>
                        </m:r>
                        <m:r>
                          <a:rPr lang="en-US" i="1"/>
                          <m:t>1</m:t>
                        </m:r>
                        <m:r>
                          <a:rPr lang="en-US" i="1"/>
                          <m:t>+</m:t>
                        </m:r>
                        <m:r>
                          <a:rPr lang="en-US" i="1"/>
                          <m:t>0</m:t>
                        </m:r>
                        <m:r>
                          <a:rPr lang="en-US" i="1"/>
                          <m:t>.</m:t>
                        </m:r>
                        <m:r>
                          <a:rPr lang="en-US" i="1"/>
                          <m:t>12</m:t>
                        </m:r>
                        <m:r>
                          <a:rPr lang="en-US" i="1"/>
                          <m:t>)</m:t>
                        </m:r>
                      </m:e>
                      <m:sup>
                        <m:r>
                          <a:rPr lang="en-US" i="1"/>
                          <m:t>10</m:t>
                        </m:r>
                      </m:sup>
                    </m:sSup>
                  </m:oMath>
                </a14:m>
                <a:endParaRPr lang="en-US" i="1" dirty="0"/>
              </a:p>
              <a:p>
                <a:pPr marL="0" indent="0" algn="l" rtl="0">
                  <a:buNone/>
                </a:pPr>
                <a:r>
                  <a:rPr lang="en-US" dirty="0"/>
                  <a:t>                = 100 × [ 1-1/3.105] / 0.12 + 1000 / 3.105</a:t>
                </a:r>
                <a:endParaRPr lang="en-US" i="1" dirty="0"/>
              </a:p>
              <a:p>
                <a:pPr marL="0" indent="0" algn="l" rtl="0">
                  <a:buNone/>
                </a:pPr>
                <a:r>
                  <a:rPr lang="en-US" dirty="0"/>
                  <a:t>                = 100 ×  [ 1-0.322] / 0.12 + 385</a:t>
                </a:r>
                <a:endParaRPr lang="en-US" i="1" dirty="0"/>
              </a:p>
              <a:p>
                <a:pPr marL="0" indent="0" algn="l" rtl="0">
                  <a:buNone/>
                </a:pPr>
                <a:r>
                  <a:rPr lang="en-US" dirty="0"/>
                  <a:t>                  = 100 × 5.65 + 322 = 887</a:t>
                </a:r>
                <a:endParaRPr lang="en-US" i="1" dirty="0"/>
              </a:p>
              <a:p>
                <a:pPr marL="0" indent="0">
                  <a:buNone/>
                </a:pPr>
                <a:r>
                  <a:rPr lang="ar-IQ" dirty="0"/>
                  <a:t>يلاحظ ان قيمة السند هي اقل من القيمة الاسمية وذلك بسبب  العائد المطلوب  12%=</a:t>
                </a:r>
                <a:r>
                  <a:rPr lang="en-US" dirty="0"/>
                  <a:t>r</a:t>
                </a:r>
                <a:r>
                  <a:rPr lang="ar-IQ" dirty="0"/>
                  <a:t> في هذه الحالة اكبر من معدل الفائدة الاسمي 10%. اي ان السند يباع في السوق بخصم عن القيمة الاسمية. </a:t>
                </a:r>
                <a:endParaRPr lang="en-US" i="1" dirty="0"/>
              </a:p>
              <a:p>
                <a:pPr marL="0" indent="0">
                  <a:buNone/>
                </a:pPr>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704" t="-3100" r="-1778" b="-9164"/>
                </a:stretch>
              </a:blipFill>
            </p:spPr>
            <p:txBody>
              <a:bodyPr/>
              <a:lstStyle/>
              <a:p>
                <a:r>
                  <a:rPr lang="ar-IQ">
                    <a:noFill/>
                  </a:rPr>
                  <a:t> </a:t>
                </a:r>
              </a:p>
            </p:txBody>
          </p:sp>
        </mc:Fallback>
      </mc:AlternateContent>
    </p:spTree>
    <p:extLst>
      <p:ext uri="{BB962C8B-B14F-4D97-AF65-F5344CB8AC3E}">
        <p14:creationId xmlns:p14="http://schemas.microsoft.com/office/powerpoint/2010/main" val="3048815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pPr marL="0" indent="0">
                  <a:buNone/>
                </a:pPr>
                <a:r>
                  <a:rPr lang="ar-IQ" b="1" dirty="0"/>
                  <a:t>الحالة الثالثة : </a:t>
                </a:r>
                <a:r>
                  <a:rPr lang="en-US" b="1" dirty="0"/>
                  <a:t>r = %8</a:t>
                </a:r>
                <a:endParaRPr lang="en-US" i="1" dirty="0"/>
              </a:p>
              <a:p>
                <a:pPr marL="0" indent="0" algn="l">
                  <a:buNone/>
                </a:pPr>
                <a:r>
                  <a:rPr lang="en-US" dirty="0"/>
                  <a:t>Bond Value = 100 × [ 1 -1 /</a:t>
                </a:r>
                <a14:m>
                  <m:oMath xmlns:m="http://schemas.openxmlformats.org/officeDocument/2006/math">
                    <m:sSup>
                      <m:sSupPr>
                        <m:ctrlPr>
                          <a:rPr lang="en-US" i="1"/>
                        </m:ctrlPr>
                      </m:sSupPr>
                      <m:e>
                        <m:r>
                          <a:rPr lang="en-US" i="1"/>
                          <m:t>(</m:t>
                        </m:r>
                        <m:r>
                          <a:rPr lang="en-US" i="1"/>
                          <m:t>1</m:t>
                        </m:r>
                        <m:r>
                          <a:rPr lang="en-US" i="1"/>
                          <m:t>+</m:t>
                        </m:r>
                        <m:r>
                          <a:rPr lang="en-US" i="1"/>
                          <m:t>0</m:t>
                        </m:r>
                        <m:r>
                          <a:rPr lang="en-US" i="1"/>
                          <m:t>.</m:t>
                        </m:r>
                        <m:r>
                          <a:rPr lang="en-US" i="1"/>
                          <m:t>08</m:t>
                        </m:r>
                        <m:r>
                          <a:rPr lang="en-US" i="1"/>
                          <m:t>)</m:t>
                        </m:r>
                      </m:e>
                      <m:sup>
                        <m:r>
                          <a:rPr lang="en-US" i="1"/>
                          <m:t>10</m:t>
                        </m:r>
                      </m:sup>
                    </m:sSup>
                  </m:oMath>
                </a14:m>
                <a:r>
                  <a:rPr lang="en-US" dirty="0"/>
                  <a:t>] / 0.08 + 1000 / </a:t>
                </a:r>
                <a14:m>
                  <m:oMath xmlns:m="http://schemas.openxmlformats.org/officeDocument/2006/math">
                    <m:sSup>
                      <m:sSupPr>
                        <m:ctrlPr>
                          <a:rPr lang="en-US" i="1"/>
                        </m:ctrlPr>
                      </m:sSupPr>
                      <m:e>
                        <m:r>
                          <a:rPr lang="en-US" i="1"/>
                          <m:t>(</m:t>
                        </m:r>
                        <m:r>
                          <a:rPr lang="en-US" i="1"/>
                          <m:t>1</m:t>
                        </m:r>
                        <m:r>
                          <a:rPr lang="en-US" i="1"/>
                          <m:t>+</m:t>
                        </m:r>
                        <m:r>
                          <a:rPr lang="en-US" i="1"/>
                          <m:t>0</m:t>
                        </m:r>
                        <m:r>
                          <a:rPr lang="en-US" i="1"/>
                          <m:t>.</m:t>
                        </m:r>
                        <m:r>
                          <a:rPr lang="en-US" i="1"/>
                          <m:t>08</m:t>
                        </m:r>
                        <m:r>
                          <a:rPr lang="en-US" i="1"/>
                          <m:t>)</m:t>
                        </m:r>
                      </m:e>
                      <m:sup>
                        <m:r>
                          <a:rPr lang="en-US" i="1"/>
                          <m:t>10</m:t>
                        </m:r>
                      </m:sup>
                    </m:sSup>
                  </m:oMath>
                </a14:m>
                <a:endParaRPr lang="en-US" i="1" dirty="0"/>
              </a:p>
              <a:p>
                <a:pPr marL="0" indent="0" algn="l">
                  <a:buNone/>
                </a:pPr>
                <a:r>
                  <a:rPr lang="en-US" dirty="0"/>
                  <a:t>                = 100 × [ 1-1/2.158] / 0.</a:t>
                </a:r>
                <a:r>
                  <a:rPr lang="ar-IQ" dirty="0"/>
                  <a:t>08</a:t>
                </a:r>
                <a:r>
                  <a:rPr lang="ar-IQ" i="1" dirty="0"/>
                  <a:t> </a:t>
                </a:r>
                <a:r>
                  <a:rPr lang="en-US" dirty="0"/>
                  <a:t>+ 1000 / 2.158</a:t>
                </a:r>
                <a:endParaRPr lang="en-US" i="1" dirty="0"/>
              </a:p>
              <a:p>
                <a:pPr marL="0" indent="0" algn="l">
                  <a:buNone/>
                </a:pPr>
                <a:r>
                  <a:rPr lang="en-US" dirty="0"/>
                  <a:t>                = 100 ×  [ 1-0.463] / 0.08 + 385</a:t>
                </a:r>
                <a:endParaRPr lang="en-US" i="1" dirty="0"/>
              </a:p>
              <a:p>
                <a:pPr marL="0" indent="0" algn="l">
                  <a:buNone/>
                </a:pPr>
                <a:r>
                  <a:rPr lang="en-US" dirty="0"/>
                  <a:t>                  = 100 × 6.71 + 463 = 1134</a:t>
                </a:r>
                <a:endParaRPr lang="en-US" i="1" dirty="0"/>
              </a:p>
              <a:p>
                <a:pPr marL="0" indent="0">
                  <a:buNone/>
                </a:pPr>
                <a:r>
                  <a:rPr lang="ar-IQ" dirty="0"/>
                  <a:t>يلاحظ ان قيمة السند هي اكبر من القيمة الاسمية وذلك بسبب  العائد المطلوب  8%=</a:t>
                </a:r>
                <a:r>
                  <a:rPr lang="en-US" dirty="0"/>
                  <a:t>r</a:t>
                </a:r>
                <a:r>
                  <a:rPr lang="ar-IQ" dirty="0"/>
                  <a:t> في هذه الحالة اصغر من معدل الفائدة الاسمي 10%. اي ان السند يباع في السوق بعلاوة عن القيمة الاسمية. </a:t>
                </a:r>
                <a:endParaRPr lang="en-US" i="1" dirty="0"/>
              </a:p>
              <a:p>
                <a:pPr marL="0" indent="0">
                  <a:buNone/>
                </a:pPr>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815" t="-3100" r="-1778" b="-9164"/>
                </a:stretch>
              </a:blipFill>
            </p:spPr>
            <p:txBody>
              <a:bodyPr/>
              <a:lstStyle/>
              <a:p>
                <a:r>
                  <a:rPr lang="ar-IQ">
                    <a:noFill/>
                  </a:rPr>
                  <a:t> </a:t>
                </a:r>
              </a:p>
            </p:txBody>
          </p:sp>
        </mc:Fallback>
      </mc:AlternateContent>
    </p:spTree>
    <p:extLst>
      <p:ext uri="{BB962C8B-B14F-4D97-AF65-F5344CB8AC3E}">
        <p14:creationId xmlns:p14="http://schemas.microsoft.com/office/powerpoint/2010/main" val="804499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rPr>
              <a:t>مفهوم السند</a:t>
            </a:r>
            <a:endParaRPr lang="ar-IQ" b="1" dirty="0">
              <a:solidFill>
                <a:srgbClr val="FF0000"/>
              </a:solidFill>
            </a:endParaRPr>
          </a:p>
        </p:txBody>
      </p:sp>
      <p:sp>
        <p:nvSpPr>
          <p:cNvPr id="3" name="Content Placeholder 2"/>
          <p:cNvSpPr>
            <a:spLocks noGrp="1"/>
          </p:cNvSpPr>
          <p:nvPr>
            <p:ph idx="1"/>
          </p:nvPr>
        </p:nvSpPr>
        <p:spPr/>
        <p:txBody>
          <a:bodyPr/>
          <a:lstStyle/>
          <a:p>
            <a:pPr marL="0" indent="0" algn="just">
              <a:buNone/>
            </a:pPr>
            <a:r>
              <a:rPr lang="ar-IQ" dirty="0"/>
              <a:t>السند هو عبارة عن صك دين طويل الاجل تصدرها شركات الاعمال والحكومات التي تجمع مبالغ مالية كثيرة من مجموعة متنوعة من المقترضين. وتعرف السندات بانها عبارة عن اداة دين تحمل قيمة اسمية </a:t>
            </a:r>
            <a:r>
              <a:rPr lang="en-US" i="1" dirty="0"/>
              <a:t>Face Value</a:t>
            </a:r>
            <a:r>
              <a:rPr lang="ar-IQ" dirty="0"/>
              <a:t> ومعدل فائدة </a:t>
            </a:r>
            <a:r>
              <a:rPr lang="en-US" i="1" dirty="0"/>
              <a:t>Coupon Rate of Interest</a:t>
            </a:r>
            <a:r>
              <a:rPr lang="ar-IQ" dirty="0"/>
              <a:t> وتاريخ استحقاق </a:t>
            </a:r>
            <a:r>
              <a:rPr lang="en-US" i="1" dirty="0"/>
              <a:t>Maturity Data</a:t>
            </a:r>
            <a:r>
              <a:rPr lang="ar-IQ" dirty="0"/>
              <a:t> محدد . ويحدد العائد حتى الاستحقاق </a:t>
            </a:r>
            <a:r>
              <a:rPr lang="en-US" i="1" dirty="0"/>
              <a:t>Yield to Maturity </a:t>
            </a:r>
            <a:r>
              <a:rPr lang="ar-IQ" dirty="0"/>
              <a:t> على السند بحساب معدل الخصم الذي يساوي ما بين القيمة المخصومة لدفعات الفائدة الدورية زائدا القيمة المخصومة للقيمة الاسمية بين سعر لسند في السوق. </a:t>
            </a:r>
          </a:p>
        </p:txBody>
      </p:sp>
    </p:spTree>
    <p:extLst>
      <p:ext uri="{BB962C8B-B14F-4D97-AF65-F5344CB8AC3E}">
        <p14:creationId xmlns:p14="http://schemas.microsoft.com/office/powerpoint/2010/main" val="3091384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rPr>
              <a:t>تقييم السند</a:t>
            </a:r>
            <a:endParaRPr lang="ar-IQ" b="1" dirty="0">
              <a:solidFill>
                <a:srgbClr val="FF0000"/>
              </a:solidFill>
            </a:endParaRPr>
          </a:p>
        </p:txBody>
      </p:sp>
      <p:sp>
        <p:nvSpPr>
          <p:cNvPr id="3" name="Content Placeholder 2"/>
          <p:cNvSpPr>
            <a:spLocks noGrp="1"/>
          </p:cNvSpPr>
          <p:nvPr>
            <p:ph idx="1"/>
          </p:nvPr>
        </p:nvSpPr>
        <p:spPr/>
        <p:txBody>
          <a:bodyPr/>
          <a:lstStyle/>
          <a:p>
            <a:pPr marL="0" indent="0" algn="just">
              <a:buNone/>
            </a:pPr>
            <a:r>
              <a:rPr lang="ar-IQ" dirty="0"/>
              <a:t>ويباع اصدار السندات بالقيمة الاسمية اذا كان معدل الفائدة الاسمي (</a:t>
            </a:r>
            <a:r>
              <a:rPr lang="en-US" i="1" dirty="0"/>
              <a:t>I</a:t>
            </a:r>
            <a:r>
              <a:rPr lang="ar-IQ" dirty="0"/>
              <a:t>) يساوي الفائدة في السوق (</a:t>
            </a:r>
            <a:r>
              <a:rPr lang="en-US" dirty="0"/>
              <a:t>r</a:t>
            </a:r>
            <a:r>
              <a:rPr lang="ar-IQ" dirty="0"/>
              <a:t>) على سندات مماثلة من حيث الاستحقاق وخطر التخلف عن الدفع. اما اذا كان العائد المطلوب حتى الاستحقاق اكبر من معدل الفائدة الاسمي فلا يمكن بيع السند الا بخصم </a:t>
            </a:r>
            <a:r>
              <a:rPr lang="en-US" i="1" dirty="0"/>
              <a:t>Discount </a:t>
            </a:r>
            <a:r>
              <a:rPr lang="ar-IQ" dirty="0"/>
              <a:t> من القيمة الاسمية واذا كان العائد المطلوب في السوق اقل من معدل الفائدة الاسمي يباع السند بعلاوة </a:t>
            </a:r>
            <a:r>
              <a:rPr lang="en-US" i="1" dirty="0"/>
              <a:t>Premium</a:t>
            </a:r>
            <a:r>
              <a:rPr lang="ar-IQ" dirty="0"/>
              <a:t> على القيمة الاسمية.</a:t>
            </a:r>
            <a:endParaRPr lang="en-US" i="1" dirty="0"/>
          </a:p>
          <a:p>
            <a:pPr marL="0" indent="0">
              <a:buNone/>
            </a:pPr>
            <a:endParaRPr lang="ar-IQ" dirty="0"/>
          </a:p>
        </p:txBody>
      </p:sp>
    </p:spTree>
    <p:extLst>
      <p:ext uri="{BB962C8B-B14F-4D97-AF65-F5344CB8AC3E}">
        <p14:creationId xmlns:p14="http://schemas.microsoft.com/office/powerpoint/2010/main" val="4131980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rPr>
              <a:t>تقييم السند</a:t>
            </a:r>
            <a:endParaRPr lang="ar-IQ"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07674048"/>
              </p:ext>
            </p:extLst>
          </p:nvPr>
        </p:nvGraphicFramePr>
        <p:xfrm>
          <a:off x="539551" y="1844824"/>
          <a:ext cx="7936785" cy="4090380"/>
        </p:xfrm>
        <a:graphic>
          <a:graphicData uri="http://schemas.openxmlformats.org/drawingml/2006/table">
            <a:tbl>
              <a:tblPr rtl="1" firstRow="1" firstCol="1" bandRow="1">
                <a:tableStyleId>{5C22544A-7EE6-4342-B048-85BDC9FD1C3A}</a:tableStyleId>
              </a:tblPr>
              <a:tblGrid>
                <a:gridCol w="898591"/>
                <a:gridCol w="3610577"/>
                <a:gridCol w="3427617"/>
              </a:tblGrid>
              <a:tr h="1344150">
                <a:tc>
                  <a:txBody>
                    <a:bodyPr/>
                    <a:lstStyle/>
                    <a:p>
                      <a:pPr algn="just" rtl="1">
                        <a:lnSpc>
                          <a:spcPct val="150000"/>
                        </a:lnSpc>
                        <a:spcAft>
                          <a:spcPts val="0"/>
                        </a:spcAft>
                        <a:tabLst>
                          <a:tab pos="4427855" algn="l"/>
                        </a:tabLst>
                      </a:pPr>
                      <a:r>
                        <a:rPr lang="ar-IQ" sz="3200" dirty="0">
                          <a:effectLst/>
                        </a:rPr>
                        <a:t>1</a:t>
                      </a:r>
                      <a:endParaRPr lang="en-US" sz="3200" i="1" dirty="0">
                        <a:effectLst/>
                        <a:latin typeface="Simplified Arabic"/>
                        <a:ea typeface="Calibri"/>
                        <a:cs typeface="Arial"/>
                      </a:endParaRPr>
                    </a:p>
                  </a:txBody>
                  <a:tcPr marL="68580" marR="68580" marT="0" marB="0"/>
                </a:tc>
                <a:tc>
                  <a:txBody>
                    <a:bodyPr/>
                    <a:lstStyle/>
                    <a:p>
                      <a:pPr algn="ctr" rtl="1">
                        <a:lnSpc>
                          <a:spcPct val="150000"/>
                        </a:lnSpc>
                        <a:spcAft>
                          <a:spcPts val="0"/>
                        </a:spcAft>
                        <a:tabLst>
                          <a:tab pos="4427855" algn="l"/>
                        </a:tabLst>
                      </a:pPr>
                      <a:r>
                        <a:rPr lang="en-US" sz="4000" dirty="0">
                          <a:effectLst/>
                        </a:rPr>
                        <a:t>r = I</a:t>
                      </a:r>
                      <a:endParaRPr lang="en-US" sz="3200" i="1" dirty="0">
                        <a:effectLst/>
                        <a:latin typeface="Simplified Arabic"/>
                        <a:ea typeface="Calibri"/>
                        <a:cs typeface="Arial"/>
                      </a:endParaRPr>
                    </a:p>
                  </a:txBody>
                  <a:tcPr marL="68580" marR="68580" marT="0" marB="0"/>
                </a:tc>
                <a:tc>
                  <a:txBody>
                    <a:bodyPr/>
                    <a:lstStyle/>
                    <a:p>
                      <a:pPr algn="ctr" rtl="1">
                        <a:lnSpc>
                          <a:spcPct val="150000"/>
                        </a:lnSpc>
                        <a:spcAft>
                          <a:spcPts val="0"/>
                        </a:spcAft>
                        <a:tabLst>
                          <a:tab pos="4427855" algn="l"/>
                        </a:tabLst>
                      </a:pPr>
                      <a:r>
                        <a:rPr lang="ar-IQ" sz="3200">
                          <a:effectLst/>
                        </a:rPr>
                        <a:t>السند يباع بقيمته الاسمية</a:t>
                      </a:r>
                      <a:endParaRPr lang="en-US" sz="3200" i="1">
                        <a:effectLst/>
                        <a:latin typeface="Simplified Arabic"/>
                        <a:ea typeface="Calibri"/>
                        <a:cs typeface="Arial"/>
                      </a:endParaRPr>
                    </a:p>
                  </a:txBody>
                  <a:tcPr marL="68580" marR="68580" marT="0" marB="0"/>
                </a:tc>
              </a:tr>
              <a:tr h="1344150">
                <a:tc>
                  <a:txBody>
                    <a:bodyPr/>
                    <a:lstStyle/>
                    <a:p>
                      <a:pPr algn="just" rtl="1">
                        <a:lnSpc>
                          <a:spcPct val="150000"/>
                        </a:lnSpc>
                        <a:spcAft>
                          <a:spcPts val="0"/>
                        </a:spcAft>
                        <a:tabLst>
                          <a:tab pos="4427855" algn="l"/>
                        </a:tabLst>
                      </a:pPr>
                      <a:r>
                        <a:rPr lang="ar-IQ" sz="3200">
                          <a:effectLst/>
                        </a:rPr>
                        <a:t>2</a:t>
                      </a:r>
                      <a:endParaRPr lang="en-US" sz="3200" i="1">
                        <a:effectLst/>
                        <a:latin typeface="Simplified Arabic"/>
                        <a:ea typeface="Calibri"/>
                        <a:cs typeface="Arial"/>
                      </a:endParaRPr>
                    </a:p>
                  </a:txBody>
                  <a:tcPr marL="68580" marR="68580" marT="0" marB="0"/>
                </a:tc>
                <a:tc>
                  <a:txBody>
                    <a:bodyPr/>
                    <a:lstStyle/>
                    <a:p>
                      <a:pPr algn="ctr" rtl="1">
                        <a:lnSpc>
                          <a:spcPct val="150000"/>
                        </a:lnSpc>
                        <a:spcAft>
                          <a:spcPts val="0"/>
                        </a:spcAft>
                        <a:tabLst>
                          <a:tab pos="4427855" algn="l"/>
                        </a:tabLst>
                      </a:pPr>
                      <a:r>
                        <a:rPr lang="en-US" sz="4000" dirty="0">
                          <a:effectLst/>
                        </a:rPr>
                        <a:t>r &gt; I</a:t>
                      </a:r>
                      <a:endParaRPr lang="en-US" sz="3200" i="1" dirty="0">
                        <a:effectLst/>
                        <a:latin typeface="Simplified Arabic"/>
                        <a:ea typeface="Calibri"/>
                        <a:cs typeface="Arial"/>
                      </a:endParaRPr>
                    </a:p>
                  </a:txBody>
                  <a:tcPr marL="68580" marR="68580" marT="0" marB="0"/>
                </a:tc>
                <a:tc>
                  <a:txBody>
                    <a:bodyPr/>
                    <a:lstStyle/>
                    <a:p>
                      <a:pPr algn="ctr" rtl="1">
                        <a:lnSpc>
                          <a:spcPct val="150000"/>
                        </a:lnSpc>
                        <a:spcAft>
                          <a:spcPts val="0"/>
                        </a:spcAft>
                        <a:tabLst>
                          <a:tab pos="4427855" algn="l"/>
                        </a:tabLst>
                      </a:pPr>
                      <a:r>
                        <a:rPr lang="ar-IQ" sz="3200">
                          <a:effectLst/>
                        </a:rPr>
                        <a:t>السند يباع بخصم</a:t>
                      </a:r>
                      <a:endParaRPr lang="en-US" sz="3200" i="1">
                        <a:effectLst/>
                        <a:latin typeface="Simplified Arabic"/>
                        <a:ea typeface="Calibri"/>
                        <a:cs typeface="Arial"/>
                      </a:endParaRPr>
                    </a:p>
                  </a:txBody>
                  <a:tcPr marL="68580" marR="68580" marT="0" marB="0"/>
                </a:tc>
              </a:tr>
              <a:tr h="1344150">
                <a:tc>
                  <a:txBody>
                    <a:bodyPr/>
                    <a:lstStyle/>
                    <a:p>
                      <a:pPr algn="just" rtl="1">
                        <a:lnSpc>
                          <a:spcPct val="150000"/>
                        </a:lnSpc>
                        <a:spcAft>
                          <a:spcPts val="0"/>
                        </a:spcAft>
                        <a:tabLst>
                          <a:tab pos="4427855" algn="l"/>
                        </a:tabLst>
                      </a:pPr>
                      <a:r>
                        <a:rPr lang="ar-IQ" sz="3200">
                          <a:effectLst/>
                        </a:rPr>
                        <a:t>3</a:t>
                      </a:r>
                      <a:endParaRPr lang="en-US" sz="3200" i="1">
                        <a:effectLst/>
                        <a:latin typeface="Simplified Arabic"/>
                        <a:ea typeface="Calibri"/>
                        <a:cs typeface="Arial"/>
                      </a:endParaRPr>
                    </a:p>
                  </a:txBody>
                  <a:tcPr marL="68580" marR="68580" marT="0" marB="0"/>
                </a:tc>
                <a:tc>
                  <a:txBody>
                    <a:bodyPr/>
                    <a:lstStyle/>
                    <a:p>
                      <a:pPr algn="ctr" rtl="1">
                        <a:lnSpc>
                          <a:spcPct val="150000"/>
                        </a:lnSpc>
                        <a:spcAft>
                          <a:spcPts val="0"/>
                        </a:spcAft>
                        <a:tabLst>
                          <a:tab pos="4427855" algn="l"/>
                        </a:tabLst>
                      </a:pPr>
                      <a:r>
                        <a:rPr lang="en-US" sz="4000" dirty="0">
                          <a:effectLst/>
                        </a:rPr>
                        <a:t>r &lt; I</a:t>
                      </a:r>
                      <a:endParaRPr lang="en-US" sz="3200" i="1" dirty="0">
                        <a:effectLst/>
                        <a:latin typeface="Simplified Arabic"/>
                        <a:ea typeface="Calibri"/>
                        <a:cs typeface="Arial"/>
                      </a:endParaRPr>
                    </a:p>
                  </a:txBody>
                  <a:tcPr marL="68580" marR="68580" marT="0" marB="0"/>
                </a:tc>
                <a:tc>
                  <a:txBody>
                    <a:bodyPr/>
                    <a:lstStyle/>
                    <a:p>
                      <a:pPr algn="ctr" rtl="1">
                        <a:lnSpc>
                          <a:spcPct val="150000"/>
                        </a:lnSpc>
                        <a:spcAft>
                          <a:spcPts val="0"/>
                        </a:spcAft>
                        <a:tabLst>
                          <a:tab pos="4427855" algn="l"/>
                        </a:tabLst>
                      </a:pPr>
                      <a:r>
                        <a:rPr lang="ar-IQ" sz="3200" dirty="0">
                          <a:effectLst/>
                        </a:rPr>
                        <a:t>السند يباع بعلاوة</a:t>
                      </a:r>
                      <a:endParaRPr lang="en-US" sz="3200" i="1" dirty="0">
                        <a:effectLst/>
                        <a:latin typeface="Simplified Arabic"/>
                        <a:ea typeface="Calibri"/>
                        <a:cs typeface="Arial"/>
                      </a:endParaRPr>
                    </a:p>
                  </a:txBody>
                  <a:tcPr marL="68580" marR="68580" marT="0" marB="0"/>
                </a:tc>
              </a:tr>
            </a:tbl>
          </a:graphicData>
        </a:graphic>
      </p:graphicFrame>
    </p:spTree>
    <p:extLst>
      <p:ext uri="{BB962C8B-B14F-4D97-AF65-F5344CB8AC3E}">
        <p14:creationId xmlns:p14="http://schemas.microsoft.com/office/powerpoint/2010/main" val="3095329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rPr>
              <a:t>تقييم السند</a:t>
            </a:r>
            <a:endParaRPr lang="ar-IQ" b="1" dirty="0">
              <a:solidFill>
                <a:srgbClr val="FF0000"/>
              </a:solidFill>
            </a:endParaRPr>
          </a:p>
        </p:txBody>
      </p:sp>
      <p:sp>
        <p:nvSpPr>
          <p:cNvPr id="3" name="Content Placeholder 2"/>
          <p:cNvSpPr>
            <a:spLocks noGrp="1"/>
          </p:cNvSpPr>
          <p:nvPr>
            <p:ph idx="1"/>
          </p:nvPr>
        </p:nvSpPr>
        <p:spPr/>
        <p:txBody>
          <a:bodyPr/>
          <a:lstStyle/>
          <a:p>
            <a:pPr marL="0" indent="0" algn="just">
              <a:buNone/>
            </a:pPr>
            <a:r>
              <a:rPr lang="ar-IQ" dirty="0"/>
              <a:t>يتضح من ذلك ان هناك علاقة عكسية ما بين اسعار السندات والعائد المطلوب (معدل الفائدة المناسب في السوق).</a:t>
            </a:r>
            <a:endParaRPr lang="en-US" i="1" dirty="0"/>
          </a:p>
          <a:p>
            <a:pPr marL="0" indent="0" algn="just">
              <a:buNone/>
            </a:pPr>
            <a:r>
              <a:rPr lang="ar-IQ" dirty="0"/>
              <a:t>وتعد سندات الدين من الاوراق المالية التي يسهل تقييمها لامكانية تقدير التدفقات النقدية الناتجة عنها بدقة كاملة. وتتالف التدفقات النقدية للسند من الفائدة الدورية والقيمة الاسمية للسند ، وكلاهما معروف قيمته وتاريخ دفعه مسبقا وبالتحديد. فالفائدة الدورية التي يدفعها السند تساوي الى معدل الفائدة الاسمي السنوي على السند مضروبا بالقيمة الاسمية </a:t>
            </a:r>
            <a:r>
              <a:rPr lang="en-US" dirty="0"/>
              <a:t>(F)</a:t>
            </a:r>
            <a:r>
              <a:rPr lang="ar-IQ" dirty="0"/>
              <a:t> للسند. </a:t>
            </a:r>
            <a:endParaRPr lang="en-US" i="1" dirty="0"/>
          </a:p>
          <a:p>
            <a:pPr marL="0" indent="0">
              <a:buNone/>
            </a:pPr>
            <a:endParaRPr lang="ar-IQ" dirty="0"/>
          </a:p>
        </p:txBody>
      </p:sp>
    </p:spTree>
    <p:extLst>
      <p:ext uri="{BB962C8B-B14F-4D97-AF65-F5344CB8AC3E}">
        <p14:creationId xmlns:p14="http://schemas.microsoft.com/office/powerpoint/2010/main" val="1714606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effectLst>
                  <a:outerShdw blurRad="38100" dist="38100" dir="2700000" algn="tl">
                    <a:srgbClr val="000000">
                      <a:alpha val="43137"/>
                    </a:srgbClr>
                  </a:outerShdw>
                </a:effectLst>
              </a:rPr>
              <a:t>تقييم السند</a:t>
            </a:r>
            <a:endParaRPr lang="ar-IQ"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0" indent="0" algn="just">
              <a:buNone/>
            </a:pPr>
            <a:r>
              <a:rPr lang="ar-IQ" dirty="0"/>
              <a:t>ويتم تقييم السندات بخصم التدفقات النقدية الناتجة عنها حتى موعد استحقاقها بمعدل خصم مناسب. ان معدل الخصم هذا يمثل العائد المطلوب من قبل المستثمرين. ويحدد بحساب العائد   على سندات دين مماثلة من حيث درجة المخاطرة وتاريخ الاستحقاق ، ويجري تداولها في السوق المالية. ويستعمل سعر السند في السوق لحساب العائد . وكما هو معروف ان العائد المطلوب يتناسب طردا مع خطر التخلف عن الدفع </a:t>
            </a:r>
            <a:r>
              <a:rPr lang="en-US" dirty="0"/>
              <a:t>Default</a:t>
            </a:r>
            <a:r>
              <a:rPr lang="en-US" i="1" dirty="0"/>
              <a:t> </a:t>
            </a:r>
            <a:r>
              <a:rPr lang="en-US" dirty="0"/>
              <a:t>Risk</a:t>
            </a:r>
            <a:r>
              <a:rPr lang="ar-IQ" dirty="0"/>
              <a:t> للسند. لذلك فان السندات التي جرى عليها تخلف في دفع الفائدة يجب ان تحقق عائدا مرتفعا حتى يقبل المستثمرون على شرائها . </a:t>
            </a:r>
          </a:p>
        </p:txBody>
      </p:sp>
    </p:spTree>
    <p:extLst>
      <p:ext uri="{BB962C8B-B14F-4D97-AF65-F5344CB8AC3E}">
        <p14:creationId xmlns:p14="http://schemas.microsoft.com/office/powerpoint/2010/main" val="2828262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effectLst>
                  <a:outerShdw blurRad="38100" dist="38100" dir="2700000" algn="tl">
                    <a:srgbClr val="000000">
                      <a:alpha val="43137"/>
                    </a:srgbClr>
                  </a:outerShdw>
                </a:effectLst>
              </a:rPr>
              <a:t>تقييم السند</a:t>
            </a:r>
            <a:endParaRPr lang="ar-IQ" b="1" dirty="0">
              <a:solidFill>
                <a:srgbClr val="FF0000"/>
              </a:solidFill>
              <a:effectLst>
                <a:outerShdw blurRad="38100" dist="38100" dir="2700000" algn="tl">
                  <a:srgbClr val="000000">
                    <a:alpha val="43137"/>
                  </a:srgbClr>
                </a:outerShdw>
              </a:effectLst>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lnSpcReduction="10000"/>
              </a:bodyPr>
              <a:lstStyle/>
              <a:p>
                <a:r>
                  <a:rPr lang="ar-IQ" dirty="0"/>
                  <a:t>ومن الممكن تلخيص طريقة تقييم السندات بالمعادلة الاتية :</a:t>
                </a:r>
                <a:endParaRPr lang="en-US" i="1" dirty="0"/>
              </a:p>
              <a:p>
                <a:pPr marL="0" indent="0">
                  <a:buNone/>
                </a:pPr>
                <a:r>
                  <a:rPr lang="ar-IQ" dirty="0"/>
                  <a:t> </a:t>
                </a:r>
                <a:endParaRPr lang="en-US" i="1" dirty="0"/>
              </a:p>
              <a:p>
                <a:r>
                  <a:rPr lang="ar-IQ" dirty="0"/>
                  <a:t>اذ ان : </a:t>
                </a:r>
                <a:endParaRPr lang="en-US" i="1" dirty="0"/>
              </a:p>
              <a:p>
                <a:r>
                  <a:rPr lang="en-US" dirty="0"/>
                  <a:t>Bond Value</a:t>
                </a:r>
                <a:r>
                  <a:rPr lang="en-US" i="1" dirty="0"/>
                  <a:t> </a:t>
                </a:r>
                <a:r>
                  <a:rPr lang="ar-IQ" dirty="0"/>
                  <a:t>: قيمة السند</a:t>
                </a:r>
                <a:endParaRPr lang="en-US" i="1" dirty="0"/>
              </a:p>
              <a:p>
                <a14:m>
                  <m:oMath xmlns:m="http://schemas.openxmlformats.org/officeDocument/2006/math">
                    <m:r>
                      <a:rPr lang="en-US" i="1"/>
                      <m:t>𝐼</m:t>
                    </m:r>
                  </m:oMath>
                </a14:m>
                <a:r>
                  <a:rPr lang="ar-IQ" dirty="0"/>
                  <a:t> : الفائدة الدورية </a:t>
                </a:r>
                <a:endParaRPr lang="en-US" i="1" dirty="0"/>
              </a:p>
              <a:p>
                <a:r>
                  <a:rPr lang="en-US" dirty="0"/>
                  <a:t>t</a:t>
                </a:r>
                <a:r>
                  <a:rPr lang="ar-IQ" dirty="0"/>
                  <a:t> : المدة الزمنية</a:t>
                </a:r>
                <a:endParaRPr lang="en-US" i="1" dirty="0"/>
              </a:p>
              <a:p>
                <a:r>
                  <a:rPr lang="ar-IQ" i="1" dirty="0"/>
                  <a:t> </a:t>
                </a:r>
                <a:r>
                  <a:rPr lang="en-US" dirty="0"/>
                  <a:t>r</a:t>
                </a:r>
                <a:r>
                  <a:rPr lang="ar-IQ" dirty="0"/>
                  <a:t> : معدل الفائدة في المناسب (او العائد المطلوب)</a:t>
                </a:r>
                <a:endParaRPr lang="en-US" i="1" dirty="0"/>
              </a:p>
              <a:p>
                <a:r>
                  <a:rPr lang="ar-IQ" i="1" dirty="0"/>
                  <a:t> </a:t>
                </a:r>
                <a:r>
                  <a:rPr lang="en-US" dirty="0"/>
                  <a:t>F</a:t>
                </a:r>
                <a:r>
                  <a:rPr lang="ar-IQ" dirty="0"/>
                  <a:t> : القيمة الاسمية للسند</a:t>
                </a:r>
                <a:endParaRPr lang="en-US" i="1" dirty="0"/>
              </a:p>
              <a:p>
                <a:pPr marL="0" indent="0">
                  <a:buNone/>
                </a:pPr>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3100" r="-1852" b="-10916"/>
                </a:stretch>
              </a:blipFill>
            </p:spPr>
            <p:txBody>
              <a:bodyPr/>
              <a:lstStyle/>
              <a:p>
                <a:r>
                  <a:rPr lang="ar-IQ">
                    <a:noFill/>
                  </a:rPr>
                  <a:t> </a:t>
                </a:r>
              </a:p>
            </p:txBody>
          </p:sp>
        </mc:Fallback>
      </mc:AlternateContent>
      <p:pic>
        <p:nvPicPr>
          <p:cNvPr id="4" name="Picture 3" descr="C:\Users\name\Desktop\Untitled.jpg"/>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23288" y="2132856"/>
            <a:ext cx="5229225" cy="438150"/>
          </a:xfrm>
          <a:prstGeom prst="rect">
            <a:avLst/>
          </a:prstGeom>
          <a:noFill/>
          <a:ln>
            <a:noFill/>
          </a:ln>
        </p:spPr>
      </p:pic>
    </p:spTree>
    <p:extLst>
      <p:ext uri="{BB962C8B-B14F-4D97-AF65-F5344CB8AC3E}">
        <p14:creationId xmlns:p14="http://schemas.microsoft.com/office/powerpoint/2010/main" val="2883141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rPr>
              <a:t>مثال</a:t>
            </a:r>
            <a:endParaRPr lang="ar-IQ" b="1" dirty="0">
              <a:solidFill>
                <a:srgbClr val="FF0000"/>
              </a:solidFill>
            </a:endParaRPr>
          </a:p>
        </p:txBody>
      </p:sp>
      <p:sp>
        <p:nvSpPr>
          <p:cNvPr id="3" name="Content Placeholder 2"/>
          <p:cNvSpPr>
            <a:spLocks noGrp="1"/>
          </p:cNvSpPr>
          <p:nvPr>
            <p:ph idx="1"/>
          </p:nvPr>
        </p:nvSpPr>
        <p:spPr/>
        <p:txBody>
          <a:bodyPr/>
          <a:lstStyle/>
          <a:p>
            <a:pPr marL="0" indent="0" algn="just">
              <a:buNone/>
            </a:pPr>
            <a:r>
              <a:rPr lang="ar-IQ" dirty="0"/>
              <a:t>القيمة الاسمية لسند دين 1000 دينار ويحمل 10% فائدة اسمية تدفع سنويا ، و المطلوب ايجاد قيمة السند على ان يحقق عائدا يساوي الى  10% </a:t>
            </a:r>
            <a:r>
              <a:rPr lang="ar-IQ" i="1" dirty="0"/>
              <a:t> ، </a:t>
            </a:r>
            <a:r>
              <a:rPr lang="en-US" dirty="0"/>
              <a:t>12</a:t>
            </a:r>
            <a:r>
              <a:rPr lang="ar-IQ" dirty="0"/>
              <a:t>%</a:t>
            </a:r>
            <a:r>
              <a:rPr lang="ar-IQ" i="1" dirty="0"/>
              <a:t> ، </a:t>
            </a:r>
            <a:r>
              <a:rPr lang="en-US" dirty="0"/>
              <a:t>8</a:t>
            </a:r>
            <a:r>
              <a:rPr lang="ar-IQ" dirty="0"/>
              <a:t>% حتى الاستحقاق بعد 10 سنوات.</a:t>
            </a:r>
            <a:endParaRPr lang="en-US" i="1" dirty="0"/>
          </a:p>
          <a:p>
            <a:pPr marL="0" indent="0">
              <a:buNone/>
            </a:pPr>
            <a:endParaRPr lang="ar-IQ" dirty="0"/>
          </a:p>
        </p:txBody>
      </p:sp>
    </p:spTree>
    <p:extLst>
      <p:ext uri="{BB962C8B-B14F-4D97-AF65-F5344CB8AC3E}">
        <p14:creationId xmlns:p14="http://schemas.microsoft.com/office/powerpoint/2010/main" val="428037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effectLst>
                  <a:outerShdw blurRad="38100" dist="38100" dir="2700000" algn="tl">
                    <a:srgbClr val="000000">
                      <a:alpha val="43137"/>
                    </a:srgbClr>
                  </a:outerShdw>
                </a:effectLst>
              </a:rPr>
              <a:t>الحل</a:t>
            </a:r>
            <a:endParaRPr lang="ar-IQ" b="1" dirty="0">
              <a:solidFill>
                <a:srgbClr val="FF0000"/>
              </a:solidFill>
              <a:effectLst>
                <a:outerShdw blurRad="38100" dist="38100" dir="2700000" algn="tl">
                  <a:srgbClr val="000000">
                    <a:alpha val="43137"/>
                  </a:srgbClr>
                </a:outerShdw>
              </a:effectLst>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79512" y="1600200"/>
                <a:ext cx="8784976" cy="4525963"/>
              </a:xfrm>
            </p:spPr>
            <p:txBody>
              <a:bodyPr>
                <a:normAutofit fontScale="85000" lnSpcReduction="20000"/>
              </a:bodyPr>
              <a:lstStyle/>
              <a:p>
                <a:pPr marL="0" indent="0" algn="l">
                  <a:buNone/>
                </a:pPr>
                <a:r>
                  <a:rPr lang="en-US" dirty="0" smtClean="0"/>
                  <a:t>I </a:t>
                </a:r>
                <a:r>
                  <a:rPr lang="en-US" dirty="0"/>
                  <a:t>= 1000 × 0.10 = 100 </a:t>
                </a:r>
                <a:endParaRPr lang="en-US" i="1" dirty="0"/>
              </a:p>
              <a:p>
                <a:pPr marL="0" indent="0" algn="r">
                  <a:buNone/>
                </a:pPr>
                <a:r>
                  <a:rPr lang="ar-IQ" b="1" dirty="0"/>
                  <a:t>الحالة الاولى : </a:t>
                </a:r>
                <a:r>
                  <a:rPr lang="en-US" b="1" dirty="0"/>
                  <a:t>r = %10</a:t>
                </a:r>
                <a:endParaRPr lang="en-US" i="1" dirty="0"/>
              </a:p>
              <a:p>
                <a:pPr marL="0" indent="0" algn="l">
                  <a:buNone/>
                </a:pPr>
                <a:r>
                  <a:rPr lang="en-US" dirty="0" smtClean="0"/>
                  <a:t>Bond </a:t>
                </a:r>
                <a:r>
                  <a:rPr lang="en-US" dirty="0"/>
                  <a:t>Value = 100 × [ 1 -1 / </a:t>
                </a:r>
                <a14:m>
                  <m:oMath xmlns:m="http://schemas.openxmlformats.org/officeDocument/2006/math">
                    <m:sSup>
                      <m:sSupPr>
                        <m:ctrlPr>
                          <a:rPr lang="en-US" i="1"/>
                        </m:ctrlPr>
                      </m:sSupPr>
                      <m:e>
                        <m:r>
                          <a:rPr lang="en-US" i="1"/>
                          <m:t>(</m:t>
                        </m:r>
                        <m:r>
                          <a:rPr lang="en-US" i="1"/>
                          <m:t>1</m:t>
                        </m:r>
                        <m:r>
                          <a:rPr lang="en-US" i="1"/>
                          <m:t>+.</m:t>
                        </m:r>
                        <m:r>
                          <a:rPr lang="en-US" i="1"/>
                          <m:t>10</m:t>
                        </m:r>
                        <m:r>
                          <a:rPr lang="en-US" i="1"/>
                          <m:t>)</m:t>
                        </m:r>
                      </m:e>
                      <m:sup>
                        <m:r>
                          <a:rPr lang="en-US" i="1"/>
                          <m:t>10</m:t>
                        </m:r>
                      </m:sup>
                    </m:sSup>
                  </m:oMath>
                </a14:m>
                <a:r>
                  <a:rPr lang="en-US" dirty="0"/>
                  <a:t>] / 0.10 + 1000 / </a:t>
                </a:r>
                <a14:m>
                  <m:oMath xmlns:m="http://schemas.openxmlformats.org/officeDocument/2006/math">
                    <m:sSup>
                      <m:sSupPr>
                        <m:ctrlPr>
                          <a:rPr lang="en-US" i="1"/>
                        </m:ctrlPr>
                      </m:sSupPr>
                      <m:e>
                        <m:r>
                          <a:rPr lang="en-US" i="1"/>
                          <m:t>(</m:t>
                        </m:r>
                        <m:r>
                          <a:rPr lang="en-US" i="1"/>
                          <m:t>1</m:t>
                        </m:r>
                        <m:r>
                          <a:rPr lang="en-US" i="1"/>
                          <m:t>+.</m:t>
                        </m:r>
                        <m:r>
                          <a:rPr lang="en-US" i="1"/>
                          <m:t>10</m:t>
                        </m:r>
                        <m:r>
                          <a:rPr lang="en-US" i="1"/>
                          <m:t>)</m:t>
                        </m:r>
                      </m:e>
                      <m:sup>
                        <m:r>
                          <a:rPr lang="en-US" i="1"/>
                          <m:t>10</m:t>
                        </m:r>
                      </m:sup>
                    </m:sSup>
                  </m:oMath>
                </a14:m>
                <a:endParaRPr lang="en-US" i="1" dirty="0"/>
              </a:p>
              <a:p>
                <a:pPr marL="0" indent="0" algn="l">
                  <a:buNone/>
                </a:pPr>
                <a:r>
                  <a:rPr lang="en-US" dirty="0"/>
                  <a:t>                = 100 × [ 1-1/2.593] / 0.10 + 1000 / 2.593</a:t>
                </a:r>
                <a:endParaRPr lang="en-US" i="1" dirty="0"/>
              </a:p>
              <a:p>
                <a:pPr marL="0" indent="0" algn="l">
                  <a:buNone/>
                </a:pPr>
                <a:r>
                  <a:rPr lang="en-US" dirty="0"/>
                  <a:t>                = 100 ×  [ 1-0.385] / 0.10 + 38</a:t>
                </a:r>
                <a:endParaRPr lang="en-US" i="1" dirty="0"/>
              </a:p>
              <a:p>
                <a:pPr marL="0" indent="0" algn="l">
                  <a:buNone/>
                </a:pPr>
                <a:r>
                  <a:rPr lang="en-US" dirty="0"/>
                  <a:t>                  = 100 × 6.15     + 385</a:t>
                </a:r>
                <a:endParaRPr lang="en-US" i="1" dirty="0"/>
              </a:p>
              <a:p>
                <a:pPr marL="0" indent="0" algn="l">
                  <a:buNone/>
                </a:pPr>
                <a:r>
                  <a:rPr lang="en-US" dirty="0"/>
                  <a:t>                   = 615 + 385 = 1000 </a:t>
                </a:r>
                <a:endParaRPr lang="en-US" i="1" dirty="0"/>
              </a:p>
              <a:p>
                <a:pPr marL="0" indent="0">
                  <a:buNone/>
                </a:pPr>
                <a:r>
                  <a:rPr lang="ar-IQ" dirty="0"/>
                  <a:t>يلاحظ ان قيمة السند مساوية للقيمة الاسمية وذلك بسبب  العائد المطلوب  10%=</a:t>
                </a:r>
                <a:r>
                  <a:rPr lang="en-US" dirty="0"/>
                  <a:t>r</a:t>
                </a:r>
                <a:r>
                  <a:rPr lang="ar-IQ" dirty="0"/>
                  <a:t> في هذه الحالة مساوي لمعدل الفائدة الاسمي 10%. اي ان السند يباع في السوق بقيمته عن القيمة الاسمية . </a:t>
                </a:r>
                <a:endParaRPr lang="en-US" i="1" dirty="0"/>
              </a:p>
              <a:p>
                <a:pPr marL="0" indent="0">
                  <a:buNone/>
                </a:pPr>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79512" y="1600200"/>
                <a:ext cx="8784976" cy="4525963"/>
              </a:xfrm>
              <a:blipFill rotWithShape="1">
                <a:blip r:embed="rId2"/>
                <a:stretch>
                  <a:fillRect l="-2150" t="-2695" r="-1387" b="-7278"/>
                </a:stretch>
              </a:blipFill>
            </p:spPr>
            <p:txBody>
              <a:bodyPr/>
              <a:lstStyle/>
              <a:p>
                <a:r>
                  <a:rPr lang="ar-IQ">
                    <a:noFill/>
                  </a:rPr>
                  <a:t> </a:t>
                </a:r>
              </a:p>
            </p:txBody>
          </p:sp>
        </mc:Fallback>
      </mc:AlternateContent>
    </p:spTree>
    <p:extLst>
      <p:ext uri="{BB962C8B-B14F-4D97-AF65-F5344CB8AC3E}">
        <p14:creationId xmlns:p14="http://schemas.microsoft.com/office/powerpoint/2010/main" val="1413778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729</Words>
  <Application>Microsoft Office PowerPoint</Application>
  <PresentationFormat>On-screen Show (4:3)</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الفصل الخامس تقييم السندات </vt:lpstr>
      <vt:lpstr>مفهوم السند</vt:lpstr>
      <vt:lpstr>تقييم السند</vt:lpstr>
      <vt:lpstr>تقييم السند</vt:lpstr>
      <vt:lpstr>تقييم السند</vt:lpstr>
      <vt:lpstr>تقييم السند</vt:lpstr>
      <vt:lpstr>تقييم السند</vt:lpstr>
      <vt:lpstr>مثال</vt:lpstr>
      <vt:lpstr>الحل</vt:lpstr>
      <vt:lpstr>الحل</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 تقييم السندات </dc:title>
  <dc:creator>name</dc:creator>
  <cp:lastModifiedBy>name</cp:lastModifiedBy>
  <cp:revision>2</cp:revision>
  <dcterms:created xsi:type="dcterms:W3CDTF">2017-12-11T20:26:25Z</dcterms:created>
  <dcterms:modified xsi:type="dcterms:W3CDTF">2017-12-11T20:34:23Z</dcterms:modified>
</cp:coreProperties>
</file>