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DDCDA54-0C28-495F-8256-CF81A5BA218C}" type="datetimeFigureOut">
              <a:rPr lang="ar-IQ" smtClean="0"/>
              <a:t>23/03/1439</a:t>
            </a:fld>
            <a:endParaRPr lang="ar-IQ"/>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IQ"/>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E6491F-4F50-43B0-B107-BAB32E15BD63}" type="slidenum">
              <a:rPr lang="ar-IQ" smtClean="0"/>
              <a:t>‹#›</a:t>
            </a:fld>
            <a:endParaRPr lang="ar-IQ"/>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DDCDA54-0C28-495F-8256-CF81A5BA218C}"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E6491F-4F50-43B0-B107-BAB32E15BD63}" type="slidenum">
              <a:rPr lang="ar-IQ" smtClean="0"/>
              <a:t>‹#›</a:t>
            </a:fld>
            <a:endParaRPr lang="ar-IQ"/>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DDCDA54-0C28-495F-8256-CF81A5BA218C}"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E6491F-4F50-43B0-B107-BAB32E15BD63}" type="slidenum">
              <a:rPr lang="ar-IQ" smtClean="0"/>
              <a:t>‹#›</a:t>
            </a:fld>
            <a:endParaRPr lang="ar-IQ"/>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DDCDA54-0C28-495F-8256-CF81A5BA218C}"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E6491F-4F50-43B0-B107-BAB32E15BD63}" type="slidenum">
              <a:rPr lang="ar-IQ" smtClean="0"/>
              <a:t>‹#›</a:t>
            </a:fld>
            <a:endParaRPr lang="ar-IQ"/>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DA54-0C28-495F-8256-CF81A5BA218C}"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E6491F-4F50-43B0-B107-BAB32E15BD63}"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DDCDA54-0C28-495F-8256-CF81A5BA218C}"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2E6491F-4F50-43B0-B107-BAB32E15BD63}" type="slidenum">
              <a:rPr lang="ar-IQ" smtClean="0"/>
              <a:t>‹#›</a:t>
            </a:fld>
            <a:endParaRPr lang="ar-IQ"/>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DDCDA54-0C28-495F-8256-CF81A5BA218C}" type="datetimeFigureOut">
              <a:rPr lang="ar-IQ" smtClean="0"/>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2E6491F-4F50-43B0-B107-BAB32E15BD63}" type="slidenum">
              <a:rPr lang="ar-IQ" smtClean="0"/>
              <a:t>‹#›</a:t>
            </a:fld>
            <a:endParaRPr lang="ar-IQ"/>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DDCDA54-0C28-495F-8256-CF81A5BA218C}" type="datetimeFigureOut">
              <a:rPr lang="ar-IQ" smtClean="0"/>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2E6491F-4F50-43B0-B107-BAB32E15BD63}" type="slidenum">
              <a:rPr lang="ar-IQ" smtClean="0"/>
              <a:t>‹#›</a:t>
            </a:fld>
            <a:endParaRPr lang="ar-IQ"/>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CDA54-0C28-495F-8256-CF81A5BA218C}" type="datetimeFigureOut">
              <a:rPr lang="ar-IQ" smtClean="0"/>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2E6491F-4F50-43B0-B107-BAB32E15BD6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DDCDA54-0C28-495F-8256-CF81A5BA218C}"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2E6491F-4F50-43B0-B107-BAB32E15BD6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DDCDA54-0C28-495F-8256-CF81A5BA218C}"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2E6491F-4F50-43B0-B107-BAB32E15BD6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DDCDA54-0C28-495F-8256-CF81A5BA218C}" type="datetimeFigureOut">
              <a:rPr lang="ar-IQ" smtClean="0"/>
              <a:t>23/03/1439</a:t>
            </a:fld>
            <a:endParaRPr lang="ar-IQ"/>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2E6491F-4F50-43B0-B107-BAB32E15BD6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836713"/>
            <a:ext cx="7772400" cy="1008112"/>
          </a:xfrm>
        </p:spPr>
        <p:txBody>
          <a:bodyPr/>
          <a:lstStyle/>
          <a:p>
            <a:r>
              <a:rPr lang="ar-IQ" dirty="0" smtClean="0"/>
              <a:t>3. مرحلة الانتاج والتشغيل :</a:t>
            </a:r>
            <a:endParaRPr lang="ar-IQ" dirty="0"/>
          </a:p>
        </p:txBody>
      </p:sp>
      <p:sp>
        <p:nvSpPr>
          <p:cNvPr id="3" name="عنوان فرعي 2"/>
          <p:cNvSpPr>
            <a:spLocks noGrp="1"/>
          </p:cNvSpPr>
          <p:nvPr>
            <p:ph type="subTitle" idx="1"/>
          </p:nvPr>
        </p:nvSpPr>
        <p:spPr>
          <a:xfrm>
            <a:off x="1371600" y="2060848"/>
            <a:ext cx="6400800" cy="3577952"/>
          </a:xfrm>
        </p:spPr>
        <p:txBody>
          <a:bodyPr>
            <a:normAutofit fontScale="77500" lnSpcReduction="20000"/>
          </a:bodyPr>
          <a:lstStyle/>
          <a:p>
            <a:pPr algn="just">
              <a:lnSpc>
                <a:spcPct val="115000"/>
              </a:lnSpc>
              <a:spcAft>
                <a:spcPts val="1000"/>
              </a:spcAft>
              <a:tabLst>
                <a:tab pos="835660" algn="l"/>
              </a:tabLst>
            </a:pPr>
            <a:r>
              <a:rPr lang="ar-IQ" dirty="0">
                <a:ea typeface="Calibri"/>
                <a:cs typeface="Simplified Arabic"/>
              </a:rPr>
              <a:t>وتضم مجموعة من الفعاليات الاقتصادية والفنية التي تعمل على تهيئة النفط الخام لأغراض الاستخراج ونقله الى مراكز التصدير وتتركز المعالجة المحاسبية لمرحلة الانتاج والتشغيل في احتساب الايرادات والتكاليف وتحديد الارباح والخسائر الناتجة من تشغيل العقود </a:t>
            </a:r>
            <a:r>
              <a:rPr lang="ar-IQ" dirty="0" err="1">
                <a:ea typeface="Calibri"/>
                <a:cs typeface="Simplified Arabic"/>
              </a:rPr>
              <a:t>وأستخراج</a:t>
            </a:r>
            <a:r>
              <a:rPr lang="ar-IQ" dirty="0">
                <a:ea typeface="Calibri"/>
                <a:cs typeface="Simplified Arabic"/>
              </a:rPr>
              <a:t> النفط منها , ووحدة المحاسبة هي العقد الواحد وذلك لتمكين الادارة من اتخاذ القرارات المناسبة بشأن كل عقد على حدة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ويتحقق الايراد في اغلب الشركات النفطية بمجرد استخراج النفط (انتاجه) ويثبت القيد الآتي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مستودعات النفط الخام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     ايراد النفط الخام المنتج </a:t>
            </a:r>
            <a:endParaRPr lang="en-US" sz="2400" dirty="0">
              <a:ea typeface="Calibri"/>
              <a:cs typeface="Arial"/>
            </a:endParaRPr>
          </a:p>
          <a:p>
            <a:endParaRPr lang="ar-IQ" dirty="0"/>
          </a:p>
        </p:txBody>
      </p:sp>
    </p:spTree>
    <p:extLst>
      <p:ext uri="{BB962C8B-B14F-4D97-AF65-F5344CB8AC3E}">
        <p14:creationId xmlns:p14="http://schemas.microsoft.com/office/powerpoint/2010/main" val="2887619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dirty="0" smtClean="0"/>
              <a:t>انتجت احدى الشركات النفطية 1000000 برميل من النفط خلال احد الاشهر وقد تم تخزينه في المستودعات , </a:t>
            </a:r>
            <a:r>
              <a:rPr lang="ar-IQ" dirty="0" err="1" smtClean="0"/>
              <a:t>فأذا</a:t>
            </a:r>
            <a:r>
              <a:rPr lang="ar-IQ" dirty="0" smtClean="0"/>
              <a:t> كان السعر المعلن في الاسواق حينها 50 دينار للبرميل الواحد , المطلوب // تسجيل القيود اللازمة </a:t>
            </a:r>
            <a:r>
              <a:rPr lang="ar-IQ" dirty="0" err="1" smtClean="0"/>
              <a:t>بأفتراض</a:t>
            </a:r>
            <a:r>
              <a:rPr lang="ar-IQ" dirty="0" smtClean="0"/>
              <a:t> الآتي : </a:t>
            </a:r>
          </a:p>
          <a:p>
            <a:r>
              <a:rPr lang="ar-IQ" dirty="0" smtClean="0"/>
              <a:t>1. عند بيع كامل المخزون بسعر 50 دينار للبرميل .</a:t>
            </a:r>
          </a:p>
          <a:p>
            <a:r>
              <a:rPr lang="ar-IQ" dirty="0" smtClean="0"/>
              <a:t>2. عند بيعه بسعر 60 دينار للبرميل الواحد . </a:t>
            </a:r>
          </a:p>
          <a:p>
            <a:r>
              <a:rPr lang="ar-IQ" dirty="0" smtClean="0"/>
              <a:t>3. عند بيعه بسعر 40 دينار للبرميل الواحد .</a:t>
            </a:r>
          </a:p>
          <a:p>
            <a:endParaRPr lang="ar-IQ" dirty="0"/>
          </a:p>
        </p:txBody>
      </p:sp>
      <p:sp>
        <p:nvSpPr>
          <p:cNvPr id="2" name="عنوان 1"/>
          <p:cNvSpPr>
            <a:spLocks noGrp="1"/>
          </p:cNvSpPr>
          <p:nvPr>
            <p:ph type="title"/>
          </p:nvPr>
        </p:nvSpPr>
        <p:spPr>
          <a:xfrm>
            <a:off x="688490" y="332656"/>
            <a:ext cx="7756263" cy="1291750"/>
          </a:xfrm>
        </p:spPr>
        <p:txBody>
          <a:bodyPr>
            <a:normAutofit fontScale="90000"/>
          </a:bodyPr>
          <a:lstStyle/>
          <a:p>
            <a:r>
              <a:rPr lang="ar-IQ" sz="3200" dirty="0" smtClean="0"/>
              <a:t>المعالجة المحاسبية عند البيع بأقل او اكثر من السعر المعلن نأخذ المثال الآتي :</a:t>
            </a:r>
            <a:br>
              <a:rPr lang="ar-IQ" sz="3200" dirty="0" smtClean="0"/>
            </a:br>
            <a:endParaRPr lang="ar-IQ" sz="3200" dirty="0"/>
          </a:p>
        </p:txBody>
      </p:sp>
    </p:spTree>
    <p:extLst>
      <p:ext uri="{BB962C8B-B14F-4D97-AF65-F5344CB8AC3E}">
        <p14:creationId xmlns:p14="http://schemas.microsoft.com/office/powerpoint/2010/main" val="1506672796"/>
      </p:ext>
    </p:extLst>
  </p:cSld>
  <p:clrMapOvr>
    <a:masterClrMapping/>
  </p:clrMapOvr>
  <p:transition spd="slow">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25000" lnSpcReduction="20000"/>
          </a:bodyPr>
          <a:lstStyle/>
          <a:p>
            <a:pPr algn="just">
              <a:lnSpc>
                <a:spcPct val="115000"/>
              </a:lnSpc>
              <a:spcAft>
                <a:spcPts val="1000"/>
              </a:spcAft>
              <a:tabLst>
                <a:tab pos="835660" algn="l"/>
              </a:tabLst>
            </a:pPr>
            <a:r>
              <a:rPr lang="ar-IQ" sz="7200" b="1" u="sng" dirty="0">
                <a:ea typeface="Calibri"/>
                <a:cs typeface="Simplified Arabic"/>
              </a:rPr>
              <a:t>الحل : </a:t>
            </a:r>
            <a:endParaRPr lang="en-US" sz="7200" dirty="0">
              <a:ea typeface="Calibri"/>
              <a:cs typeface="Arial"/>
            </a:endParaRPr>
          </a:p>
          <a:p>
            <a:pPr algn="just">
              <a:lnSpc>
                <a:spcPct val="115000"/>
              </a:lnSpc>
              <a:spcAft>
                <a:spcPts val="1000"/>
              </a:spcAft>
              <a:tabLst>
                <a:tab pos="835660" algn="l"/>
              </a:tabLst>
            </a:pPr>
            <a:r>
              <a:rPr lang="en-US" sz="7200" dirty="0" smtClean="0">
                <a:effectLst/>
                <a:latin typeface="Simplified Arabic"/>
                <a:ea typeface="Calibri"/>
                <a:cs typeface="Arial"/>
              </a:rPr>
              <a:t>1000000</a:t>
            </a:r>
            <a:r>
              <a:rPr lang="ar-IQ" sz="7200" dirty="0">
                <a:ea typeface="Calibri"/>
                <a:cs typeface="Simplified Arabic"/>
              </a:rPr>
              <a:t>*</a:t>
            </a:r>
            <a:r>
              <a:rPr lang="en-US" sz="7200" dirty="0" smtClean="0">
                <a:effectLst/>
                <a:latin typeface="Simplified Arabic"/>
                <a:ea typeface="Calibri"/>
                <a:cs typeface="Arial"/>
              </a:rPr>
              <a:t>50</a:t>
            </a:r>
            <a:r>
              <a:rPr lang="ar-IQ" sz="7200" dirty="0">
                <a:ea typeface="Calibri"/>
                <a:cs typeface="Simplified Arabic"/>
              </a:rPr>
              <a:t> = </a:t>
            </a:r>
            <a:r>
              <a:rPr lang="en-US" sz="7200" dirty="0" smtClean="0">
                <a:effectLst/>
                <a:latin typeface="Simplified Arabic"/>
                <a:ea typeface="Calibri"/>
                <a:cs typeface="Arial"/>
              </a:rPr>
              <a:t>50000000</a:t>
            </a:r>
            <a:r>
              <a:rPr lang="ar-IQ" sz="7200" dirty="0">
                <a:ea typeface="Calibri"/>
                <a:cs typeface="Simplified Arabic"/>
              </a:rPr>
              <a:t> دينار </a:t>
            </a:r>
            <a:endParaRPr lang="en-US" sz="7200" dirty="0">
              <a:ea typeface="Calibri"/>
              <a:cs typeface="Arial"/>
            </a:endParaRPr>
          </a:p>
          <a:p>
            <a:pPr algn="just">
              <a:lnSpc>
                <a:spcPct val="115000"/>
              </a:lnSpc>
              <a:spcAft>
                <a:spcPts val="1000"/>
              </a:spcAft>
              <a:tabLst>
                <a:tab pos="835660" algn="l"/>
              </a:tabLst>
            </a:pPr>
            <a:r>
              <a:rPr lang="en-US" sz="7200" dirty="0" smtClean="0">
                <a:effectLst/>
                <a:latin typeface="Simplified Arabic"/>
                <a:ea typeface="Calibri"/>
                <a:cs typeface="Arial"/>
              </a:rPr>
              <a:t>50000000</a:t>
            </a:r>
            <a:r>
              <a:rPr lang="ar-IQ" sz="7200" dirty="0">
                <a:ea typeface="Calibri"/>
                <a:cs typeface="Simplified Arabic"/>
              </a:rPr>
              <a:t>     مستودعات النفط الخام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    </a:t>
            </a:r>
            <a:r>
              <a:rPr lang="en-US" sz="7200" dirty="0" smtClean="0">
                <a:effectLst/>
                <a:latin typeface="Simplified Arabic"/>
                <a:ea typeface="Calibri"/>
                <a:cs typeface="Arial"/>
              </a:rPr>
              <a:t>50000000</a:t>
            </a:r>
            <a:r>
              <a:rPr lang="ar-IQ" sz="7200" dirty="0">
                <a:ea typeface="Calibri"/>
                <a:cs typeface="Simplified Arabic"/>
              </a:rPr>
              <a:t>     ايراد النفط الخام المنتج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 </a:t>
            </a:r>
            <a:r>
              <a:rPr lang="en-US" sz="7200" dirty="0" smtClean="0">
                <a:effectLst/>
                <a:latin typeface="Simplified Arabic"/>
                <a:ea typeface="Calibri"/>
                <a:cs typeface="Arial"/>
              </a:rPr>
              <a:t>50000000</a:t>
            </a:r>
            <a:r>
              <a:rPr lang="ar-IQ" sz="7200" dirty="0">
                <a:ea typeface="Calibri"/>
                <a:cs typeface="Simplified Arabic"/>
              </a:rPr>
              <a:t>     ايراد النفط الخام المنتج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     </a:t>
            </a:r>
            <a:r>
              <a:rPr lang="en-US" sz="7200" dirty="0" smtClean="0">
                <a:effectLst/>
                <a:latin typeface="Simplified Arabic"/>
                <a:ea typeface="Calibri"/>
                <a:cs typeface="Arial"/>
              </a:rPr>
              <a:t>50000000</a:t>
            </a:r>
            <a:r>
              <a:rPr lang="ar-IQ" sz="7200" dirty="0">
                <a:ea typeface="Calibri"/>
                <a:cs typeface="Simplified Arabic"/>
              </a:rPr>
              <a:t>       أ . خ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1)    </a:t>
            </a:r>
            <a:r>
              <a:rPr lang="en-US" sz="7200" dirty="0" smtClean="0">
                <a:effectLst/>
                <a:latin typeface="Simplified Arabic"/>
                <a:ea typeface="Calibri"/>
                <a:cs typeface="Arial"/>
              </a:rPr>
              <a:t>50000000</a:t>
            </a:r>
            <a:r>
              <a:rPr lang="ar-IQ" sz="7200" dirty="0">
                <a:ea typeface="Calibri"/>
                <a:cs typeface="Simplified Arabic"/>
              </a:rPr>
              <a:t>     المصرف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        </a:t>
            </a:r>
            <a:r>
              <a:rPr lang="en-US" sz="7200" dirty="0" smtClean="0">
                <a:effectLst/>
                <a:latin typeface="Simplified Arabic"/>
                <a:ea typeface="Calibri"/>
                <a:cs typeface="Arial"/>
              </a:rPr>
              <a:t>50000000</a:t>
            </a:r>
            <a:r>
              <a:rPr lang="ar-IQ" sz="7200" dirty="0">
                <a:ea typeface="Calibri"/>
                <a:cs typeface="Simplified Arabic"/>
              </a:rPr>
              <a:t>     مستودعات النفط الخام </a:t>
            </a:r>
            <a:endParaRPr lang="en-US" sz="7200" dirty="0">
              <a:ea typeface="Calibri"/>
              <a:cs typeface="Arial"/>
            </a:endParaRPr>
          </a:p>
          <a:p>
            <a:pPr algn="just">
              <a:lnSpc>
                <a:spcPct val="115000"/>
              </a:lnSpc>
              <a:spcAft>
                <a:spcPts val="1000"/>
              </a:spcAft>
              <a:tabLst>
                <a:tab pos="835660" algn="l"/>
              </a:tabLst>
            </a:pPr>
            <a:r>
              <a:rPr lang="ar-IQ" sz="7200" dirty="0">
                <a:ea typeface="Calibri"/>
                <a:cs typeface="Simplified Arabic"/>
              </a:rPr>
              <a:t> </a:t>
            </a:r>
            <a:endParaRPr lang="en-US" sz="7200" dirty="0">
              <a:ea typeface="Calibri"/>
              <a:cs typeface="Arial"/>
            </a:endParaRPr>
          </a:p>
          <a:p>
            <a:pPr algn="just">
              <a:lnSpc>
                <a:spcPct val="115000"/>
              </a:lnSpc>
              <a:spcAft>
                <a:spcPts val="1000"/>
              </a:spcAft>
              <a:tabLst>
                <a:tab pos="835660" algn="l"/>
              </a:tabLst>
            </a:pPr>
            <a:r>
              <a:rPr lang="ar-IQ" dirty="0" smtClean="0">
                <a:ea typeface="Calibri"/>
                <a:cs typeface="Simplified Arabic"/>
              </a:rPr>
              <a:t>3</a:t>
            </a:r>
            <a:endParaRPr lang="ar-IQ" dirty="0"/>
          </a:p>
        </p:txBody>
      </p:sp>
      <p:sp>
        <p:nvSpPr>
          <p:cNvPr id="2" name="عنوان 1"/>
          <p:cNvSpPr>
            <a:spLocks noGrp="1"/>
          </p:cNvSpPr>
          <p:nvPr>
            <p:ph type="title"/>
          </p:nvPr>
        </p:nvSpPr>
        <p:spPr/>
        <p:txBody>
          <a:bodyPr/>
          <a:lstStyle/>
          <a:p>
            <a:r>
              <a:rPr lang="ar-IQ" dirty="0" smtClean="0"/>
              <a:t>حل المثال </a:t>
            </a:r>
            <a:endParaRPr lang="ar-IQ" dirty="0"/>
          </a:p>
        </p:txBody>
      </p:sp>
    </p:spTree>
    <p:extLst>
      <p:ext uri="{BB962C8B-B14F-4D97-AF65-F5344CB8AC3E}">
        <p14:creationId xmlns:p14="http://schemas.microsoft.com/office/powerpoint/2010/main" val="1240105091"/>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40000" lnSpcReduction="20000"/>
          </a:bodyPr>
          <a:lstStyle/>
          <a:p>
            <a:pPr algn="just">
              <a:lnSpc>
                <a:spcPct val="115000"/>
              </a:lnSpc>
              <a:spcAft>
                <a:spcPts val="1000"/>
              </a:spcAft>
              <a:tabLst>
                <a:tab pos="835660" algn="l"/>
              </a:tabLst>
            </a:pPr>
            <a:r>
              <a:rPr lang="ar-IQ" dirty="0">
                <a:ea typeface="Calibri"/>
                <a:cs typeface="Simplified Arabic"/>
              </a:rPr>
              <a:t>2)  </a:t>
            </a:r>
            <a:r>
              <a:rPr lang="en-US" dirty="0" smtClean="0">
                <a:effectLst/>
                <a:latin typeface="Simplified Arabic"/>
                <a:ea typeface="Calibri"/>
                <a:cs typeface="Arial"/>
              </a:rPr>
              <a:t>60000000</a:t>
            </a:r>
            <a:r>
              <a:rPr lang="ar-IQ" dirty="0">
                <a:ea typeface="Calibri"/>
                <a:cs typeface="Simplified Arabic"/>
              </a:rPr>
              <a:t>      المصرف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r>
              <a:rPr lang="en-US" dirty="0" smtClean="0">
                <a:effectLst/>
                <a:latin typeface="Simplified Arabic"/>
                <a:ea typeface="Calibri"/>
                <a:cs typeface="Arial"/>
              </a:rPr>
              <a:t>50000000</a:t>
            </a:r>
            <a:r>
              <a:rPr lang="ar-IQ" dirty="0">
                <a:ea typeface="Calibri"/>
                <a:cs typeface="Simplified Arabic"/>
              </a:rPr>
              <a:t>     مستودعات النفط الخام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r>
              <a:rPr lang="en-US" dirty="0" smtClean="0">
                <a:effectLst/>
                <a:latin typeface="Simplified Arabic"/>
                <a:ea typeface="Calibri"/>
                <a:cs typeface="Arial"/>
              </a:rPr>
              <a:t>10000000 </a:t>
            </a:r>
            <a:r>
              <a:rPr lang="ar-IQ" dirty="0">
                <a:ea typeface="Calibri"/>
                <a:cs typeface="Simplified Arabic"/>
              </a:rPr>
              <a:t>     ارباح مبيعات النفط الخام </a:t>
            </a:r>
            <a:endParaRPr lang="en-US" sz="2400" dirty="0">
              <a:ea typeface="Calibri"/>
              <a:cs typeface="Arial"/>
            </a:endParaRPr>
          </a:p>
          <a:p>
            <a:pPr algn="just">
              <a:lnSpc>
                <a:spcPct val="115000"/>
              </a:lnSpc>
              <a:spcAft>
                <a:spcPts val="1000"/>
              </a:spcAft>
              <a:tabLst>
                <a:tab pos="835660" algn="l"/>
              </a:tabLst>
            </a:pPr>
            <a:r>
              <a:rPr lang="en-US" dirty="0" smtClean="0">
                <a:effectLst/>
                <a:latin typeface="Simplified Arabic"/>
                <a:ea typeface="Calibri"/>
                <a:cs typeface="Arial"/>
              </a:rPr>
              <a:t>10000000</a:t>
            </a:r>
            <a:r>
              <a:rPr lang="ar-IQ" dirty="0">
                <a:ea typeface="Calibri"/>
                <a:cs typeface="Simplified Arabic"/>
              </a:rPr>
              <a:t>    ارباح مبيعات النفط الخام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r>
              <a:rPr lang="en-US" dirty="0" smtClean="0">
                <a:effectLst/>
                <a:latin typeface="Simplified Arabic"/>
                <a:ea typeface="Calibri"/>
                <a:cs typeface="Arial"/>
              </a:rPr>
              <a:t>10000000</a:t>
            </a:r>
            <a:r>
              <a:rPr lang="ar-IQ" dirty="0">
                <a:ea typeface="Calibri"/>
                <a:cs typeface="Simplified Arabic"/>
              </a:rPr>
              <a:t>     أ . خ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3) </a:t>
            </a:r>
            <a:r>
              <a:rPr lang="en-US" dirty="0" smtClean="0">
                <a:effectLst/>
                <a:latin typeface="Simplified Arabic"/>
                <a:ea typeface="Calibri"/>
                <a:cs typeface="Arial"/>
              </a:rPr>
              <a:t>40000000</a:t>
            </a:r>
            <a:r>
              <a:rPr lang="ar-IQ" dirty="0">
                <a:ea typeface="Calibri"/>
                <a:cs typeface="Simplified Arabic"/>
              </a:rPr>
              <a:t>      المصرف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r>
              <a:rPr lang="en-US" dirty="0" smtClean="0">
                <a:effectLst/>
                <a:latin typeface="Simplified Arabic"/>
                <a:ea typeface="Calibri"/>
                <a:cs typeface="Arial"/>
              </a:rPr>
              <a:t>10000000 </a:t>
            </a:r>
            <a:r>
              <a:rPr lang="ar-IQ" dirty="0">
                <a:ea typeface="Calibri"/>
                <a:cs typeface="Simplified Arabic"/>
              </a:rPr>
              <a:t>      خسائر مبيعات النفط الخام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r>
              <a:rPr lang="en-US" dirty="0" smtClean="0">
                <a:effectLst/>
                <a:latin typeface="Simplified Arabic"/>
                <a:ea typeface="Calibri"/>
                <a:cs typeface="Arial"/>
              </a:rPr>
              <a:t>50000000</a:t>
            </a:r>
            <a:r>
              <a:rPr lang="ar-IQ" dirty="0">
                <a:ea typeface="Calibri"/>
                <a:cs typeface="Simplified Arabic"/>
              </a:rPr>
              <a:t>      مستودعات النفط الخام </a:t>
            </a:r>
            <a:endParaRPr lang="en-US" sz="2400" dirty="0">
              <a:ea typeface="Calibri"/>
              <a:cs typeface="Arial"/>
            </a:endParaRPr>
          </a:p>
          <a:p>
            <a:pPr algn="just">
              <a:lnSpc>
                <a:spcPct val="115000"/>
              </a:lnSpc>
              <a:spcAft>
                <a:spcPts val="1000"/>
              </a:spcAft>
              <a:tabLst>
                <a:tab pos="835660" algn="l"/>
              </a:tabLst>
            </a:pPr>
            <a:r>
              <a:rPr lang="en-US" dirty="0" smtClean="0">
                <a:effectLst/>
                <a:latin typeface="Simplified Arabic"/>
                <a:ea typeface="Calibri"/>
                <a:cs typeface="Arial"/>
              </a:rPr>
              <a:t>10000000</a:t>
            </a:r>
            <a:r>
              <a:rPr lang="ar-IQ" dirty="0">
                <a:ea typeface="Calibri"/>
                <a:cs typeface="Simplified Arabic"/>
              </a:rPr>
              <a:t>     أ . خ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r>
              <a:rPr lang="en-US" dirty="0" smtClean="0">
                <a:effectLst/>
                <a:latin typeface="Simplified Arabic"/>
                <a:ea typeface="Calibri"/>
                <a:cs typeface="Arial"/>
              </a:rPr>
              <a:t>10000000</a:t>
            </a:r>
            <a:r>
              <a:rPr lang="ar-IQ" dirty="0">
                <a:ea typeface="Calibri"/>
                <a:cs typeface="Simplified Arabic"/>
              </a:rPr>
              <a:t>     خسائر مبيعات النفط الخام </a:t>
            </a:r>
            <a:endParaRPr lang="en-US" sz="2400" dirty="0">
              <a:ea typeface="Calibri"/>
              <a:cs typeface="Arial"/>
            </a:endParaRPr>
          </a:p>
          <a:p>
            <a:pPr algn="just">
              <a:lnSpc>
                <a:spcPct val="115000"/>
              </a:lnSpc>
              <a:spcAft>
                <a:spcPts val="1000"/>
              </a:spcAft>
              <a:tabLst>
                <a:tab pos="835660" algn="l"/>
              </a:tabLst>
            </a:pPr>
            <a:r>
              <a:rPr lang="ar-IQ" dirty="0">
                <a:ea typeface="Calibri"/>
                <a:cs typeface="Simplified Arabic"/>
              </a:rPr>
              <a:t> </a:t>
            </a:r>
            <a:endParaRPr lang="en-US" sz="2400" dirty="0">
              <a:ea typeface="Calibri"/>
              <a:cs typeface="Arial"/>
            </a:endParaRPr>
          </a:p>
          <a:p>
            <a:endParaRPr lang="ar-IQ" dirty="0"/>
          </a:p>
        </p:txBody>
      </p:sp>
      <p:sp>
        <p:nvSpPr>
          <p:cNvPr id="2" name="عنوان 1"/>
          <p:cNvSpPr>
            <a:spLocks noGrp="1"/>
          </p:cNvSpPr>
          <p:nvPr>
            <p:ph type="title"/>
          </p:nvPr>
        </p:nvSpPr>
        <p:spPr/>
        <p:txBody>
          <a:bodyPr/>
          <a:lstStyle/>
          <a:p>
            <a:r>
              <a:rPr lang="ar-IQ" dirty="0" smtClean="0"/>
              <a:t>حل المثال </a:t>
            </a:r>
            <a:endParaRPr lang="ar-IQ" dirty="0"/>
          </a:p>
        </p:txBody>
      </p:sp>
    </p:spTree>
    <p:extLst>
      <p:ext uri="{BB962C8B-B14F-4D97-AF65-F5344CB8AC3E}">
        <p14:creationId xmlns:p14="http://schemas.microsoft.com/office/powerpoint/2010/main" val="377050656"/>
      </p:ext>
    </p:extLst>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47</TotalTime>
  <Words>218</Words>
  <Application>Microsoft Office PowerPoint</Application>
  <PresentationFormat>عرض على الشاشة (3:4)‏</PresentationFormat>
  <Paragraphs>35</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3. مرحلة الانتاج والتشغيل :</vt:lpstr>
      <vt:lpstr>المعالجة المحاسبية عند البيع بأقل او اكثر من السعر المعلن نأخذ المثال الآتي : </vt:lpstr>
      <vt:lpstr>حل المثال </vt:lpstr>
      <vt:lpstr>حل المثال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مرحلة الانتاج والتشغيل :</dc:title>
  <dc:creator>q</dc:creator>
  <cp:lastModifiedBy>q</cp:lastModifiedBy>
  <cp:revision>4</cp:revision>
  <dcterms:created xsi:type="dcterms:W3CDTF">2017-12-11T15:46:13Z</dcterms:created>
  <dcterms:modified xsi:type="dcterms:W3CDTF">2017-12-11T17:00:16Z</dcterms:modified>
</cp:coreProperties>
</file>