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91EB165-F8CD-462D-BA11-8AD8C0E69C06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8152557-0680-447A-BC8C-E292D0A49BEA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EB165-F8CD-462D-BA11-8AD8C0E69C06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52557-0680-447A-BC8C-E292D0A49B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EB165-F8CD-462D-BA11-8AD8C0E69C06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52557-0680-447A-BC8C-E292D0A49B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EB165-F8CD-462D-BA11-8AD8C0E69C06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52557-0680-447A-BC8C-E292D0A49B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91EB165-F8CD-462D-BA11-8AD8C0E69C06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8152557-0680-447A-BC8C-E292D0A49BEA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EB165-F8CD-462D-BA11-8AD8C0E69C06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8152557-0680-447A-BC8C-E292D0A49BEA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EB165-F8CD-462D-BA11-8AD8C0E69C06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8152557-0680-447A-BC8C-E292D0A49B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EB165-F8CD-462D-BA11-8AD8C0E69C06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52557-0680-447A-BC8C-E292D0A49BEA}" type="slidenum">
              <a:rPr lang="ar-IQ" smtClean="0"/>
              <a:t>‹#›</a:t>
            </a:fld>
            <a:endParaRPr lang="ar-IQ"/>
          </a:p>
        </p:txBody>
      </p:sp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EB165-F8CD-462D-BA11-8AD8C0E69C06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52557-0680-447A-BC8C-E292D0A49B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91EB165-F8CD-462D-BA11-8AD8C0E69C06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8152557-0680-447A-BC8C-E292D0A49BEA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الأيقونة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91EB165-F8CD-462D-BA11-8AD8C0E69C06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8152557-0680-447A-BC8C-E292D0A49BEA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91EB165-F8CD-462D-BA11-8AD8C0E69C06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8152557-0680-447A-BC8C-E292D0A49BEA}" type="slidenum">
              <a:rPr lang="ar-IQ" smtClean="0"/>
              <a:t>‹#›</a:t>
            </a:fld>
            <a:endParaRPr lang="ar-IQ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764705"/>
            <a:ext cx="7772400" cy="1008111"/>
          </a:xfrm>
        </p:spPr>
        <p:txBody>
          <a:bodyPr/>
          <a:lstStyle/>
          <a:p>
            <a:r>
              <a:rPr lang="ar-IQ" dirty="0" smtClean="0"/>
              <a:t>احتساب الاطفاء للعقود غير المعدة :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929880"/>
          </a:xfrm>
        </p:spPr>
        <p:txBody>
          <a:bodyPr>
            <a:normAutofit fontScale="70000" lnSpcReduction="20000"/>
          </a:bodyPr>
          <a:lstStyle/>
          <a:p>
            <a:r>
              <a:rPr lang="ar-IQ" dirty="0" smtClean="0"/>
              <a:t>تمتلك شركات النفط مجموعة من العقود غير المعدة والتي على اساسها تتم المحاسبة , ووحدة المحاسبة في شركات النفط هي العقد الواحد وذلك لتمكين الادارة من اتخاذ القرارات المناسبة بشأن كل عقد , ويحتسب الاطفاء للعقود غير المعدة وفق عدة طرق وسيتم تناول طريقتين في مجال الدراسة وهما :</a:t>
            </a:r>
          </a:p>
          <a:p>
            <a:r>
              <a:rPr lang="ar-IQ" dirty="0" smtClean="0"/>
              <a:t> اولا" : الاطفاء على اساس نسبة مئوية محددة من اجمالي رصيد العقود غير المعدة .</a:t>
            </a:r>
          </a:p>
          <a:p>
            <a:r>
              <a:rPr lang="ar-IQ" dirty="0" smtClean="0"/>
              <a:t>ثانيا" : الاطفاء على اساس كلفة ومدة كل عقد على حدة .</a:t>
            </a:r>
          </a:p>
          <a:p>
            <a:r>
              <a:rPr lang="ar-IQ" dirty="0" smtClean="0"/>
              <a:t>وفي كلا الطريقتين فأن قيد الاطفاء </a:t>
            </a:r>
            <a:r>
              <a:rPr lang="ar-IQ" dirty="0" err="1" smtClean="0"/>
              <a:t>لايختلف</a:t>
            </a:r>
            <a:r>
              <a:rPr lang="ar-IQ" dirty="0" smtClean="0"/>
              <a:t> وكذلك قيد الغلق ولكن الاختلاف يكون في طريقة </a:t>
            </a:r>
            <a:r>
              <a:rPr lang="ar-IQ" dirty="0" err="1" smtClean="0"/>
              <a:t>الاحتس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379212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المعالجة المحاسبية لعمليات اطفاء العقود غير المعدة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09065" y="1654905"/>
          <a:ext cx="6325870" cy="4392549"/>
        </p:xfrm>
        <a:graphic>
          <a:graphicData uri="http://schemas.openxmlformats.org/drawingml/2006/table">
            <a:tbl>
              <a:tblPr rtl="1" firstRow="1" firstCol="1" bandRow="1"/>
              <a:tblGrid>
                <a:gridCol w="1036320"/>
                <a:gridCol w="2700655"/>
                <a:gridCol w="2588895"/>
              </a:tblGrid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الحدث او الاجراء       المحاسبي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نسبة مئوية محددة من اجمالي رصيد العقود غير المعدة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كلفة ومدة كل عقد على حدة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1. الاحتساب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- تحتفظ الشركة باحتياطي اطفاء للعقود غير المعدة والذي يحتسب بالمعادلة الاتية ( النسبة المئوية المحددة من قبل الشركة * مجموع ارصدة العقود غير المعدة نهاية العام )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- يقارن رصيد المخصص المطلوب مع رصيد المخصص الموجود في نهاية كل سنة ويتم معالجة الفرق كما سيمر لاحقا" (الفقرة 7)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- يتم احتساب اطفاء لكل عقد على حدة بحسب كلفته ومدته وبطريقة القسط الثابت :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القسط السنوي = كلفة العقد / مدة العقد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مع الاخذ بنظر الاعتبار اجزاء الفترات الزمنية ونسب التنازل والبيع والاكتشاف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2. قيد الاطفاء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 اطفاء العقود غير المعدة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××   مخصص اطفاء العقود غير المعدة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(يثبت هذا القيد عند اول احتساب للاطفاء على مجموع ارصدة العقود غير المعدة وفي حالة الفرق بالزيادة للمخصص المطلوب عن المخصص الموجود 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 اطفاء العقود غير المعدة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××   مخصص اطفاء العقود غير المعدة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(يثبت عند احتساب الاطفاء لكل عقد حسب كلفته ومدته)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6891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المعالجة المحاسبية لعمليات اطفاء العقود غير المعدة</a:t>
            </a:r>
            <a:endParaRPr lang="ar-IQ" dirty="0"/>
          </a:p>
        </p:txBody>
      </p:sp>
      <p:graphicFrame>
        <p:nvGraphicFramePr>
          <p:cNvPr id="8" name="عنصر نائب للمحتوى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644604"/>
              </p:ext>
            </p:extLst>
          </p:nvPr>
        </p:nvGraphicFramePr>
        <p:xfrm>
          <a:off x="1403647" y="1600200"/>
          <a:ext cx="6552729" cy="4525963"/>
        </p:xfrm>
        <a:graphic>
          <a:graphicData uri="http://schemas.openxmlformats.org/drawingml/2006/table">
            <a:tbl>
              <a:tblPr rtl="1" firstRow="1" firstCol="1" bandRow="1"/>
              <a:tblGrid>
                <a:gridCol w="1073484"/>
                <a:gridCol w="2797506"/>
                <a:gridCol w="2681739"/>
              </a:tblGrid>
              <a:tr h="203177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3. التنازل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831" marR="54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عقود امتياز متنازل عنها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××  عقود غير معدة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- وبنفس التاريخ تغلق العقود التنازل عنها بحساب المخصص بالقيد الآتي :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مخصص اطفاء العقود غير المعدة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××  عقود اكتياز متنازل عنها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- ويفتح حساب استاذ للعقود غير المعدة </a:t>
                      </a:r>
                      <a:r>
                        <a:rPr lang="ar-IQ" sz="1100" b="1" u="sng">
                          <a:effectLst/>
                          <a:latin typeface="Calibri"/>
                          <a:ea typeface="Calibri"/>
                          <a:cs typeface="Simplified Arabic"/>
                        </a:rPr>
                        <a:t>و</a:t>
                      </a: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مخصص اطفاء العقود غير المعدة وترحل لها القيود بعد اثبات ارصدة اول المدة عن السنة السابقة  وترحل له جميع المعاملات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831" marR="54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عقود امتياز متنازل عنها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××  عقود غير معدة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- الغلق لحساب عقود غير معدة يتم نهاية السنة بالقيد الآتي :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مخصص اطفاء عقود غير معدة </a:t>
                      </a:r>
                      <a:r>
                        <a:rPr lang="ar-IQ" sz="900" b="1">
                          <a:effectLst/>
                          <a:latin typeface="Calibri"/>
                          <a:ea typeface="Calibri"/>
                          <a:cs typeface="Simplified Arabic"/>
                        </a:rPr>
                        <a:t>(</a:t>
                      </a:r>
                      <a:r>
                        <a:rPr lang="ar-IQ" sz="700" b="1">
                          <a:effectLst/>
                          <a:latin typeface="Calibri"/>
                          <a:ea typeface="Calibri"/>
                          <a:cs typeface="Simplified Arabic"/>
                        </a:rPr>
                        <a:t>يخص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900" b="1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 السنوات السابقة من بداية العقد الى نهاية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900" b="1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  السنة الاخيرة قبل سنة التنازل 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</a:t>
                      </a:r>
                      <a:r>
                        <a:rPr lang="ar-IQ" sz="9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</a:t>
                      </a: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اطفاء العقود غير المعدة</a:t>
                      </a:r>
                      <a:r>
                        <a:rPr lang="ar-IQ" sz="9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</a:t>
                      </a:r>
                      <a:r>
                        <a:rPr lang="ar-IQ" sz="900" b="1">
                          <a:effectLst/>
                          <a:latin typeface="Calibri"/>
                          <a:ea typeface="Calibri"/>
                          <a:cs typeface="Simplified Arabic"/>
                        </a:rPr>
                        <a:t>(يخص سنة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900" b="1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 التنازل من البداية الى تاريخ التنازل</a:t>
                      </a:r>
                      <a:r>
                        <a:rPr lang="ar-IQ" sz="9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</a:t>
                      </a:r>
                      <a:r>
                        <a:rPr lang="ar-IQ" sz="9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</a:t>
                      </a: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أ . خ</a:t>
                      </a:r>
                      <a:r>
                        <a:rPr lang="ar-IQ" sz="9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</a:t>
                      </a:r>
                      <a:r>
                        <a:rPr lang="ar-IQ" sz="900" b="1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الفرق (خسارة )</a:t>
                      </a:r>
                      <a:r>
                        <a:rPr lang="ar-IQ" sz="9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9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</a:t>
                      </a: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××   عقود امتياز متنازل عنها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831" marR="54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41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4. اكتشاف النفط والتحول الى العقود المنتجة</a:t>
                      </a:r>
                      <a:endParaRPr lang="en-US" sz="9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831" marR="54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 عقود امتياز منتجة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××   عقود غير معدة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831" marR="54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عقود امتياز منتجة 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××   عقود غير معدة 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- بعدها يثبت القيد الآتي :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مخصص اطفاء عقود غير معدة </a:t>
                      </a:r>
                      <a:r>
                        <a:rPr lang="ar-IQ" sz="9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(</a:t>
                      </a:r>
                      <a:r>
                        <a:rPr lang="ar-IQ" sz="7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يخص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9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 السنوات السابقة من بداية العقد الى نهاية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9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  السنة الاخيرة قبل سنة الاكتشاف 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</a:t>
                      </a:r>
                      <a:r>
                        <a:rPr lang="ar-IQ" sz="9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</a:t>
                      </a: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اطفاء العقود غير المعدة</a:t>
                      </a:r>
                      <a:r>
                        <a:rPr lang="ar-IQ" sz="9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</a:t>
                      </a:r>
                      <a:r>
                        <a:rPr lang="ar-IQ" sz="9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(يخص سنة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9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 الاكتشاف من البداية الى تاريخ الاكتشاف</a:t>
                      </a:r>
                      <a:r>
                        <a:rPr lang="ar-IQ" sz="9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××   الارباح المحتجزة (</a:t>
                      </a:r>
                      <a:r>
                        <a:rPr lang="ar-IQ" sz="7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يخص </a:t>
                      </a:r>
                      <a:r>
                        <a:rPr lang="ar-IQ" sz="9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السنوات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9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      السابقة من بداية العقد الى  نهاية السنة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9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      الاخيرة قبل سنة الاكتشاف 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××    أ .خ (</a:t>
                      </a:r>
                      <a:r>
                        <a:rPr lang="ar-IQ" sz="9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يخص سنة الاكتشاف من البداية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9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       الى تاريخ الاكتشاف</a:t>
                      </a:r>
                      <a:r>
                        <a:rPr lang="ar-IQ" sz="9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831" marR="54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قوس 9"/>
          <p:cNvSpPr/>
          <p:nvPr/>
        </p:nvSpPr>
        <p:spPr>
          <a:xfrm flipH="1">
            <a:off x="13671296" y="6838950"/>
            <a:ext cx="45719" cy="1562100"/>
          </a:xfrm>
          <a:prstGeom prst="arc">
            <a:avLst>
              <a:gd name="adj1" fmla="val 14485524"/>
              <a:gd name="adj2" fmla="val 1224593"/>
            </a:avLst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11" name="قوس كبير أيسر 10"/>
          <p:cNvSpPr/>
          <p:nvPr/>
        </p:nvSpPr>
        <p:spPr>
          <a:xfrm flipH="1">
            <a:off x="4067944" y="4293096"/>
            <a:ext cx="323850" cy="815727"/>
          </a:xfrm>
          <a:prstGeom prst="leftBrac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12" name="قوس كبير أيسر 11"/>
          <p:cNvSpPr/>
          <p:nvPr/>
        </p:nvSpPr>
        <p:spPr>
          <a:xfrm flipH="1">
            <a:off x="4105450" y="4797153"/>
            <a:ext cx="257175" cy="792088"/>
          </a:xfrm>
          <a:prstGeom prst="leftBrac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127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المعالجة المحاسبية لعمليات اطفاء العقود غير المعدة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09065" y="1979136"/>
          <a:ext cx="6325870" cy="3752088"/>
        </p:xfrm>
        <a:graphic>
          <a:graphicData uri="http://schemas.openxmlformats.org/drawingml/2006/table">
            <a:tbl>
              <a:tblPr rtl="1" firstRow="1" firstCol="1" bandRow="1"/>
              <a:tblGrid>
                <a:gridCol w="1036320"/>
                <a:gridCol w="2700655"/>
                <a:gridCol w="2588895"/>
              </a:tblGrid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5. شراء عقد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 عقود غير معدة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××  المصرف أو الدائنون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 عقود غير معدة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××  المصرف أو الدائنون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6. بيع عقد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 المصرف </a:t>
                      </a:r>
                      <a:r>
                        <a:rPr lang="ar-IQ" sz="1100" b="1">
                          <a:effectLst/>
                          <a:latin typeface="Calibri"/>
                          <a:ea typeface="Calibri"/>
                          <a:cs typeface="Simplified Arabic"/>
                        </a:rPr>
                        <a:t>( المبلغ المستلم )</a:t>
                      </a: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 أ. خ  الفرق (</a:t>
                      </a:r>
                      <a:r>
                        <a:rPr lang="ar-IQ" sz="1100" b="1">
                          <a:effectLst/>
                          <a:latin typeface="Calibri"/>
                          <a:ea typeface="Calibri"/>
                          <a:cs typeface="Simplified Arabic"/>
                        </a:rPr>
                        <a:t>حالة الخسارة )</a:t>
                      </a: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××  عقود غير معدة                 أو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××  أ. خ  الفرق </a:t>
                      </a:r>
                      <a:r>
                        <a:rPr lang="ar-IQ" sz="1100" b="1">
                          <a:effectLst/>
                          <a:latin typeface="Calibri"/>
                          <a:ea typeface="Calibri"/>
                          <a:cs typeface="Simplified Arabic"/>
                        </a:rPr>
                        <a:t>(حالة االربح 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المصرف </a:t>
                      </a:r>
                      <a:r>
                        <a:rPr lang="ar-IQ" sz="11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( المبلغ المستلم )</a:t>
                      </a: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مخصص اطفاء عقود غير معدة </a:t>
                      </a:r>
                      <a:r>
                        <a:rPr lang="ar-IQ" sz="11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(</a:t>
                      </a:r>
                      <a:r>
                        <a:rPr lang="ar-IQ" sz="9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يخص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 السنوات السابقة من بداية العقد الى نهاية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  السنة الاخيرة قبل سنة البيع 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</a:t>
                      </a: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</a:t>
                      </a: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اطفاء العقود غير المعدة</a:t>
                      </a: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</a:t>
                      </a:r>
                      <a:r>
                        <a:rPr lang="ar-IQ" sz="11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(يخص سنة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البيع من البداية الى تاريخ البيع</a:t>
                      </a: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 أ. خ  الفرق (</a:t>
                      </a:r>
                      <a:r>
                        <a:rPr lang="ar-IQ" sz="11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حالة </a:t>
                      </a: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الخسارة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××  عقود غير معدة                 أو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××  أ. خ  الفرق </a:t>
                      </a:r>
                      <a:r>
                        <a:rPr lang="ar-IQ" sz="11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(حالة </a:t>
                      </a: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الربح</a:t>
                      </a: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                                           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قوس كبير أيسر 4"/>
          <p:cNvSpPr/>
          <p:nvPr/>
        </p:nvSpPr>
        <p:spPr>
          <a:xfrm>
            <a:off x="4499992" y="3711574"/>
            <a:ext cx="295275" cy="581025"/>
          </a:xfrm>
          <a:prstGeom prst="leftBrac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6" name="قوس كبير أيسر 5"/>
          <p:cNvSpPr/>
          <p:nvPr/>
        </p:nvSpPr>
        <p:spPr>
          <a:xfrm>
            <a:off x="1835696" y="4869160"/>
            <a:ext cx="295275" cy="581025"/>
          </a:xfrm>
          <a:prstGeom prst="leftBrac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575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المعالجة المحاسبية لعمليات اطفاء العقود غير المعدة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324359"/>
              </p:ext>
            </p:extLst>
          </p:nvPr>
        </p:nvGraphicFramePr>
        <p:xfrm>
          <a:off x="1907704" y="1556792"/>
          <a:ext cx="5184576" cy="4326135"/>
        </p:xfrm>
        <a:graphic>
          <a:graphicData uri="http://schemas.openxmlformats.org/drawingml/2006/table">
            <a:tbl>
              <a:tblPr rtl="1" firstRow="1" firstCol="1" bandRow="1"/>
              <a:tblGrid>
                <a:gridCol w="1437763"/>
                <a:gridCol w="3746813"/>
              </a:tblGrid>
              <a:tr h="432613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7. نهاية السنة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- ترصيد حساب العقود غير المعدة بعد ان رحلت اليه جميع العمليات خلال السنة وكذلك حساب مخصص اطفاء العقود غير المعدة , رصيد العقود غير المعدة يضرب في النسبة المحددة لاستخراج </a:t>
                      </a:r>
                      <a:r>
                        <a:rPr lang="ar-IQ" sz="11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المخصص المطلوب</a:t>
                      </a: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, ورصيد حساب المخصص الذي تم ترصيده يمثل </a:t>
                      </a:r>
                      <a:r>
                        <a:rPr lang="ar-IQ" sz="11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المخصص الموجود</a:t>
                      </a: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- المخصص المطلوب &gt; المخصص الموجود 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يتم زيادة المخصص بالفرق بنفس قيد الاطفاء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××   اطفاء العقود غير المعدة 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××   مخصص اطفاء العقود غير المعدة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والغلق بحساب أ. خ 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أ . خ 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××  اطفاء العقود غير المعدة 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- المخصص المطلوب &lt; المخصص الموجود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يتم تخفيض رصيد المخصص بالفرق بالقيد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 مخصص العقود غير المعدة 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××  تخفيض مخصص العقود غير المعدة 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والغلق لحساب التخفيض :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×× تخفيض مخصص العقود غير المعدة 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××   أ . خ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35785" algn="l"/>
                        </a:tabLst>
                      </a:pPr>
                      <a:r>
                        <a:rPr lang="ar-IQ" sz="11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181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سبوك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مسبوك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سبو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40</TotalTime>
  <Words>785</Words>
  <Application>Microsoft Office PowerPoint</Application>
  <PresentationFormat>عرض على الشاشة (3:4)‏</PresentationFormat>
  <Paragraphs>106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مسبوك</vt:lpstr>
      <vt:lpstr>احتساب الاطفاء للعقود غير المعدة : </vt:lpstr>
      <vt:lpstr>المعالجة المحاسبية لعمليات اطفاء العقود غير المعدة</vt:lpstr>
      <vt:lpstr>المعالجة المحاسبية لعمليات اطفاء العقود غير المعدة</vt:lpstr>
      <vt:lpstr>المعالجة المحاسبية لعمليات اطفاء العقود غير المعدة</vt:lpstr>
      <vt:lpstr>المعالجة المحاسبية لعمليات اطفاء العقود غير المعدة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احتساب الاطفاء للعقود غير المعدة :</dc:title>
  <dc:creator>q</dc:creator>
  <cp:lastModifiedBy>q</cp:lastModifiedBy>
  <cp:revision>4</cp:revision>
  <dcterms:created xsi:type="dcterms:W3CDTF">2017-12-11T15:23:47Z</dcterms:created>
  <dcterms:modified xsi:type="dcterms:W3CDTF">2017-12-11T16:54:47Z</dcterms:modified>
</cp:coreProperties>
</file>