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0" d="100"/>
          <a:sy n="70" d="100"/>
        </p:scale>
        <p:origin x="-1386" y="2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5EC03BAE-BCE1-49D1-B4FB-0248AA96BA10}" type="datetimeFigureOut">
              <a:rPr lang="ar-IQ" smtClean="0"/>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E257796-43EE-4DD3-A80C-2031011588B7}"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5EC03BAE-BCE1-49D1-B4FB-0248AA96BA10}" type="datetimeFigureOut">
              <a:rPr lang="ar-IQ" smtClean="0"/>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E257796-43EE-4DD3-A80C-2031011588B7}"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EC03BAE-BCE1-49D1-B4FB-0248AA96BA10}" type="datetimeFigureOut">
              <a:rPr lang="ar-IQ" smtClean="0"/>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E257796-43EE-4DD3-A80C-2031011588B7}" type="slidenum">
              <a:rPr lang="ar-IQ" smtClean="0"/>
              <a:t>‹#›</a:t>
            </a:fld>
            <a:endParaRPr lang="ar-IQ"/>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5EC03BAE-BCE1-49D1-B4FB-0248AA96BA10}" type="datetimeFigureOut">
              <a:rPr lang="ar-IQ" smtClean="0"/>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E257796-43EE-4DD3-A80C-2031011588B7}" type="slidenum">
              <a:rPr lang="ar-IQ" smtClean="0"/>
              <a:t>‹#›</a:t>
            </a:fld>
            <a:endParaRPr lang="ar-IQ"/>
          </a:p>
        </p:txBody>
      </p:sp>
      <p:sp>
        <p:nvSpPr>
          <p:cNvPr id="7" name="Title 6"/>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5EC03BAE-BCE1-49D1-B4FB-0248AA96BA10}" type="datetimeFigureOut">
              <a:rPr lang="ar-IQ" smtClean="0"/>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E257796-43EE-4DD3-A80C-2031011588B7}"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5EC03BAE-BCE1-49D1-B4FB-0248AA96BA10}" type="datetimeFigureOut">
              <a:rPr lang="ar-IQ" smtClean="0"/>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E257796-43EE-4DD3-A80C-2031011588B7}" type="slidenum">
              <a:rPr lang="ar-IQ" smtClean="0"/>
              <a:t>‹#›</a:t>
            </a:fld>
            <a:endParaRPr lang="ar-IQ"/>
          </a:p>
        </p:txBody>
      </p:sp>
      <p:sp>
        <p:nvSpPr>
          <p:cNvPr id="9" name="Content Placeholder 8"/>
          <p:cNvSpPr>
            <a:spLocks noGrp="1"/>
          </p:cNvSpPr>
          <p:nvPr>
            <p:ph sz="quarter" idx="13"/>
          </p:nvPr>
        </p:nvSpPr>
        <p:spPr>
          <a:xfrm>
            <a:off x="676655"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5EC03BAE-BCE1-49D1-B4FB-0248AA96BA10}" type="datetimeFigureOut">
              <a:rPr lang="ar-IQ" smtClean="0"/>
              <a:t>23/03/1439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EE257796-43EE-4DD3-A80C-2031011588B7}"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5EC03BAE-BCE1-49D1-B4FB-0248AA96BA10}" type="datetimeFigureOut">
              <a:rPr lang="ar-IQ" smtClean="0"/>
              <a:t>23/03/1439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EE257796-43EE-4DD3-A80C-2031011588B7}"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5EC03BAE-BCE1-49D1-B4FB-0248AA96BA10}" type="datetimeFigureOut">
              <a:rPr lang="ar-IQ" smtClean="0"/>
              <a:t>23/03/1439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EE257796-43EE-4DD3-A80C-2031011588B7}"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EC03BAE-BCE1-49D1-B4FB-0248AA96BA10}" type="datetimeFigureOut">
              <a:rPr lang="ar-IQ" smtClean="0"/>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E257796-43EE-4DD3-A80C-2031011588B7}" type="slidenum">
              <a:rPr lang="ar-IQ" smtClean="0"/>
              <a:t>‹#›</a:t>
            </a:fld>
            <a:endParaRPr lang="ar-IQ"/>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5EC03BAE-BCE1-49D1-B4FB-0248AA96BA10}" type="datetimeFigureOut">
              <a:rPr lang="ar-IQ" smtClean="0"/>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E257796-43EE-4DD3-A80C-2031011588B7}" type="slidenum">
              <a:rPr lang="ar-IQ" smtClean="0"/>
              <a:t>‹#›</a:t>
            </a:fld>
            <a:endParaRPr lang="ar-IQ"/>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5EC03BAE-BCE1-49D1-B4FB-0248AA96BA10}" type="datetimeFigureOut">
              <a:rPr lang="ar-IQ" smtClean="0"/>
              <a:t>23/03/1439</a:t>
            </a:fld>
            <a:endParaRPr lang="ar-IQ"/>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ar-IQ"/>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EE257796-43EE-4DD3-A80C-2031011588B7}" type="slidenum">
              <a:rPr lang="ar-IQ" smtClean="0"/>
              <a:t>‹#›</a:t>
            </a:fld>
            <a:endParaRPr lang="ar-IQ"/>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1052736"/>
            <a:ext cx="7772400" cy="1470025"/>
          </a:xfrm>
        </p:spPr>
        <p:txBody>
          <a:bodyPr/>
          <a:lstStyle/>
          <a:p>
            <a:r>
              <a:rPr lang="ar-IQ" dirty="0" smtClean="0"/>
              <a:t>المحاسبة في </a:t>
            </a:r>
            <a:r>
              <a:rPr lang="ar-IQ" dirty="0" err="1" smtClean="0"/>
              <a:t>المنشأت</a:t>
            </a:r>
            <a:r>
              <a:rPr lang="ar-IQ" dirty="0" smtClean="0"/>
              <a:t> النفطية </a:t>
            </a:r>
            <a:br>
              <a:rPr lang="ar-IQ" dirty="0" smtClean="0"/>
            </a:br>
            <a:r>
              <a:rPr lang="ar-IQ" dirty="0" err="1" smtClean="0"/>
              <a:t>الأطار</a:t>
            </a:r>
            <a:r>
              <a:rPr lang="ar-IQ" dirty="0" smtClean="0"/>
              <a:t> النظري لمحاسبة </a:t>
            </a:r>
            <a:r>
              <a:rPr lang="ar-IQ" dirty="0" err="1" smtClean="0"/>
              <a:t>المنشأت</a:t>
            </a:r>
            <a:r>
              <a:rPr lang="ar-IQ" dirty="0" smtClean="0"/>
              <a:t> النفطية </a:t>
            </a:r>
            <a:endParaRPr lang="ar-IQ" dirty="0"/>
          </a:p>
        </p:txBody>
      </p:sp>
      <p:sp>
        <p:nvSpPr>
          <p:cNvPr id="3" name="عنوان فرعي 2"/>
          <p:cNvSpPr>
            <a:spLocks noGrp="1"/>
          </p:cNvSpPr>
          <p:nvPr>
            <p:ph type="subTitle" idx="1"/>
          </p:nvPr>
        </p:nvSpPr>
        <p:spPr>
          <a:xfrm>
            <a:off x="1371600" y="2564904"/>
            <a:ext cx="6400800" cy="3073896"/>
          </a:xfrm>
        </p:spPr>
        <p:txBody>
          <a:bodyPr>
            <a:normAutofit/>
          </a:bodyPr>
          <a:lstStyle/>
          <a:p>
            <a:r>
              <a:rPr lang="ar-IQ" dirty="0" smtClean="0"/>
              <a:t>يشكل البترول المصدر الاساسي للطاقة في العالم  والمصدر الاساسي للدخل في كثير من البلدان , وتتميز صناعة النفط بطبيعة فنية </a:t>
            </a:r>
            <a:r>
              <a:rPr lang="ar-IQ" dirty="0" err="1" smtClean="0"/>
              <a:t>وأقتصادية</a:t>
            </a:r>
            <a:r>
              <a:rPr lang="ar-IQ" dirty="0" smtClean="0"/>
              <a:t> خاصة بكونها صناعة استخراجية تختلف عن الصناعان التحويلية فعمليات البحث والاستكشاف عن البترول تتعلق اساسا" بالبحث عن احد الموارد الطبيعية ( النفط الخام ) وهو مصدر آيل للنضوب والنفاد ( الأصول المتناقصة ) والتي تعرف " بأنها الموارد الطبيعية المخزونة في باطن الارض والتي تتناقص في الكمية بسبب </a:t>
            </a:r>
            <a:r>
              <a:rPr lang="ar-IQ" dirty="0" err="1" smtClean="0"/>
              <a:t>الأستخراج</a:t>
            </a:r>
            <a:r>
              <a:rPr lang="ar-IQ" dirty="0" smtClean="0"/>
              <a:t> بمقدار مساو لكمية المواد المستخرجة " او انها الموجودات الطبيعية التي يتم استنفادها خلال عملية الانتاج </a:t>
            </a:r>
            <a:r>
              <a:rPr lang="ar-IQ" dirty="0" err="1" smtClean="0"/>
              <a:t>ولايمكن</a:t>
            </a:r>
            <a:r>
              <a:rPr lang="ar-IQ" dirty="0" smtClean="0"/>
              <a:t> </a:t>
            </a:r>
            <a:r>
              <a:rPr lang="ar-IQ" dirty="0" err="1" smtClean="0"/>
              <a:t>للأنسان</a:t>
            </a:r>
            <a:r>
              <a:rPr lang="ar-IQ" dirty="0" smtClean="0"/>
              <a:t> تعويض </a:t>
            </a:r>
            <a:r>
              <a:rPr lang="ar-IQ" dirty="0" err="1" smtClean="0"/>
              <a:t>مافقده</a:t>
            </a:r>
            <a:r>
              <a:rPr lang="ar-IQ" dirty="0" smtClean="0"/>
              <a:t> منها .</a:t>
            </a:r>
            <a:endParaRPr lang="ar-IQ" dirty="0"/>
          </a:p>
        </p:txBody>
      </p:sp>
    </p:spTree>
    <p:extLst>
      <p:ext uri="{BB962C8B-B14F-4D97-AF65-F5344CB8AC3E}">
        <p14:creationId xmlns:p14="http://schemas.microsoft.com/office/powerpoint/2010/main" val="2384895533"/>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62500" lnSpcReduction="20000"/>
          </a:bodyPr>
          <a:lstStyle/>
          <a:p>
            <a:r>
              <a:rPr lang="ar-IQ" dirty="0" smtClean="0"/>
              <a:t>1- وجود عامل عدم </a:t>
            </a:r>
            <a:r>
              <a:rPr lang="ar-IQ" dirty="0" err="1" smtClean="0"/>
              <a:t>التاكد</a:t>
            </a:r>
            <a:r>
              <a:rPr lang="ar-IQ" dirty="0" smtClean="0"/>
              <a:t> فبينما نجد بقية الصناعات وأنواع النشاط الاقتصادي المختلفة تستطيع التنبؤ بكثير من الدقة لنتائج عملياتها المختلفة ، نجد شركات صناعة النفط لا يمكنها مثل هذا التنبؤ بالرغم من تقدم العلوم الجيولوجية </a:t>
            </a:r>
            <a:r>
              <a:rPr lang="ar-IQ" dirty="0" err="1" smtClean="0"/>
              <a:t>والجيوفيزيقية</a:t>
            </a:r>
            <a:r>
              <a:rPr lang="ar-IQ" dirty="0" smtClean="0"/>
              <a:t> فقد دلت الاحصاءات على أن 95 % من المناطق النائية التي تؤجرها الشركات النفطية في الولايات المتحدة تظهر على أنها غير منتجة أو منتجة ولكن بشكل غير تجاري.</a:t>
            </a:r>
          </a:p>
          <a:p>
            <a:r>
              <a:rPr lang="ar-IQ" dirty="0" smtClean="0"/>
              <a:t>2- كبر حجم الشركات وتعقيد عملياتها مما يحدو بهذه الشركات الى اتباع فلسفة السهولة والعملية فحيثما وجد تضارب بين العملية والصحة النظرية يوجد ميل كبير الى اتباع النظام الذي يعطي الاجابة السريعة ويقلل من التعقيدات والتحاليل .</a:t>
            </a:r>
          </a:p>
          <a:p>
            <a:r>
              <a:rPr lang="ar-IQ" dirty="0" smtClean="0"/>
              <a:t>3- ضرورة تعديل انتاج شركات النفط بين الحين والأخر لتتماشى مع قوانين الدولة التي تعمل بها مع عدم تمكن هذه الشركات في أغلب الأحيان من تحديد سعر بيع الوحدة بل يخضع ذلك للسعر المعلن من قبل منظمات متخصصة كالأوبك مثلاً .</a:t>
            </a:r>
          </a:p>
          <a:p>
            <a:r>
              <a:rPr lang="ar-IQ" dirty="0" smtClean="0"/>
              <a:t>4 – وجود فجوة زمنية كبيرة بين عمليتي الانفاق والانتاج فقد تمضي عدة سنوات في تنفيذ نشاطات الاستكشاف الجيولوجي وذلك لتحديد المنافع المحتملة من المنطقة الجغرافية </a:t>
            </a:r>
            <a:r>
              <a:rPr lang="ar-IQ" dirty="0" err="1" smtClean="0"/>
              <a:t>وأمكانية</a:t>
            </a:r>
            <a:r>
              <a:rPr lang="ar-IQ" dirty="0" smtClean="0"/>
              <a:t> وجود احتياطيات بترولية فيها </a:t>
            </a:r>
          </a:p>
          <a:p>
            <a:r>
              <a:rPr lang="ar-IQ" dirty="0" smtClean="0"/>
              <a:t>5 – الشركات التخصصية فهناك شركات متخصصة بالبحث وشركات متخصصة </a:t>
            </a:r>
            <a:r>
              <a:rPr lang="ar-IQ" dirty="0" err="1" smtClean="0"/>
              <a:t>بالانتاج</a:t>
            </a:r>
            <a:r>
              <a:rPr lang="ar-IQ" dirty="0" smtClean="0"/>
              <a:t> وشركات بالتسويق  </a:t>
            </a:r>
          </a:p>
          <a:p>
            <a:endParaRPr lang="ar-IQ" dirty="0"/>
          </a:p>
        </p:txBody>
      </p:sp>
      <p:sp>
        <p:nvSpPr>
          <p:cNvPr id="2" name="عنوان 1"/>
          <p:cNvSpPr>
            <a:spLocks noGrp="1"/>
          </p:cNvSpPr>
          <p:nvPr>
            <p:ph type="title"/>
          </p:nvPr>
        </p:nvSpPr>
        <p:spPr/>
        <p:txBody>
          <a:bodyPr>
            <a:normAutofit fontScale="90000"/>
          </a:bodyPr>
          <a:lstStyle/>
          <a:p>
            <a:r>
              <a:rPr lang="ar-IQ" dirty="0" smtClean="0"/>
              <a:t>اهم  اختلافات محاسبة النقط عن أنواع المحاسبة الأخرى : </a:t>
            </a:r>
            <a:endParaRPr lang="ar-IQ" dirty="0"/>
          </a:p>
        </p:txBody>
      </p:sp>
    </p:spTree>
    <p:extLst>
      <p:ext uri="{BB962C8B-B14F-4D97-AF65-F5344CB8AC3E}">
        <p14:creationId xmlns:p14="http://schemas.microsoft.com/office/powerpoint/2010/main" val="1275557110"/>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lnSpcReduction="10000"/>
          </a:bodyPr>
          <a:lstStyle/>
          <a:p>
            <a:pPr algn="just">
              <a:lnSpc>
                <a:spcPct val="115000"/>
              </a:lnSpc>
              <a:spcAft>
                <a:spcPts val="1000"/>
              </a:spcAft>
              <a:tabLst>
                <a:tab pos="1835785" algn="l"/>
              </a:tabLst>
            </a:pPr>
            <a:r>
              <a:rPr lang="ar-IQ" dirty="0">
                <a:ea typeface="Calibri"/>
                <a:cs typeface="Simplified Arabic"/>
              </a:rPr>
              <a:t>تتكون الصناعة النفطية من الراحل الاساسية الاتية : </a:t>
            </a:r>
            <a:endParaRPr lang="en-US" sz="2400" dirty="0">
              <a:ea typeface="Calibri"/>
              <a:cs typeface="Arial"/>
            </a:endParaRPr>
          </a:p>
          <a:p>
            <a:pPr lvl="0" algn="just">
              <a:lnSpc>
                <a:spcPct val="115000"/>
              </a:lnSpc>
              <a:buFont typeface="+mj-lt"/>
              <a:buAutoNum type="arabicPeriod"/>
              <a:tabLst>
                <a:tab pos="1835785" algn="l"/>
              </a:tabLst>
            </a:pPr>
            <a:r>
              <a:rPr lang="ar-IQ" dirty="0">
                <a:ea typeface="Calibri"/>
                <a:cs typeface="Simplified Arabic"/>
              </a:rPr>
              <a:t>البحث والاستكشاف .</a:t>
            </a:r>
            <a:endParaRPr lang="en-US" sz="2400" dirty="0">
              <a:ea typeface="Calibri"/>
              <a:cs typeface="Arial"/>
            </a:endParaRPr>
          </a:p>
          <a:p>
            <a:pPr lvl="0" algn="just">
              <a:lnSpc>
                <a:spcPct val="115000"/>
              </a:lnSpc>
              <a:buFont typeface="+mj-lt"/>
              <a:buAutoNum type="arabicPeriod"/>
              <a:tabLst>
                <a:tab pos="1835785" algn="l"/>
              </a:tabLst>
            </a:pPr>
            <a:r>
              <a:rPr lang="ar-IQ" dirty="0">
                <a:ea typeface="Calibri"/>
                <a:cs typeface="Simplified Arabic"/>
              </a:rPr>
              <a:t>الحفر والتطوير .</a:t>
            </a:r>
            <a:endParaRPr lang="en-US" sz="2400" dirty="0">
              <a:ea typeface="Calibri"/>
              <a:cs typeface="Arial"/>
            </a:endParaRPr>
          </a:p>
          <a:p>
            <a:pPr lvl="0" algn="just">
              <a:lnSpc>
                <a:spcPct val="115000"/>
              </a:lnSpc>
              <a:buFont typeface="+mj-lt"/>
              <a:buAutoNum type="arabicPeriod"/>
              <a:tabLst>
                <a:tab pos="1835785" algn="l"/>
              </a:tabLst>
            </a:pPr>
            <a:r>
              <a:rPr lang="ar-IQ" dirty="0">
                <a:ea typeface="Calibri"/>
                <a:cs typeface="Simplified Arabic"/>
              </a:rPr>
              <a:t>الانتاج او الاستخراج .</a:t>
            </a:r>
            <a:endParaRPr lang="en-US" sz="2400" dirty="0">
              <a:ea typeface="Calibri"/>
              <a:cs typeface="Arial"/>
            </a:endParaRPr>
          </a:p>
          <a:p>
            <a:pPr lvl="0" algn="just">
              <a:lnSpc>
                <a:spcPct val="115000"/>
              </a:lnSpc>
              <a:buFont typeface="+mj-lt"/>
              <a:buAutoNum type="arabicPeriod"/>
              <a:tabLst>
                <a:tab pos="1835785" algn="l"/>
              </a:tabLst>
            </a:pPr>
            <a:r>
              <a:rPr lang="ar-IQ" dirty="0">
                <a:ea typeface="Calibri"/>
                <a:cs typeface="Simplified Arabic"/>
              </a:rPr>
              <a:t>التخزين والنقل .</a:t>
            </a:r>
            <a:endParaRPr lang="en-US" sz="2400" dirty="0">
              <a:ea typeface="Calibri"/>
              <a:cs typeface="Arial"/>
            </a:endParaRPr>
          </a:p>
          <a:p>
            <a:pPr lvl="0" algn="just">
              <a:lnSpc>
                <a:spcPct val="115000"/>
              </a:lnSpc>
              <a:spcAft>
                <a:spcPts val="1000"/>
              </a:spcAft>
              <a:buFont typeface="+mj-lt"/>
              <a:buAutoNum type="arabicPeriod"/>
              <a:tabLst>
                <a:tab pos="1835785" algn="l"/>
              </a:tabLst>
            </a:pPr>
            <a:r>
              <a:rPr lang="ar-IQ" dirty="0">
                <a:ea typeface="Calibri"/>
                <a:cs typeface="Simplified Arabic"/>
              </a:rPr>
              <a:t>التكرير .</a:t>
            </a:r>
            <a:endParaRPr lang="en-US" sz="2400" dirty="0">
              <a:ea typeface="Calibri"/>
              <a:cs typeface="Arial"/>
            </a:endParaRPr>
          </a:p>
          <a:p>
            <a:r>
              <a:rPr lang="ar-IQ" dirty="0" smtClean="0">
                <a:effectLst/>
                <a:ea typeface="Calibri"/>
                <a:cs typeface="Simplified Arabic"/>
              </a:rPr>
              <a:t>6.الشحن والتسويق .</a:t>
            </a:r>
            <a:endParaRPr lang="ar-IQ" dirty="0"/>
          </a:p>
        </p:txBody>
      </p:sp>
      <p:sp>
        <p:nvSpPr>
          <p:cNvPr id="2" name="عنوان 1"/>
          <p:cNvSpPr>
            <a:spLocks noGrp="1"/>
          </p:cNvSpPr>
          <p:nvPr>
            <p:ph type="title"/>
          </p:nvPr>
        </p:nvSpPr>
        <p:spPr/>
        <p:txBody>
          <a:bodyPr/>
          <a:lstStyle/>
          <a:p>
            <a:r>
              <a:rPr lang="ar-IQ" dirty="0" smtClean="0"/>
              <a:t>المراحل الأساسية لصناعة النفط :</a:t>
            </a:r>
            <a:endParaRPr lang="ar-IQ" dirty="0"/>
          </a:p>
        </p:txBody>
      </p:sp>
    </p:spTree>
    <p:extLst>
      <p:ext uri="{BB962C8B-B14F-4D97-AF65-F5344CB8AC3E}">
        <p14:creationId xmlns:p14="http://schemas.microsoft.com/office/powerpoint/2010/main" val="688324053"/>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85000" lnSpcReduction="20000"/>
          </a:bodyPr>
          <a:lstStyle/>
          <a:p>
            <a:r>
              <a:rPr lang="ar-IQ" dirty="0" smtClean="0"/>
              <a:t>والتي من خلالها تقوم شركات البترول </a:t>
            </a:r>
            <a:r>
              <a:rPr lang="ar-IQ" dirty="0" err="1" smtClean="0"/>
              <a:t>بأستكشاف</a:t>
            </a:r>
            <a:r>
              <a:rPr lang="ar-IQ" dirty="0" smtClean="0"/>
              <a:t> مكامن النفط والغاز في باطن الارض , فالخطوة الاولى في عمليات البحث هي تحديد المنطقة الجغرافية التي سيتم البحث فيها , وبعدها تتم عملية الاستطلاع الاولي </a:t>
            </a:r>
            <a:r>
              <a:rPr lang="ar-IQ" dirty="0" err="1" smtClean="0"/>
              <a:t>بأستخدام</a:t>
            </a:r>
            <a:r>
              <a:rPr lang="ar-IQ" dirty="0" smtClean="0"/>
              <a:t> الوسائل الجيولوجية لمعرفة امكانية استخراج البترول بكميات تجارية ام لا . والمعالجة المحاسبية التي </a:t>
            </a:r>
            <a:r>
              <a:rPr lang="ar-IQ" dirty="0" err="1" smtClean="0"/>
              <a:t>تتطلبها</a:t>
            </a:r>
            <a:r>
              <a:rPr lang="ar-IQ" dirty="0" smtClean="0"/>
              <a:t> هذه المرحلة تحتاج الى التمييز بين ثلاث طرق لأثبات النفقات التي تتحملها الشركة وهي : </a:t>
            </a:r>
          </a:p>
          <a:p>
            <a:r>
              <a:rPr lang="ar-IQ" dirty="0" smtClean="0"/>
              <a:t>اولا" : طريقة المصروفات الجارية :- بموجب هذه الطريقة تعتبر جميع النفقات المنفقة في هذه المرحلة نفقات </a:t>
            </a:r>
            <a:r>
              <a:rPr lang="ar-IQ" dirty="0" err="1" smtClean="0"/>
              <a:t>ايرادية</a:t>
            </a:r>
            <a:r>
              <a:rPr lang="ar-IQ" dirty="0" smtClean="0"/>
              <a:t> تظهر نهاية السنة في حساب ارباح وخسائر . </a:t>
            </a:r>
          </a:p>
          <a:p>
            <a:r>
              <a:rPr lang="ar-IQ" dirty="0" smtClean="0"/>
              <a:t>ثانيا" : طريقة المجهودات الناجحة :- بموجب هذه الطريقة يتم التمييز بين النفقات </a:t>
            </a:r>
            <a:r>
              <a:rPr lang="ar-IQ" dirty="0" err="1" smtClean="0"/>
              <a:t>الايرادية</a:t>
            </a:r>
            <a:r>
              <a:rPr lang="ar-IQ" dirty="0" smtClean="0"/>
              <a:t> والرأسمالية فالجزء المنفق على الابار المنتجة يعتبر نفقات رأسمالية تظهر في قائمة المركز المالي نهاية السنة , اما الجزء المنفق على الابار غير المنتجة يعتبر نفقات </a:t>
            </a:r>
            <a:r>
              <a:rPr lang="ar-IQ" dirty="0" err="1" smtClean="0"/>
              <a:t>ايرادية</a:t>
            </a:r>
            <a:r>
              <a:rPr lang="ar-IQ" dirty="0" smtClean="0"/>
              <a:t> تظهر في حساب ارباح وخسائر .</a:t>
            </a:r>
          </a:p>
          <a:p>
            <a:r>
              <a:rPr lang="ar-IQ" dirty="0" smtClean="0"/>
              <a:t>ثالثا" : طريقة الكلفة الكلية :- تعتبر هذه الطرقة جميع النفقات المنفقة هي نفقات رأسمالية سواء اكانت الابار منتجة ام لا . </a:t>
            </a:r>
            <a:endParaRPr lang="ar-IQ" dirty="0"/>
          </a:p>
        </p:txBody>
      </p:sp>
      <p:sp>
        <p:nvSpPr>
          <p:cNvPr id="2" name="عنوان 1"/>
          <p:cNvSpPr>
            <a:spLocks noGrp="1"/>
          </p:cNvSpPr>
          <p:nvPr>
            <p:ph type="title"/>
          </p:nvPr>
        </p:nvSpPr>
        <p:spPr/>
        <p:txBody>
          <a:bodyPr/>
          <a:lstStyle/>
          <a:p>
            <a:r>
              <a:rPr lang="ar-IQ" dirty="0" smtClean="0"/>
              <a:t>1.مرحلة البحث </a:t>
            </a:r>
            <a:r>
              <a:rPr lang="ar-IQ" dirty="0" err="1" smtClean="0"/>
              <a:t>والأستكشاف</a:t>
            </a:r>
            <a:r>
              <a:rPr lang="ar-IQ" dirty="0" smtClean="0"/>
              <a:t>  :</a:t>
            </a:r>
            <a:endParaRPr lang="ar-IQ" dirty="0"/>
          </a:p>
        </p:txBody>
      </p:sp>
    </p:spTree>
    <p:extLst>
      <p:ext uri="{BB962C8B-B14F-4D97-AF65-F5344CB8AC3E}">
        <p14:creationId xmlns:p14="http://schemas.microsoft.com/office/powerpoint/2010/main" val="831899407"/>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عنصر نائب للمحتوى 7"/>
          <p:cNvGraphicFramePr>
            <a:graphicFrameLocks noGrp="1"/>
          </p:cNvGraphicFramePr>
          <p:nvPr>
            <p:ph idx="1"/>
            <p:extLst>
              <p:ext uri="{D42A27DB-BD31-4B8C-83A1-F6EECF244321}">
                <p14:modId xmlns:p14="http://schemas.microsoft.com/office/powerpoint/2010/main" val="4052554609"/>
              </p:ext>
            </p:extLst>
          </p:nvPr>
        </p:nvGraphicFramePr>
        <p:xfrm>
          <a:off x="1115617" y="1619853"/>
          <a:ext cx="6984775" cy="4074225"/>
        </p:xfrm>
        <a:graphic>
          <a:graphicData uri="http://schemas.openxmlformats.org/drawingml/2006/table">
            <a:tbl>
              <a:tblPr rtl="1" firstRow="1" firstCol="1" bandRow="1"/>
              <a:tblGrid>
                <a:gridCol w="779992"/>
                <a:gridCol w="1869052"/>
                <a:gridCol w="2180316"/>
                <a:gridCol w="2155415"/>
              </a:tblGrid>
              <a:tr h="0">
                <a:tc>
                  <a:txBody>
                    <a:bodyPr/>
                    <a:lstStyle/>
                    <a:p>
                      <a:pPr algn="just" rtl="1">
                        <a:lnSpc>
                          <a:spcPct val="115000"/>
                        </a:lnSpc>
                        <a:spcAft>
                          <a:spcPts val="0"/>
                        </a:spcAft>
                        <a:tabLst>
                          <a:tab pos="1835785" algn="l"/>
                        </a:tabLst>
                      </a:pPr>
                      <a:r>
                        <a:rPr lang="ar-IQ" sz="1400" b="1">
                          <a:effectLst/>
                          <a:latin typeface="Calibri"/>
                          <a:ea typeface="Calibri"/>
                          <a:cs typeface="Simplified Arabic"/>
                        </a:rPr>
                        <a:t>الحالة </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1835785" algn="l"/>
                        </a:tabLst>
                      </a:pPr>
                      <a:r>
                        <a:rPr lang="ar-IQ" sz="1400" b="1">
                          <a:effectLst/>
                          <a:latin typeface="Calibri"/>
                          <a:ea typeface="Calibri"/>
                          <a:cs typeface="Simplified Arabic"/>
                        </a:rPr>
                        <a:t>المصروفات الجارية</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1835785" algn="l"/>
                        </a:tabLst>
                      </a:pPr>
                      <a:r>
                        <a:rPr lang="ar-IQ" sz="1400" b="1">
                          <a:effectLst/>
                          <a:latin typeface="Calibri"/>
                          <a:ea typeface="Calibri"/>
                          <a:cs typeface="Simplified Arabic"/>
                        </a:rPr>
                        <a:t>المجهودات الناجحة</a:t>
                      </a:r>
                      <a:endParaRPr lang="en-US" sz="1100" b="1">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1835785" algn="l"/>
                        </a:tabLst>
                      </a:pPr>
                      <a:r>
                        <a:rPr lang="ar-IQ" sz="1400" b="1" dirty="0">
                          <a:effectLst/>
                          <a:latin typeface="Calibri"/>
                          <a:ea typeface="Calibri"/>
                          <a:cs typeface="Simplified Arabic"/>
                        </a:rPr>
                        <a:t>الكلفة الكلية </a:t>
                      </a:r>
                      <a:endParaRPr lang="en-US" sz="1100" b="1"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rtl="1">
                        <a:lnSpc>
                          <a:spcPct val="115000"/>
                        </a:lnSpc>
                        <a:spcAft>
                          <a:spcPts val="0"/>
                        </a:spcAft>
                        <a:tabLst>
                          <a:tab pos="1835785" algn="l"/>
                        </a:tabLst>
                      </a:pPr>
                      <a:r>
                        <a:rPr lang="ar-IQ" sz="1100" b="1">
                          <a:effectLst/>
                          <a:latin typeface="Calibri"/>
                          <a:ea typeface="Calibri"/>
                          <a:cs typeface="Simplified Arabic"/>
                        </a:rPr>
                        <a:t>عند الانفاق</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1835785" algn="l"/>
                        </a:tabLst>
                      </a:pPr>
                      <a:r>
                        <a:rPr lang="ar-IQ" sz="1100" b="1">
                          <a:effectLst/>
                          <a:latin typeface="Calibri"/>
                          <a:ea typeface="Calibri"/>
                          <a:cs typeface="Simplified Arabic"/>
                        </a:rPr>
                        <a:t>××   مصاريف أستكشاف جارية </a:t>
                      </a:r>
                      <a:endParaRPr lang="en-US" sz="1100">
                        <a:effectLst/>
                        <a:latin typeface="Calibri"/>
                        <a:ea typeface="Calibri"/>
                        <a:cs typeface="Arial"/>
                      </a:endParaRPr>
                    </a:p>
                    <a:p>
                      <a:pPr algn="just" rtl="1">
                        <a:lnSpc>
                          <a:spcPct val="115000"/>
                        </a:lnSpc>
                        <a:spcAft>
                          <a:spcPts val="0"/>
                        </a:spcAft>
                        <a:tabLst>
                          <a:tab pos="1835785" algn="l"/>
                        </a:tabLst>
                      </a:pPr>
                      <a:r>
                        <a:rPr lang="ar-IQ" sz="1100" b="1">
                          <a:effectLst/>
                          <a:latin typeface="Calibri"/>
                          <a:ea typeface="Calibri"/>
                          <a:cs typeface="Simplified Arabic"/>
                        </a:rPr>
                        <a:t>  ××  المصرف او الدائنون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1835785" algn="l"/>
                        </a:tabLst>
                      </a:pPr>
                      <a:r>
                        <a:rPr lang="ar-IQ" sz="1100" b="1">
                          <a:effectLst/>
                          <a:latin typeface="Calibri"/>
                          <a:ea typeface="Calibri"/>
                          <a:cs typeface="Simplified Arabic"/>
                        </a:rPr>
                        <a:t>××   عقود امتياز معلق </a:t>
                      </a:r>
                      <a:endParaRPr lang="en-US" sz="1100">
                        <a:effectLst/>
                        <a:latin typeface="Calibri"/>
                        <a:ea typeface="Calibri"/>
                        <a:cs typeface="Arial"/>
                      </a:endParaRPr>
                    </a:p>
                    <a:p>
                      <a:pPr algn="just" rtl="1">
                        <a:lnSpc>
                          <a:spcPct val="115000"/>
                        </a:lnSpc>
                        <a:spcAft>
                          <a:spcPts val="0"/>
                        </a:spcAft>
                        <a:tabLst>
                          <a:tab pos="1835785" algn="l"/>
                        </a:tabLst>
                      </a:pPr>
                      <a:r>
                        <a:rPr lang="ar-IQ" sz="1100" b="1">
                          <a:effectLst/>
                          <a:latin typeface="Calibri"/>
                          <a:ea typeface="Calibri"/>
                          <a:cs typeface="Simplified Arabic"/>
                        </a:rPr>
                        <a:t>  ××  المصرف أو الدائنون</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1835785" algn="l"/>
                        </a:tabLst>
                      </a:pPr>
                      <a:r>
                        <a:rPr lang="ar-IQ" sz="1100" b="1" dirty="0">
                          <a:effectLst/>
                          <a:latin typeface="Calibri"/>
                          <a:ea typeface="Calibri"/>
                          <a:cs typeface="Simplified Arabic"/>
                        </a:rPr>
                        <a:t>××  عقود امتياز معلق </a:t>
                      </a:r>
                      <a:endParaRPr lang="en-US" sz="1100" dirty="0">
                        <a:effectLst/>
                        <a:latin typeface="Calibri"/>
                        <a:ea typeface="Calibri"/>
                        <a:cs typeface="Arial"/>
                      </a:endParaRPr>
                    </a:p>
                    <a:p>
                      <a:pPr algn="just" rtl="1">
                        <a:lnSpc>
                          <a:spcPct val="115000"/>
                        </a:lnSpc>
                        <a:spcAft>
                          <a:spcPts val="0"/>
                        </a:spcAft>
                        <a:tabLst>
                          <a:tab pos="1835785" algn="l"/>
                        </a:tabLst>
                      </a:pPr>
                      <a:r>
                        <a:rPr lang="ar-IQ" sz="1100" b="1" dirty="0">
                          <a:effectLst/>
                          <a:latin typeface="Calibri"/>
                          <a:ea typeface="Calibri"/>
                          <a:cs typeface="Simplified Arabic"/>
                        </a:rPr>
                        <a:t>  ××   المصرف أو الدائنون</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rtl="1">
                        <a:lnSpc>
                          <a:spcPct val="115000"/>
                        </a:lnSpc>
                        <a:spcAft>
                          <a:spcPts val="0"/>
                        </a:spcAft>
                        <a:tabLst>
                          <a:tab pos="1835785" algn="l"/>
                        </a:tabLst>
                      </a:pPr>
                      <a:r>
                        <a:rPr lang="ar-IQ" sz="1100" b="1">
                          <a:effectLst/>
                          <a:latin typeface="Calibri"/>
                          <a:ea typeface="Calibri"/>
                          <a:cs typeface="Simplified Arabic"/>
                        </a:rPr>
                        <a:t>عند الاتفاق أو ابرام عقد الامتياز أو بيان نتيجة الاستكشاف بوجود أو عدم وجود النفط في طريقة الكلفة الكلية</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1835785" algn="l"/>
                        </a:tabLst>
                      </a:pPr>
                      <a:r>
                        <a:rPr lang="ar-IQ" sz="1100" b="1">
                          <a:effectLst/>
                          <a:latin typeface="Calibri"/>
                          <a:ea typeface="Calibri"/>
                          <a:cs typeface="Simplified Arabic"/>
                        </a:rPr>
                        <a:t> لايسجل قيد (لعدم وجود عملية انفاق فعلي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1835785" algn="l"/>
                        </a:tabLst>
                      </a:pPr>
                      <a:r>
                        <a:rPr lang="ar-IQ" sz="1100" b="1">
                          <a:effectLst/>
                          <a:latin typeface="Calibri"/>
                          <a:ea typeface="Calibri"/>
                          <a:cs typeface="Simplified Arabic"/>
                        </a:rPr>
                        <a:t>××  عقود أمتاز غير معدة </a:t>
                      </a:r>
                      <a:endParaRPr lang="en-US" sz="1100">
                        <a:effectLst/>
                        <a:latin typeface="Calibri"/>
                        <a:ea typeface="Calibri"/>
                        <a:cs typeface="Arial"/>
                      </a:endParaRPr>
                    </a:p>
                    <a:p>
                      <a:pPr algn="just" rtl="1">
                        <a:lnSpc>
                          <a:spcPct val="115000"/>
                        </a:lnSpc>
                        <a:spcAft>
                          <a:spcPts val="0"/>
                        </a:spcAft>
                        <a:tabLst>
                          <a:tab pos="1835785" algn="l"/>
                        </a:tabLst>
                      </a:pPr>
                      <a:r>
                        <a:rPr lang="ar-IQ" sz="1100" b="1">
                          <a:effectLst/>
                          <a:latin typeface="Calibri"/>
                          <a:ea typeface="Calibri"/>
                          <a:cs typeface="Simplified Arabic"/>
                        </a:rPr>
                        <a:t>  ××  عقود امتياز معلق</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1835785" algn="l"/>
                        </a:tabLst>
                      </a:pPr>
                      <a:r>
                        <a:rPr lang="ar-IQ" sz="1100" b="1">
                          <a:effectLst/>
                          <a:latin typeface="Calibri"/>
                          <a:ea typeface="Calibri"/>
                          <a:cs typeface="Simplified Arabic"/>
                        </a:rPr>
                        <a:t>يسجل قيدين في آن واحد :</a:t>
                      </a:r>
                      <a:endParaRPr lang="en-US" sz="1100">
                        <a:effectLst/>
                        <a:latin typeface="Calibri"/>
                        <a:ea typeface="Calibri"/>
                        <a:cs typeface="Arial"/>
                      </a:endParaRPr>
                    </a:p>
                    <a:p>
                      <a:pPr algn="just" rtl="1">
                        <a:lnSpc>
                          <a:spcPct val="115000"/>
                        </a:lnSpc>
                        <a:spcAft>
                          <a:spcPts val="0"/>
                        </a:spcAft>
                        <a:tabLst>
                          <a:tab pos="1835785" algn="l"/>
                        </a:tabLst>
                      </a:pPr>
                      <a:r>
                        <a:rPr lang="ar-IQ" sz="1100" b="1">
                          <a:effectLst/>
                          <a:latin typeface="Calibri"/>
                          <a:ea typeface="Calibri"/>
                          <a:cs typeface="Simplified Arabic"/>
                        </a:rPr>
                        <a:t> </a:t>
                      </a:r>
                      <a:endParaRPr lang="en-US" sz="1100">
                        <a:effectLst/>
                        <a:latin typeface="Calibri"/>
                        <a:ea typeface="Calibri"/>
                        <a:cs typeface="Arial"/>
                      </a:endParaRPr>
                    </a:p>
                    <a:p>
                      <a:pPr algn="just" rtl="1">
                        <a:lnSpc>
                          <a:spcPct val="115000"/>
                        </a:lnSpc>
                        <a:spcAft>
                          <a:spcPts val="0"/>
                        </a:spcAft>
                        <a:tabLst>
                          <a:tab pos="1835785" algn="l"/>
                        </a:tabLst>
                      </a:pPr>
                      <a:r>
                        <a:rPr lang="ar-IQ" sz="1100" b="1">
                          <a:effectLst/>
                          <a:latin typeface="Calibri"/>
                          <a:ea typeface="Calibri"/>
                          <a:cs typeface="Simplified Arabic"/>
                        </a:rPr>
                        <a:t>××  عقود امتياز غير معدة </a:t>
                      </a:r>
                      <a:endParaRPr lang="en-US" sz="1100">
                        <a:effectLst/>
                        <a:latin typeface="Calibri"/>
                        <a:ea typeface="Calibri"/>
                        <a:cs typeface="Arial"/>
                      </a:endParaRPr>
                    </a:p>
                    <a:p>
                      <a:pPr algn="just" rtl="1">
                        <a:lnSpc>
                          <a:spcPct val="115000"/>
                        </a:lnSpc>
                        <a:spcAft>
                          <a:spcPts val="0"/>
                        </a:spcAft>
                        <a:tabLst>
                          <a:tab pos="1835785" algn="l"/>
                        </a:tabLst>
                      </a:pPr>
                      <a:r>
                        <a:rPr lang="ar-IQ" sz="1100" b="1">
                          <a:effectLst/>
                          <a:latin typeface="Calibri"/>
                          <a:ea typeface="Calibri"/>
                          <a:cs typeface="Simplified Arabic"/>
                        </a:rPr>
                        <a:t>  ××  عقود امتياز معلق</a:t>
                      </a:r>
                      <a:endParaRPr lang="en-US" sz="1100">
                        <a:effectLst/>
                        <a:latin typeface="Calibri"/>
                        <a:ea typeface="Calibri"/>
                        <a:cs typeface="Arial"/>
                      </a:endParaRPr>
                    </a:p>
                    <a:p>
                      <a:pPr algn="just" rtl="1">
                        <a:lnSpc>
                          <a:spcPct val="115000"/>
                        </a:lnSpc>
                        <a:spcAft>
                          <a:spcPts val="0"/>
                        </a:spcAft>
                        <a:tabLst>
                          <a:tab pos="1835785" algn="l"/>
                        </a:tabLst>
                      </a:pPr>
                      <a:r>
                        <a:rPr lang="ar-IQ" sz="1100" b="1">
                          <a:effectLst/>
                          <a:latin typeface="Calibri"/>
                          <a:ea typeface="Calibri"/>
                          <a:cs typeface="Simplified Arabic"/>
                        </a:rPr>
                        <a:t> </a:t>
                      </a:r>
                      <a:endParaRPr lang="en-US" sz="1100">
                        <a:effectLst/>
                        <a:latin typeface="Calibri"/>
                        <a:ea typeface="Calibri"/>
                        <a:cs typeface="Arial"/>
                      </a:endParaRPr>
                    </a:p>
                    <a:p>
                      <a:pPr algn="just" rtl="1">
                        <a:lnSpc>
                          <a:spcPct val="115000"/>
                        </a:lnSpc>
                        <a:spcAft>
                          <a:spcPts val="0"/>
                        </a:spcAft>
                        <a:tabLst>
                          <a:tab pos="1835785" algn="l"/>
                        </a:tabLst>
                      </a:pPr>
                      <a:r>
                        <a:rPr lang="en-US" sz="1100">
                          <a:effectLst/>
                          <a:latin typeface="Calibri"/>
                        </a:rPr>
                        <a:t/>
                      </a:r>
                      <a:br>
                        <a:rPr lang="en-US" sz="1100">
                          <a:effectLst/>
                          <a:latin typeface="Calibri"/>
                        </a:rPr>
                      </a:br>
                      <a:r>
                        <a:rPr lang="ar-IQ" sz="1100" b="1">
                          <a:effectLst/>
                          <a:latin typeface="Calibri"/>
                          <a:ea typeface="Calibri"/>
                          <a:cs typeface="Simplified Arabic"/>
                        </a:rPr>
                        <a:t>××  عقود امتياز منتجة </a:t>
                      </a:r>
                      <a:endParaRPr lang="en-US" sz="1100">
                        <a:effectLst/>
                        <a:latin typeface="Calibri"/>
                        <a:ea typeface="Calibri"/>
                        <a:cs typeface="Arial"/>
                      </a:endParaRPr>
                    </a:p>
                    <a:p>
                      <a:pPr algn="just" rtl="1">
                        <a:lnSpc>
                          <a:spcPct val="115000"/>
                        </a:lnSpc>
                        <a:spcAft>
                          <a:spcPts val="0"/>
                        </a:spcAft>
                        <a:tabLst>
                          <a:tab pos="1835785" algn="l"/>
                        </a:tabLst>
                      </a:pPr>
                      <a:r>
                        <a:rPr lang="ar-IQ" sz="1100" b="1">
                          <a:effectLst/>
                          <a:latin typeface="Calibri"/>
                          <a:ea typeface="Calibri"/>
                          <a:cs typeface="Simplified Arabic"/>
                        </a:rPr>
                        <a:t>  ××  عقود امتياز غير معدة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rtl="1">
                        <a:lnSpc>
                          <a:spcPct val="115000"/>
                        </a:lnSpc>
                        <a:spcAft>
                          <a:spcPts val="0"/>
                        </a:spcAft>
                        <a:tabLst>
                          <a:tab pos="1835785" algn="l"/>
                        </a:tabLst>
                      </a:pPr>
                      <a:r>
                        <a:rPr lang="ar-IQ" sz="1100" b="1">
                          <a:effectLst/>
                          <a:latin typeface="Calibri"/>
                          <a:ea typeface="Calibri"/>
                          <a:cs typeface="Simplified Arabic"/>
                        </a:rPr>
                        <a:t> </a:t>
                      </a:r>
                      <a:endParaRPr lang="en-US" sz="1100">
                        <a:effectLst/>
                        <a:latin typeface="Calibri"/>
                        <a:ea typeface="Calibri"/>
                        <a:cs typeface="Arial"/>
                      </a:endParaRPr>
                    </a:p>
                    <a:p>
                      <a:pPr algn="just" rtl="1">
                        <a:lnSpc>
                          <a:spcPct val="115000"/>
                        </a:lnSpc>
                        <a:spcAft>
                          <a:spcPts val="0"/>
                        </a:spcAft>
                        <a:tabLst>
                          <a:tab pos="1835785" algn="l"/>
                        </a:tabLst>
                      </a:pPr>
                      <a:r>
                        <a:rPr lang="ar-IQ" sz="1100" b="1">
                          <a:effectLst/>
                          <a:latin typeface="Calibri"/>
                          <a:ea typeface="Calibri"/>
                          <a:cs typeface="Simplified Arabic"/>
                        </a:rPr>
                        <a:t>عند التنازل عن جزء أو كل العقد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1835785" algn="l"/>
                        </a:tabLst>
                      </a:pPr>
                      <a:r>
                        <a:rPr lang="ar-IQ" sz="1100" b="1">
                          <a:effectLst/>
                          <a:latin typeface="Calibri"/>
                          <a:ea typeface="Calibri"/>
                          <a:cs typeface="Simplified Arabic"/>
                        </a:rPr>
                        <a:t> </a:t>
                      </a:r>
                      <a:endParaRPr lang="en-US" sz="1100">
                        <a:effectLst/>
                        <a:latin typeface="Calibri"/>
                        <a:ea typeface="Calibri"/>
                        <a:cs typeface="Arial"/>
                      </a:endParaRPr>
                    </a:p>
                    <a:p>
                      <a:pPr algn="just" rtl="1">
                        <a:lnSpc>
                          <a:spcPct val="115000"/>
                        </a:lnSpc>
                        <a:spcAft>
                          <a:spcPts val="0"/>
                        </a:spcAft>
                        <a:tabLst>
                          <a:tab pos="1835785" algn="l"/>
                        </a:tabLst>
                      </a:pPr>
                      <a:r>
                        <a:rPr lang="ar-IQ" sz="1100" b="1">
                          <a:effectLst/>
                          <a:latin typeface="Calibri"/>
                          <a:ea typeface="Calibri"/>
                          <a:cs typeface="Simplified Arabic"/>
                        </a:rPr>
                        <a:t>لايسجل قيد (لعدم وجود عملية انفاق فعلي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1835785" algn="l"/>
                        </a:tabLst>
                      </a:pPr>
                      <a:r>
                        <a:rPr lang="ar-IQ" sz="1100" b="1">
                          <a:effectLst/>
                          <a:latin typeface="Calibri"/>
                          <a:ea typeface="Calibri"/>
                          <a:cs typeface="Simplified Arabic"/>
                        </a:rPr>
                        <a:t> </a:t>
                      </a:r>
                      <a:endParaRPr lang="en-US" sz="1100">
                        <a:effectLst/>
                        <a:latin typeface="Calibri"/>
                        <a:ea typeface="Calibri"/>
                        <a:cs typeface="Arial"/>
                      </a:endParaRPr>
                    </a:p>
                    <a:p>
                      <a:pPr algn="just" rtl="1">
                        <a:lnSpc>
                          <a:spcPct val="115000"/>
                        </a:lnSpc>
                        <a:spcAft>
                          <a:spcPts val="0"/>
                        </a:spcAft>
                        <a:tabLst>
                          <a:tab pos="1835785" algn="l"/>
                        </a:tabLst>
                      </a:pPr>
                      <a:r>
                        <a:rPr lang="ar-IQ" sz="1100" b="1">
                          <a:effectLst/>
                          <a:latin typeface="Calibri"/>
                          <a:ea typeface="Calibri"/>
                          <a:cs typeface="Simplified Arabic"/>
                        </a:rPr>
                        <a:t>اذا لم يتم الاتفاق أو ابرام العقد بعد :</a:t>
                      </a:r>
                      <a:endParaRPr lang="en-US" sz="1100">
                        <a:effectLst/>
                        <a:latin typeface="Calibri"/>
                        <a:ea typeface="Calibri"/>
                        <a:cs typeface="Arial"/>
                      </a:endParaRPr>
                    </a:p>
                    <a:p>
                      <a:pPr algn="just" rtl="1">
                        <a:lnSpc>
                          <a:spcPct val="115000"/>
                        </a:lnSpc>
                        <a:spcAft>
                          <a:spcPts val="0"/>
                        </a:spcAft>
                        <a:tabLst>
                          <a:tab pos="1835785" algn="l"/>
                        </a:tabLst>
                      </a:pPr>
                      <a:r>
                        <a:rPr lang="ar-IQ" sz="1100" b="1">
                          <a:effectLst/>
                          <a:latin typeface="Calibri"/>
                          <a:ea typeface="Calibri"/>
                          <a:cs typeface="Simplified Arabic"/>
                        </a:rPr>
                        <a:t>××  عقود امتياز متنازل عنها </a:t>
                      </a:r>
                      <a:endParaRPr lang="en-US" sz="1100">
                        <a:effectLst/>
                        <a:latin typeface="Calibri"/>
                        <a:ea typeface="Calibri"/>
                        <a:cs typeface="Arial"/>
                      </a:endParaRPr>
                    </a:p>
                    <a:p>
                      <a:pPr algn="just" rtl="1">
                        <a:lnSpc>
                          <a:spcPct val="115000"/>
                        </a:lnSpc>
                        <a:spcAft>
                          <a:spcPts val="0"/>
                        </a:spcAft>
                        <a:tabLst>
                          <a:tab pos="1835785" algn="l"/>
                        </a:tabLst>
                      </a:pPr>
                      <a:r>
                        <a:rPr lang="ar-IQ" sz="1100" b="1">
                          <a:effectLst/>
                          <a:latin typeface="Calibri"/>
                          <a:ea typeface="Calibri"/>
                          <a:cs typeface="Simplified Arabic"/>
                        </a:rPr>
                        <a:t>  ××  عقود امتياز معلق </a:t>
                      </a:r>
                      <a:endParaRPr lang="en-US" sz="1100">
                        <a:effectLst/>
                        <a:latin typeface="Calibri"/>
                        <a:ea typeface="Calibri"/>
                        <a:cs typeface="Arial"/>
                      </a:endParaRPr>
                    </a:p>
                    <a:p>
                      <a:pPr algn="just" rtl="1">
                        <a:lnSpc>
                          <a:spcPct val="115000"/>
                        </a:lnSpc>
                        <a:spcAft>
                          <a:spcPts val="0"/>
                        </a:spcAft>
                        <a:tabLst>
                          <a:tab pos="1835785" algn="l"/>
                        </a:tabLst>
                      </a:pPr>
                      <a:r>
                        <a:rPr lang="ar-IQ" sz="1100" b="1">
                          <a:effectLst/>
                          <a:latin typeface="Calibri"/>
                          <a:ea typeface="Calibri"/>
                          <a:cs typeface="Simplified Arabic"/>
                        </a:rPr>
                        <a:t>اذا تم الاتفاق أو ابرام العقد : </a:t>
                      </a:r>
                      <a:endParaRPr lang="en-US" sz="1100">
                        <a:effectLst/>
                        <a:latin typeface="Calibri"/>
                        <a:ea typeface="Calibri"/>
                        <a:cs typeface="Arial"/>
                      </a:endParaRPr>
                    </a:p>
                    <a:p>
                      <a:pPr algn="just" rtl="1">
                        <a:lnSpc>
                          <a:spcPct val="115000"/>
                        </a:lnSpc>
                        <a:spcAft>
                          <a:spcPts val="0"/>
                        </a:spcAft>
                        <a:tabLst>
                          <a:tab pos="1835785" algn="l"/>
                        </a:tabLst>
                      </a:pPr>
                      <a:r>
                        <a:rPr lang="ar-IQ" sz="1100" b="1">
                          <a:effectLst/>
                          <a:latin typeface="Calibri"/>
                          <a:ea typeface="Calibri"/>
                          <a:cs typeface="Simplified Arabic"/>
                        </a:rPr>
                        <a:t>××  عقود امتياز متنازل عنها </a:t>
                      </a:r>
                      <a:endParaRPr lang="en-US" sz="1100">
                        <a:effectLst/>
                        <a:latin typeface="Calibri"/>
                        <a:ea typeface="Calibri"/>
                        <a:cs typeface="Arial"/>
                      </a:endParaRPr>
                    </a:p>
                    <a:p>
                      <a:pPr algn="just" rtl="1">
                        <a:lnSpc>
                          <a:spcPct val="115000"/>
                        </a:lnSpc>
                        <a:spcAft>
                          <a:spcPts val="0"/>
                        </a:spcAft>
                        <a:tabLst>
                          <a:tab pos="1835785" algn="l"/>
                        </a:tabLst>
                      </a:pPr>
                      <a:r>
                        <a:rPr lang="ar-IQ" sz="1100" b="1">
                          <a:effectLst/>
                          <a:latin typeface="Calibri"/>
                          <a:ea typeface="Calibri"/>
                          <a:cs typeface="Simplified Arabic"/>
                        </a:rPr>
                        <a:t>  ××  عقود امتياز غير معدة</a:t>
                      </a:r>
                      <a:endParaRPr lang="en-US" sz="1100">
                        <a:effectLst/>
                        <a:latin typeface="Calibri"/>
                        <a:ea typeface="Calibri"/>
                        <a:cs typeface="Arial"/>
                      </a:endParaRPr>
                    </a:p>
                    <a:p>
                      <a:pPr algn="just" rtl="1">
                        <a:lnSpc>
                          <a:spcPct val="115000"/>
                        </a:lnSpc>
                        <a:spcAft>
                          <a:spcPts val="0"/>
                        </a:spcAft>
                        <a:tabLst>
                          <a:tab pos="1835785" algn="l"/>
                        </a:tabLst>
                      </a:pPr>
                      <a:r>
                        <a:rPr lang="ar-IQ" sz="1100" b="1">
                          <a:effectLst/>
                          <a:latin typeface="Calibri"/>
                          <a:ea typeface="Calibri"/>
                          <a:cs typeface="Simplified Arabic"/>
                        </a:rPr>
                        <a:t> </a:t>
                      </a:r>
                      <a:endParaRPr lang="en-US" sz="1100">
                        <a:effectLst/>
                        <a:latin typeface="Calibri"/>
                        <a:ea typeface="Calibri"/>
                        <a:cs typeface="Arial"/>
                      </a:endParaRPr>
                    </a:p>
                    <a:p>
                      <a:pPr algn="just" rtl="1">
                        <a:lnSpc>
                          <a:spcPct val="115000"/>
                        </a:lnSpc>
                        <a:spcAft>
                          <a:spcPts val="0"/>
                        </a:spcAft>
                        <a:tabLst>
                          <a:tab pos="1835785" algn="l"/>
                        </a:tabLst>
                      </a:pPr>
                      <a:r>
                        <a:rPr lang="ar-IQ" sz="1100" b="1">
                          <a:effectLst/>
                          <a:latin typeface="Calibri"/>
                          <a:ea typeface="Calibri"/>
                          <a:cs typeface="Simplified Arabic"/>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1835785" algn="l"/>
                        </a:tabLst>
                      </a:pPr>
                      <a:r>
                        <a:rPr lang="ar-IQ" sz="1100" b="1" dirty="0">
                          <a:effectLst/>
                          <a:latin typeface="Calibri"/>
                          <a:ea typeface="Calibri"/>
                          <a:cs typeface="Simplified Arabic"/>
                        </a:rPr>
                        <a:t> </a:t>
                      </a:r>
                      <a:endParaRPr lang="en-US" sz="1100" dirty="0">
                        <a:effectLst/>
                        <a:latin typeface="Calibri"/>
                        <a:ea typeface="Calibri"/>
                        <a:cs typeface="Arial"/>
                      </a:endParaRPr>
                    </a:p>
                    <a:p>
                      <a:pPr algn="just" rtl="1">
                        <a:lnSpc>
                          <a:spcPct val="115000"/>
                        </a:lnSpc>
                        <a:spcAft>
                          <a:spcPts val="0"/>
                        </a:spcAft>
                        <a:tabLst>
                          <a:tab pos="1835785" algn="l"/>
                        </a:tabLst>
                      </a:pPr>
                      <a:r>
                        <a:rPr lang="ar-IQ" sz="1100" b="1" dirty="0" err="1">
                          <a:effectLst/>
                          <a:latin typeface="Calibri"/>
                          <a:ea typeface="Calibri"/>
                          <a:cs typeface="Simplified Arabic"/>
                        </a:rPr>
                        <a:t>لايسجل</a:t>
                      </a:r>
                      <a:r>
                        <a:rPr lang="ar-IQ" sz="1100" b="1" dirty="0">
                          <a:effectLst/>
                          <a:latin typeface="Calibri"/>
                          <a:ea typeface="Calibri"/>
                          <a:cs typeface="Simplified Arabic"/>
                        </a:rPr>
                        <a:t> قيد اذا كان قد تم تسجيل القيدين السابقين اما اذا لم يسجل القيدين بعد وحدث التنازل فيتم تسجيل القيدين </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عنوان 1"/>
          <p:cNvSpPr>
            <a:spLocks noGrp="1"/>
          </p:cNvSpPr>
          <p:nvPr>
            <p:ph type="title"/>
          </p:nvPr>
        </p:nvSpPr>
        <p:spPr/>
        <p:txBody>
          <a:bodyPr>
            <a:normAutofit fontScale="90000"/>
          </a:bodyPr>
          <a:lstStyle/>
          <a:p>
            <a:r>
              <a:rPr lang="ar-IQ" dirty="0" smtClean="0"/>
              <a:t>المعالجة المحاسبية لنفقات البحث </a:t>
            </a:r>
            <a:r>
              <a:rPr lang="ar-IQ" dirty="0" err="1" smtClean="0"/>
              <a:t>والأستكشاف</a:t>
            </a:r>
            <a:r>
              <a:rPr lang="ar-IQ" dirty="0" smtClean="0"/>
              <a:t> حسب الطرق الثلاثة</a:t>
            </a:r>
            <a:endParaRPr lang="ar-IQ" dirty="0"/>
          </a:p>
        </p:txBody>
      </p:sp>
      <p:cxnSp>
        <p:nvCxnSpPr>
          <p:cNvPr id="9" name="رابط مستقيم 8"/>
          <p:cNvCxnSpPr/>
          <p:nvPr/>
        </p:nvCxnSpPr>
        <p:spPr>
          <a:xfrm>
            <a:off x="2697163" y="9775825"/>
            <a:ext cx="1076325" cy="0"/>
          </a:xfrm>
          <a:prstGeom prst="line">
            <a:avLst/>
          </a:prstGeom>
          <a:noFill/>
          <a:ln w="9525" cap="flat" cmpd="sng" algn="ctr">
            <a:solidFill>
              <a:sysClr val="windowText" lastClr="000000">
                <a:shade val="95000"/>
                <a:satMod val="105000"/>
              </a:sysClr>
            </a:solidFill>
            <a:prstDash val="solid"/>
          </a:ln>
          <a:effectLst/>
        </p:spPr>
      </p:cxnSp>
    </p:spTree>
    <p:extLst>
      <p:ext uri="{BB962C8B-B14F-4D97-AF65-F5344CB8AC3E}">
        <p14:creationId xmlns:p14="http://schemas.microsoft.com/office/powerpoint/2010/main" val="422173559"/>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928759335"/>
              </p:ext>
            </p:extLst>
          </p:nvPr>
        </p:nvGraphicFramePr>
        <p:xfrm>
          <a:off x="1544003" y="1916832"/>
          <a:ext cx="6268357" cy="3312368"/>
        </p:xfrm>
        <a:graphic>
          <a:graphicData uri="http://schemas.openxmlformats.org/drawingml/2006/table">
            <a:tbl>
              <a:tblPr rtl="1" firstRow="1" firstCol="1" bandRow="1"/>
              <a:tblGrid>
                <a:gridCol w="699990"/>
                <a:gridCol w="1677346"/>
                <a:gridCol w="1956684"/>
                <a:gridCol w="1934337"/>
              </a:tblGrid>
              <a:tr h="1380154">
                <a:tc>
                  <a:txBody>
                    <a:bodyPr/>
                    <a:lstStyle/>
                    <a:p>
                      <a:pPr algn="just" rtl="1">
                        <a:lnSpc>
                          <a:spcPct val="115000"/>
                        </a:lnSpc>
                        <a:spcAft>
                          <a:spcPts val="0"/>
                        </a:spcAft>
                        <a:tabLst>
                          <a:tab pos="1835785" algn="l"/>
                        </a:tabLst>
                      </a:pPr>
                      <a:r>
                        <a:rPr lang="ar-IQ" sz="1100" b="1">
                          <a:effectLst/>
                          <a:latin typeface="Calibri"/>
                          <a:ea typeface="Calibri"/>
                          <a:cs typeface="Simplified Arabic"/>
                        </a:rPr>
                        <a:t>نهاية السنة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1835785" algn="l"/>
                        </a:tabLst>
                      </a:pPr>
                      <a:r>
                        <a:rPr lang="ar-IQ" sz="1100" b="1">
                          <a:effectLst/>
                          <a:latin typeface="Calibri"/>
                          <a:ea typeface="Calibri"/>
                          <a:cs typeface="Simplified Arabic"/>
                        </a:rPr>
                        <a:t>غلق كافة نفقات العام بحساب أ.خ :</a:t>
                      </a:r>
                      <a:endParaRPr lang="en-US" sz="1100">
                        <a:effectLst/>
                        <a:latin typeface="Calibri"/>
                        <a:ea typeface="Calibri"/>
                        <a:cs typeface="Arial"/>
                      </a:endParaRPr>
                    </a:p>
                    <a:p>
                      <a:pPr algn="just" rtl="1">
                        <a:lnSpc>
                          <a:spcPct val="115000"/>
                        </a:lnSpc>
                        <a:spcAft>
                          <a:spcPts val="0"/>
                        </a:spcAft>
                        <a:tabLst>
                          <a:tab pos="1835785" algn="l"/>
                        </a:tabLst>
                      </a:pPr>
                      <a:r>
                        <a:rPr lang="ar-IQ" sz="1100" b="1">
                          <a:effectLst/>
                          <a:latin typeface="Calibri"/>
                          <a:ea typeface="Calibri"/>
                          <a:cs typeface="Simplified Arabic"/>
                        </a:rPr>
                        <a:t>××  أ.خ</a:t>
                      </a:r>
                      <a:endParaRPr lang="en-US" sz="1100">
                        <a:effectLst/>
                        <a:latin typeface="Calibri"/>
                        <a:ea typeface="Calibri"/>
                        <a:cs typeface="Arial"/>
                      </a:endParaRPr>
                    </a:p>
                    <a:p>
                      <a:pPr algn="just" rtl="1">
                        <a:lnSpc>
                          <a:spcPct val="115000"/>
                        </a:lnSpc>
                        <a:spcAft>
                          <a:spcPts val="0"/>
                        </a:spcAft>
                        <a:tabLst>
                          <a:tab pos="1835785" algn="l"/>
                        </a:tabLst>
                      </a:pPr>
                      <a:r>
                        <a:rPr lang="ar-IQ" sz="1100" b="1">
                          <a:effectLst/>
                          <a:latin typeface="Calibri"/>
                          <a:ea typeface="Calibri"/>
                          <a:cs typeface="Simplified Arabic"/>
                        </a:rPr>
                        <a:t>  ××  مصارف أستكشاف جارية</a:t>
                      </a:r>
                      <a:endParaRPr lang="en-US" sz="1100">
                        <a:effectLst/>
                        <a:latin typeface="Calibri"/>
                        <a:ea typeface="Calibri"/>
                        <a:cs typeface="Arial"/>
                      </a:endParaRPr>
                    </a:p>
                    <a:p>
                      <a:pPr algn="just" rtl="1">
                        <a:lnSpc>
                          <a:spcPct val="115000"/>
                        </a:lnSpc>
                        <a:spcAft>
                          <a:spcPts val="0"/>
                        </a:spcAft>
                        <a:tabLst>
                          <a:tab pos="1835785" algn="l"/>
                        </a:tabLst>
                      </a:pPr>
                      <a:r>
                        <a:rPr lang="ar-IQ" sz="1100" b="1">
                          <a:effectLst/>
                          <a:latin typeface="Calibri"/>
                          <a:ea typeface="Calibri"/>
                          <a:cs typeface="Simplified Arabic"/>
                        </a:rPr>
                        <a:t>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1835785" algn="l"/>
                        </a:tabLst>
                      </a:pPr>
                      <a:r>
                        <a:rPr lang="ar-IQ" sz="1100" b="1">
                          <a:effectLst/>
                          <a:latin typeface="Calibri"/>
                          <a:ea typeface="Calibri"/>
                          <a:cs typeface="Simplified Arabic"/>
                        </a:rPr>
                        <a:t>غلق حساب العقود المتنازل عنها:</a:t>
                      </a:r>
                      <a:endParaRPr lang="en-US" sz="1100">
                        <a:effectLst/>
                        <a:latin typeface="Calibri"/>
                        <a:ea typeface="Calibri"/>
                        <a:cs typeface="Arial"/>
                      </a:endParaRPr>
                    </a:p>
                    <a:p>
                      <a:pPr algn="just" rtl="1">
                        <a:lnSpc>
                          <a:spcPct val="115000"/>
                        </a:lnSpc>
                        <a:spcAft>
                          <a:spcPts val="0"/>
                        </a:spcAft>
                        <a:tabLst>
                          <a:tab pos="1835785" algn="l"/>
                        </a:tabLst>
                      </a:pPr>
                      <a:r>
                        <a:rPr lang="ar-IQ" sz="1100" b="1">
                          <a:effectLst/>
                          <a:latin typeface="Calibri"/>
                          <a:ea typeface="Calibri"/>
                          <a:cs typeface="Simplified Arabic"/>
                        </a:rPr>
                        <a:t>××  أ.خ </a:t>
                      </a:r>
                      <a:endParaRPr lang="en-US" sz="1100">
                        <a:effectLst/>
                        <a:latin typeface="Calibri"/>
                        <a:ea typeface="Calibri"/>
                        <a:cs typeface="Arial"/>
                      </a:endParaRPr>
                    </a:p>
                    <a:p>
                      <a:pPr algn="just" rtl="1">
                        <a:lnSpc>
                          <a:spcPct val="115000"/>
                        </a:lnSpc>
                        <a:spcAft>
                          <a:spcPts val="0"/>
                        </a:spcAft>
                        <a:tabLst>
                          <a:tab pos="1835785" algn="l"/>
                        </a:tabLst>
                      </a:pPr>
                      <a:r>
                        <a:rPr lang="ar-IQ" sz="1100" b="1">
                          <a:effectLst/>
                          <a:latin typeface="Calibri"/>
                          <a:ea typeface="Calibri"/>
                          <a:cs typeface="Simplified Arabic"/>
                        </a:rPr>
                        <a:t>  ××  عقود امتياز متنازل عنها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1835785" algn="l"/>
                        </a:tabLst>
                      </a:pPr>
                      <a:r>
                        <a:rPr lang="ar-IQ" sz="1100" b="1">
                          <a:effectLst/>
                          <a:latin typeface="Calibri"/>
                          <a:ea typeface="Calibri"/>
                          <a:cs typeface="Simplified Arabic"/>
                        </a:rPr>
                        <a:t>في حالة نهاية السنة ولم يتم ابرام عقد اتفاق او اكتشاف وجود او عدم وجود النفط يسجل قيد واحد وهو :</a:t>
                      </a:r>
                      <a:endParaRPr lang="en-US" sz="1100">
                        <a:effectLst/>
                        <a:latin typeface="Calibri"/>
                        <a:ea typeface="Calibri"/>
                        <a:cs typeface="Arial"/>
                      </a:endParaRPr>
                    </a:p>
                    <a:p>
                      <a:pPr algn="just" rtl="1">
                        <a:lnSpc>
                          <a:spcPct val="115000"/>
                        </a:lnSpc>
                        <a:spcAft>
                          <a:spcPts val="0"/>
                        </a:spcAft>
                        <a:tabLst>
                          <a:tab pos="1835785" algn="l"/>
                        </a:tabLst>
                      </a:pPr>
                      <a:r>
                        <a:rPr lang="ar-IQ" sz="1100" b="1">
                          <a:effectLst/>
                          <a:latin typeface="Calibri"/>
                          <a:ea typeface="Calibri"/>
                          <a:cs typeface="Simplified Arabic"/>
                        </a:rPr>
                        <a:t>××  عقود امتياز غير معدة </a:t>
                      </a:r>
                      <a:endParaRPr lang="en-US" sz="1100">
                        <a:effectLst/>
                        <a:latin typeface="Calibri"/>
                        <a:ea typeface="Calibri"/>
                        <a:cs typeface="Arial"/>
                      </a:endParaRPr>
                    </a:p>
                    <a:p>
                      <a:pPr algn="just" rtl="1">
                        <a:lnSpc>
                          <a:spcPct val="115000"/>
                        </a:lnSpc>
                        <a:spcAft>
                          <a:spcPts val="0"/>
                        </a:spcAft>
                        <a:tabLst>
                          <a:tab pos="1835785" algn="l"/>
                        </a:tabLst>
                      </a:pPr>
                      <a:r>
                        <a:rPr lang="ar-IQ" sz="1100" b="1">
                          <a:effectLst/>
                          <a:latin typeface="Calibri"/>
                          <a:ea typeface="Calibri"/>
                          <a:cs typeface="Simplified Arabic"/>
                        </a:rPr>
                        <a:t>  ××  عقود امتياز معلق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32214">
                <a:tc>
                  <a:txBody>
                    <a:bodyPr/>
                    <a:lstStyle/>
                    <a:p>
                      <a:pPr algn="just" rtl="1">
                        <a:lnSpc>
                          <a:spcPct val="115000"/>
                        </a:lnSpc>
                        <a:spcAft>
                          <a:spcPts val="0"/>
                        </a:spcAft>
                        <a:tabLst>
                          <a:tab pos="1835785" algn="l"/>
                        </a:tabLst>
                      </a:pPr>
                      <a:r>
                        <a:rPr lang="ar-IQ" sz="1100" b="1">
                          <a:effectLst/>
                          <a:latin typeface="Calibri"/>
                          <a:ea typeface="Calibri"/>
                          <a:cs typeface="Simplified Arabic"/>
                        </a:rPr>
                        <a:t>عند اكتشاف النفط وبكمات تجارية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1835785" algn="l"/>
                        </a:tabLst>
                      </a:pPr>
                      <a:r>
                        <a:rPr lang="ar-IQ" sz="1100" b="1">
                          <a:effectLst/>
                          <a:latin typeface="Calibri"/>
                          <a:ea typeface="Calibri"/>
                          <a:cs typeface="Simplified Arabic"/>
                        </a:rPr>
                        <a:t>لايسجل قيد (لعدم وجود عملية انفاق فعلي)</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1835785" algn="l"/>
                        </a:tabLst>
                      </a:pPr>
                      <a:r>
                        <a:rPr lang="ar-IQ" sz="1100" b="1">
                          <a:effectLst/>
                          <a:latin typeface="Calibri"/>
                          <a:ea typeface="Calibri"/>
                          <a:cs typeface="Simplified Arabic"/>
                        </a:rPr>
                        <a:t>××  عقود امتياز منتجة </a:t>
                      </a:r>
                      <a:endParaRPr lang="en-US" sz="1100">
                        <a:effectLst/>
                        <a:latin typeface="Calibri"/>
                        <a:ea typeface="Calibri"/>
                        <a:cs typeface="Arial"/>
                      </a:endParaRPr>
                    </a:p>
                    <a:p>
                      <a:pPr algn="just" rtl="1">
                        <a:lnSpc>
                          <a:spcPct val="115000"/>
                        </a:lnSpc>
                        <a:spcAft>
                          <a:spcPts val="0"/>
                        </a:spcAft>
                        <a:tabLst>
                          <a:tab pos="1835785" algn="l"/>
                        </a:tabLst>
                      </a:pPr>
                      <a:r>
                        <a:rPr lang="ar-IQ" sz="1100" b="1">
                          <a:effectLst/>
                          <a:latin typeface="Calibri"/>
                          <a:ea typeface="Calibri"/>
                          <a:cs typeface="Simplified Arabic"/>
                        </a:rPr>
                        <a:t>  ××  عقود امتياز غير معدة </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tabLst>
                          <a:tab pos="1835785" algn="l"/>
                        </a:tabLst>
                      </a:pPr>
                      <a:r>
                        <a:rPr lang="ar-IQ" sz="1100" b="1" dirty="0">
                          <a:effectLst/>
                          <a:latin typeface="Calibri"/>
                          <a:ea typeface="Calibri"/>
                          <a:cs typeface="Simplified Arabic"/>
                        </a:rPr>
                        <a:t>في حالة نهاية السنة وسجل القيد السابق وتم اكتشاف النفط بالسنة الجديدة  يسجل قيد واحد وهو : </a:t>
                      </a:r>
                      <a:endParaRPr lang="en-US" sz="1100" dirty="0">
                        <a:effectLst/>
                        <a:latin typeface="Calibri"/>
                        <a:ea typeface="Calibri"/>
                        <a:cs typeface="Arial"/>
                      </a:endParaRPr>
                    </a:p>
                    <a:p>
                      <a:pPr algn="just" rtl="1">
                        <a:lnSpc>
                          <a:spcPct val="115000"/>
                        </a:lnSpc>
                        <a:spcAft>
                          <a:spcPts val="0"/>
                        </a:spcAft>
                        <a:tabLst>
                          <a:tab pos="1835785" algn="l"/>
                        </a:tabLst>
                      </a:pPr>
                      <a:r>
                        <a:rPr lang="ar-IQ" sz="1100" b="1" dirty="0">
                          <a:effectLst/>
                          <a:latin typeface="Calibri"/>
                          <a:ea typeface="Calibri"/>
                          <a:cs typeface="Simplified Arabic"/>
                        </a:rPr>
                        <a:t>××  عقود امتياز منتجة </a:t>
                      </a:r>
                      <a:endParaRPr lang="en-US" sz="1100" dirty="0">
                        <a:effectLst/>
                        <a:latin typeface="Calibri"/>
                        <a:ea typeface="Calibri"/>
                        <a:cs typeface="Arial"/>
                      </a:endParaRPr>
                    </a:p>
                    <a:p>
                      <a:pPr algn="just" rtl="1">
                        <a:lnSpc>
                          <a:spcPct val="115000"/>
                        </a:lnSpc>
                        <a:spcAft>
                          <a:spcPts val="0"/>
                        </a:spcAft>
                        <a:tabLst>
                          <a:tab pos="1835785" algn="l"/>
                        </a:tabLst>
                      </a:pPr>
                      <a:r>
                        <a:rPr lang="ar-IQ" sz="1100" b="1" dirty="0">
                          <a:effectLst/>
                          <a:latin typeface="Calibri"/>
                          <a:ea typeface="Calibri"/>
                          <a:cs typeface="Simplified Arabic"/>
                        </a:rPr>
                        <a:t>  ××  عقود امتياز غير معدة</a:t>
                      </a:r>
                      <a:endParaRPr lang="en-US" sz="1100" dirty="0">
                        <a:effectLst/>
                        <a:latin typeface="Calibri"/>
                        <a:ea typeface="Calibri"/>
                        <a:cs typeface="Arial"/>
                      </a:endParaRPr>
                    </a:p>
                    <a:p>
                      <a:pPr algn="just" rtl="1">
                        <a:lnSpc>
                          <a:spcPct val="115000"/>
                        </a:lnSpc>
                        <a:spcAft>
                          <a:spcPts val="0"/>
                        </a:spcAft>
                        <a:tabLst>
                          <a:tab pos="1835785" algn="l"/>
                        </a:tabLst>
                      </a:pPr>
                      <a:r>
                        <a:rPr lang="ar-IQ" sz="1100" b="1" dirty="0">
                          <a:effectLst/>
                          <a:latin typeface="Calibri"/>
                          <a:ea typeface="Calibri"/>
                          <a:cs typeface="Simplified Arabic"/>
                        </a:rPr>
                        <a:t>اما في حالة انه كان اتفاق وابرام عقد قبل نهاية السنة </a:t>
                      </a:r>
                      <a:r>
                        <a:rPr lang="ar-IQ" sz="1100" b="1" dirty="0" err="1">
                          <a:effectLst/>
                          <a:latin typeface="Calibri"/>
                          <a:ea typeface="Calibri"/>
                          <a:cs typeface="Simplified Arabic"/>
                        </a:rPr>
                        <a:t>فلايسجل</a:t>
                      </a:r>
                      <a:r>
                        <a:rPr lang="ar-IQ" sz="1100" b="1" dirty="0">
                          <a:effectLst/>
                          <a:latin typeface="Calibri"/>
                          <a:ea typeface="Calibri"/>
                          <a:cs typeface="Simplified Arabic"/>
                        </a:rPr>
                        <a:t> قيد </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عنوان 1"/>
          <p:cNvSpPr>
            <a:spLocks noGrp="1"/>
          </p:cNvSpPr>
          <p:nvPr>
            <p:ph type="title"/>
          </p:nvPr>
        </p:nvSpPr>
        <p:spPr/>
        <p:txBody>
          <a:bodyPr>
            <a:normAutofit fontScale="90000"/>
          </a:bodyPr>
          <a:lstStyle/>
          <a:p>
            <a:r>
              <a:rPr lang="ar-IQ" dirty="0" smtClean="0"/>
              <a:t>المعالجة المحاسبية لنفقات البحث </a:t>
            </a:r>
            <a:r>
              <a:rPr lang="ar-IQ" dirty="0" err="1" smtClean="0"/>
              <a:t>والأستكشاف</a:t>
            </a:r>
            <a:r>
              <a:rPr lang="ar-IQ" dirty="0" smtClean="0"/>
              <a:t> حسب الطرق الثلاثة</a:t>
            </a:r>
            <a:endParaRPr lang="ar-IQ" dirty="0"/>
          </a:p>
        </p:txBody>
      </p:sp>
      <p:cxnSp>
        <p:nvCxnSpPr>
          <p:cNvPr id="5" name="رابط كسهم مستقيم 4"/>
          <p:cNvCxnSpPr/>
          <p:nvPr/>
        </p:nvCxnSpPr>
        <p:spPr>
          <a:xfrm flipV="1">
            <a:off x="-65088" y="6754813"/>
            <a:ext cx="0" cy="609600"/>
          </a:xfrm>
          <a:prstGeom prst="straightConnector1">
            <a:avLst/>
          </a:prstGeom>
          <a:noFill/>
          <a:ln w="9525" cap="flat" cmpd="sng" algn="ctr">
            <a:solidFill>
              <a:sysClr val="windowText" lastClr="000000">
                <a:shade val="95000"/>
                <a:satMod val="105000"/>
              </a:sysClr>
            </a:solidFill>
            <a:prstDash val="solid"/>
            <a:tailEnd type="arrow"/>
          </a:ln>
          <a:effectLst/>
        </p:spPr>
      </p:cxnSp>
    </p:spTree>
    <p:extLst>
      <p:ext uri="{BB962C8B-B14F-4D97-AF65-F5344CB8AC3E}">
        <p14:creationId xmlns:p14="http://schemas.microsoft.com/office/powerpoint/2010/main" val="3071265502"/>
      </p:ext>
    </p:extLst>
  </p:cSld>
  <p:clrMapOvr>
    <a:masterClrMapping/>
  </p:clrMapOvr>
  <p:transition spd="slow">
    <p:randomBa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شكل موجة">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شكل موجة">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كل موجة">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41</TotalTime>
  <Words>713</Words>
  <Application>Microsoft Office PowerPoint</Application>
  <PresentationFormat>عرض على الشاشة (3:4)‏</PresentationFormat>
  <Paragraphs>79</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شكل موجة</vt:lpstr>
      <vt:lpstr>المحاسبة في المنشأت النفطية  الأطار النظري لمحاسبة المنشأت النفطية </vt:lpstr>
      <vt:lpstr>اهم  اختلافات محاسبة النقط عن أنواع المحاسبة الأخرى : </vt:lpstr>
      <vt:lpstr>المراحل الأساسية لصناعة النفط :</vt:lpstr>
      <vt:lpstr>1.مرحلة البحث والأستكشاف  :</vt:lpstr>
      <vt:lpstr>المعالجة المحاسبية لنفقات البحث والأستكشاف حسب الطرق الثلاثة</vt:lpstr>
      <vt:lpstr>المعالجة المحاسبية لنفقات البحث والأستكشاف حسب الطرق الثلاثة</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المحاسبة في المنشأت النفطية  الأطار النظري لمحاسبة المنشأت النفطية</dc:title>
  <dc:creator>q</dc:creator>
  <cp:lastModifiedBy>q</cp:lastModifiedBy>
  <cp:revision>4</cp:revision>
  <dcterms:created xsi:type="dcterms:W3CDTF">2017-12-11T15:07:31Z</dcterms:created>
  <dcterms:modified xsi:type="dcterms:W3CDTF">2017-12-11T16:51:11Z</dcterms:modified>
</cp:coreProperties>
</file>