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D78B704-17F7-43F6-BC9A-031B4B898EF9}" type="datetimeFigureOut">
              <a:rPr lang="ar-IQ" smtClean="0"/>
              <a:t>23/03/1439</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70F984D5-56C0-432F-8E8B-29E7D374696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78B704-17F7-43F6-BC9A-031B4B898EF9}"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78B704-17F7-43F6-BC9A-031B4B898EF9}"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D78B704-17F7-43F6-BC9A-031B4B898EF9}" type="datetimeFigureOut">
              <a:rPr lang="ar-IQ" smtClean="0"/>
              <a:t>23/03/1439</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70F984D5-56C0-432F-8E8B-29E7D374696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D78B704-17F7-43F6-BC9A-031B4B898EF9}" type="datetimeFigureOut">
              <a:rPr lang="ar-IQ" smtClean="0"/>
              <a:t>23/03/1439</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70F984D5-56C0-432F-8E8B-29E7D374696C}"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D78B704-17F7-43F6-BC9A-031B4B898EF9}" type="datetimeFigureOut">
              <a:rPr lang="ar-IQ" smtClean="0"/>
              <a:t>23/03/1439</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D78B704-17F7-43F6-BC9A-031B4B898EF9}" type="datetimeFigureOut">
              <a:rPr lang="ar-IQ" smtClean="0"/>
              <a:t>23/03/1439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70F984D5-56C0-432F-8E8B-29E7D374696C}"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D78B704-17F7-43F6-BC9A-031B4B898EF9}" type="datetimeFigureOut">
              <a:rPr lang="ar-IQ" smtClean="0"/>
              <a:t>23/03/1439</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D78B704-17F7-43F6-BC9A-031B4B898EF9}" type="datetimeFigureOut">
              <a:rPr lang="ar-IQ" smtClean="0"/>
              <a:t>23/03/1439</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D78B704-17F7-43F6-BC9A-031B4B898EF9}" type="datetimeFigureOut">
              <a:rPr lang="ar-IQ" smtClean="0"/>
              <a:t>23/03/1439</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0F984D5-56C0-432F-8E8B-29E7D374696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7" name="عنصر نائب للتاريخ 6"/>
          <p:cNvSpPr>
            <a:spLocks noGrp="1"/>
          </p:cNvSpPr>
          <p:nvPr>
            <p:ph type="dt" sz="half" idx="10"/>
          </p:nvPr>
        </p:nvSpPr>
        <p:spPr/>
        <p:txBody>
          <a:bodyPr/>
          <a:lstStyle/>
          <a:p>
            <a:fld id="{1D78B704-17F7-43F6-BC9A-031B4B898EF9}" type="datetimeFigureOut">
              <a:rPr lang="ar-IQ" smtClean="0"/>
              <a:t>23/03/1439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0F984D5-56C0-432F-8E8B-29E7D374696C}"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78B704-17F7-43F6-BC9A-031B4B898EF9}" type="datetimeFigureOut">
              <a:rPr lang="ar-IQ" smtClean="0"/>
              <a:t>23/03/1439</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0F984D5-56C0-432F-8E8B-29E7D374696C}"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764704"/>
            <a:ext cx="7772400" cy="1470025"/>
          </a:xfrm>
        </p:spPr>
        <p:txBody>
          <a:bodyPr>
            <a:normAutofit/>
          </a:bodyPr>
          <a:lstStyle/>
          <a:p>
            <a:r>
              <a:rPr lang="ar-IQ" dirty="0" smtClean="0"/>
              <a:t>النشاط الحيواني / 1. ماشية التربية </a:t>
            </a:r>
            <a:endParaRPr lang="ar-IQ" dirty="0"/>
          </a:p>
        </p:txBody>
      </p:sp>
      <p:sp>
        <p:nvSpPr>
          <p:cNvPr id="3" name="عنوان فرعي 2"/>
          <p:cNvSpPr>
            <a:spLocks noGrp="1"/>
          </p:cNvSpPr>
          <p:nvPr>
            <p:ph type="subTitle" idx="1"/>
          </p:nvPr>
        </p:nvSpPr>
        <p:spPr>
          <a:xfrm>
            <a:off x="1371600" y="2060848"/>
            <a:ext cx="6400800" cy="3577952"/>
          </a:xfrm>
        </p:spPr>
        <p:txBody>
          <a:bodyPr>
            <a:normAutofit fontScale="70000" lnSpcReduction="20000"/>
          </a:bodyPr>
          <a:lstStyle/>
          <a:p>
            <a:r>
              <a:rPr lang="ar-IQ" dirty="0" smtClean="0"/>
              <a:t>ماشية التربية هي الموجودات الحيوانية </a:t>
            </a:r>
            <a:r>
              <a:rPr lang="ar-IQ" dirty="0" err="1" smtClean="0"/>
              <a:t>المقتناة</a:t>
            </a:r>
            <a:r>
              <a:rPr lang="ar-IQ" dirty="0" smtClean="0"/>
              <a:t> بقصد الحصول على نتاجها، وتتمثل بالماشية التي تشتريها المزرعة بقصد الاحتفاظ بها كموجود ثابت وتربيتها والعناية بها للحصول على نتاجها وبيعه وتحقيق ربح من عملية بيع النتاج أو تحويل جزء ( منه إلى ماشية التربية نفسها والانشطة الاخرى في المزرعة . ومن المهم الاشارة إلى ان الاختلافات الرئيسة بين ماشية التربية وغيرها من ماشية الالبان وماشية التسمين تعد مهمة جداً، </a:t>
            </a:r>
            <a:r>
              <a:rPr lang="ar-IQ" dirty="0" err="1" smtClean="0"/>
              <a:t>لانها</a:t>
            </a:r>
            <a:r>
              <a:rPr lang="ar-IQ" dirty="0" smtClean="0"/>
              <a:t> ستؤثر في كثير من العمليات اللاحقة  , إن الهدف الأساسي من اقتناء ماشية التربية هو إنتاج سلالات جديدة ( النتاج ) بهدف بيعها وتحقيق أرباح من وراء ذلك من دون بيع الموجودات نفسها، وبذلك تعد هذه الموجودات من الموجودات الثابتة الحية،  ويلحظ أن جميع المصاريف التي تصرف على ماشية التربية من لحظة شرائها وحتى بدء استخدامها في عملية إنتاج السلالات الجديدة تعد من تكاليف الموجودات الثابتة الحية في حين تعد جميع المصاريف التي تنفق على ماشية التربية من بدء استخدامها في عملية إنتاج السلالات الجديدة من المصاريف </a:t>
            </a:r>
            <a:r>
              <a:rPr lang="ar-IQ" dirty="0" err="1" smtClean="0"/>
              <a:t>الايرادية</a:t>
            </a:r>
            <a:r>
              <a:rPr lang="ar-IQ" dirty="0" smtClean="0"/>
              <a:t> .</a:t>
            </a:r>
            <a:endParaRPr lang="ar-IQ" dirty="0"/>
          </a:p>
        </p:txBody>
      </p:sp>
    </p:spTree>
    <p:extLst>
      <p:ext uri="{BB962C8B-B14F-4D97-AF65-F5344CB8AC3E}">
        <p14:creationId xmlns:p14="http://schemas.microsoft.com/office/powerpoint/2010/main" val="685427049"/>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الحسابات اللازمة لتحديد نتيجة النشاط من ماشية التربية :</a:t>
            </a:r>
            <a:endParaRPr lang="ar-IQ" dirty="0"/>
          </a:p>
        </p:txBody>
      </p:sp>
      <p:sp>
        <p:nvSpPr>
          <p:cNvPr id="3" name="عنصر نائب للمحتوى 2"/>
          <p:cNvSpPr>
            <a:spLocks noGrp="1"/>
          </p:cNvSpPr>
          <p:nvPr>
            <p:ph idx="1"/>
          </p:nvPr>
        </p:nvSpPr>
        <p:spPr/>
        <p:txBody>
          <a:bodyPr>
            <a:normAutofit fontScale="92500" lnSpcReduction="20000"/>
          </a:bodyPr>
          <a:lstStyle/>
          <a:p>
            <a:pPr>
              <a:lnSpc>
                <a:spcPct val="115000"/>
              </a:lnSpc>
              <a:spcAft>
                <a:spcPts val="1000"/>
              </a:spcAft>
              <a:tabLst>
                <a:tab pos="3094355" algn="ctr"/>
              </a:tabLst>
            </a:pPr>
            <a:r>
              <a:rPr lang="ar-IQ" dirty="0">
                <a:ea typeface="Calibri"/>
                <a:cs typeface="Simplified Arabic"/>
              </a:rPr>
              <a:t>يتطلب الوصول الى نتيجة النشاط من تربية الماشية الى استخدام الحسابات الاتية : </a:t>
            </a:r>
            <a:endParaRPr lang="en-US" sz="2400" dirty="0">
              <a:ea typeface="Calibri"/>
              <a:cs typeface="Arial"/>
            </a:endParaRPr>
          </a:p>
          <a:p>
            <a:pPr>
              <a:lnSpc>
                <a:spcPct val="115000"/>
              </a:lnSpc>
              <a:spcAft>
                <a:spcPts val="1000"/>
              </a:spcAft>
              <a:tabLst>
                <a:tab pos="3094355" algn="ctr"/>
              </a:tabLst>
            </a:pPr>
            <a:r>
              <a:rPr lang="ar-IQ" dirty="0">
                <a:ea typeface="Calibri"/>
                <a:cs typeface="Simplified Arabic"/>
              </a:rPr>
              <a:t>١. حساب ماشية التربية.</a:t>
            </a:r>
            <a:endParaRPr lang="en-US" sz="2400" dirty="0">
              <a:ea typeface="Calibri"/>
              <a:cs typeface="Arial"/>
            </a:endParaRPr>
          </a:p>
          <a:p>
            <a:pPr>
              <a:lnSpc>
                <a:spcPct val="115000"/>
              </a:lnSpc>
              <a:spcAft>
                <a:spcPts val="1000"/>
              </a:spcAft>
              <a:tabLst>
                <a:tab pos="3094355" algn="ctr"/>
              </a:tabLst>
            </a:pPr>
            <a:r>
              <a:rPr lang="ar-IQ" dirty="0">
                <a:ea typeface="Calibri"/>
                <a:cs typeface="Simplified Arabic"/>
              </a:rPr>
              <a:t>٢. حساب مصروفات وايرادات ماشية التربية.</a:t>
            </a:r>
            <a:endParaRPr lang="en-US" sz="2400" dirty="0">
              <a:ea typeface="Calibri"/>
              <a:cs typeface="Arial"/>
            </a:endParaRPr>
          </a:p>
          <a:p>
            <a:pPr>
              <a:lnSpc>
                <a:spcPct val="115000"/>
              </a:lnSpc>
              <a:spcAft>
                <a:spcPts val="1000"/>
              </a:spcAft>
              <a:tabLst>
                <a:tab pos="3094355" algn="ctr"/>
              </a:tabLst>
            </a:pPr>
            <a:r>
              <a:rPr lang="ar-IQ" dirty="0">
                <a:ea typeface="Calibri"/>
                <a:cs typeface="Simplified Arabic"/>
              </a:rPr>
              <a:t>٣. حساب النتاج.</a:t>
            </a:r>
            <a:endParaRPr lang="en-US" sz="2400" dirty="0">
              <a:ea typeface="Calibri"/>
              <a:cs typeface="Arial"/>
            </a:endParaRPr>
          </a:p>
          <a:p>
            <a:pPr>
              <a:lnSpc>
                <a:spcPct val="115000"/>
              </a:lnSpc>
              <a:spcAft>
                <a:spcPts val="1000"/>
              </a:spcAft>
              <a:tabLst>
                <a:tab pos="3094355" algn="ctr"/>
              </a:tabLst>
            </a:pPr>
            <a:r>
              <a:rPr lang="ar-IQ" dirty="0">
                <a:ea typeface="Calibri"/>
                <a:cs typeface="Simplified Arabic"/>
              </a:rPr>
              <a:t>٤. حساب مبيعات النتاج.</a:t>
            </a:r>
            <a:endParaRPr lang="en-US" sz="2400" dirty="0">
              <a:ea typeface="Calibri"/>
              <a:cs typeface="Arial"/>
            </a:endParaRPr>
          </a:p>
          <a:p>
            <a:pPr>
              <a:lnSpc>
                <a:spcPct val="115000"/>
              </a:lnSpc>
              <a:spcAft>
                <a:spcPts val="1000"/>
              </a:spcAft>
              <a:tabLst>
                <a:tab pos="3094355" algn="ctr"/>
              </a:tabLst>
            </a:pPr>
            <a:r>
              <a:rPr lang="ar-IQ" dirty="0">
                <a:ea typeface="Calibri"/>
                <a:cs typeface="Simplified Arabic"/>
              </a:rPr>
              <a:t>٥. حساب أرباح وخسائر ماشية التربية .</a:t>
            </a:r>
            <a:endParaRPr lang="en-US" sz="2400" dirty="0">
              <a:ea typeface="Calibri"/>
              <a:cs typeface="Arial"/>
            </a:endParaRPr>
          </a:p>
          <a:p>
            <a:endParaRPr lang="ar-IQ" dirty="0"/>
          </a:p>
        </p:txBody>
      </p:sp>
    </p:spTree>
    <p:extLst>
      <p:ext uri="{BB962C8B-B14F-4D97-AF65-F5344CB8AC3E}">
        <p14:creationId xmlns:p14="http://schemas.microsoft.com/office/powerpoint/2010/main" val="194331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١. حساب ماشية التربية</a:t>
            </a:r>
            <a:endParaRPr lang="ar-IQ" dirty="0"/>
          </a:p>
        </p:txBody>
      </p:sp>
      <p:sp>
        <p:nvSpPr>
          <p:cNvPr id="3" name="عنصر نائب للمحتوى 2"/>
          <p:cNvSpPr>
            <a:spLocks noGrp="1"/>
          </p:cNvSpPr>
          <p:nvPr>
            <p:ph idx="1"/>
          </p:nvPr>
        </p:nvSpPr>
        <p:spPr/>
        <p:txBody>
          <a:bodyPr>
            <a:normAutofit/>
          </a:bodyPr>
          <a:lstStyle/>
          <a:p>
            <a:r>
              <a:rPr lang="ar-IQ" sz="2000" dirty="0" smtClean="0"/>
              <a:t>ويهدف هذا الحساب إلى تحديد تكلفة ماشية التربية ورصيد آخر المدة بالتكلفة والعدد ويمثل الحساب الرؤوس الكبيرة (الامهات الكبيرة) لماشية التربية التي تكون لدى المزرعة وما قد تشتريه أو ما تحوله الماشية من النتاج للتربية، كما يبين الحساب مبيعات ماشية التربية وما يحول منها إلى ماشية التسمين او الالبان او العمل مقدرا بالتكلفة , ويعد هذا الحساب بالعدد والقيمة </a:t>
            </a:r>
            <a:r>
              <a:rPr lang="ar-IQ" sz="2000" dirty="0" err="1" smtClean="0"/>
              <a:t>لاغراض</a:t>
            </a:r>
            <a:r>
              <a:rPr lang="ar-IQ" sz="2000" dirty="0" smtClean="0"/>
              <a:t> الجرد وأحكام الرقابة على الموجودات , ويصور الحساب بالشكل الآتي :</a:t>
            </a:r>
          </a:p>
          <a:p>
            <a:endParaRPr lang="ar-IQ"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212976"/>
            <a:ext cx="7632848"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8224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2.حساب مصروفات </a:t>
            </a:r>
            <a:r>
              <a:rPr lang="ar-IQ" dirty="0" err="1" smtClean="0"/>
              <a:t>وأيرادات</a:t>
            </a:r>
            <a:r>
              <a:rPr lang="ar-IQ" dirty="0" smtClean="0"/>
              <a:t> ماشية التربية :</a:t>
            </a:r>
            <a:endParaRPr lang="ar-IQ" dirty="0"/>
          </a:p>
        </p:txBody>
      </p:sp>
      <p:sp>
        <p:nvSpPr>
          <p:cNvPr id="3" name="عنصر نائب للمحتوى 2"/>
          <p:cNvSpPr>
            <a:spLocks noGrp="1"/>
          </p:cNvSpPr>
          <p:nvPr>
            <p:ph idx="1"/>
          </p:nvPr>
        </p:nvSpPr>
        <p:spPr/>
        <p:txBody>
          <a:bodyPr>
            <a:normAutofit/>
          </a:bodyPr>
          <a:lstStyle/>
          <a:p>
            <a:r>
              <a:rPr lang="ar-IQ" sz="2000" dirty="0" smtClean="0"/>
              <a:t>إن الغرض من الحساب تحديد تكلفة النتاج ويظهر في الجانب المدين من الحساب كافة النفقات التي انفقت على الماشية البالغة والمواليد الناتجة وفي الجانب الدائن جميع الايرادات العرضية التي تنتج من الماشية كالسماد والحليب ,ورصيد الحساب يمثل كلفة النتاج التي ترحل الى حساب ماشية التربية ويصور الحساب بالشكل الآتي :</a:t>
            </a:r>
          </a:p>
          <a:p>
            <a:endParaRPr lang="ar-IQ"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573016"/>
            <a:ext cx="763284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8895019"/>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3.حساب النتاج : </a:t>
            </a:r>
            <a:endParaRPr lang="ar-IQ" dirty="0"/>
          </a:p>
        </p:txBody>
      </p:sp>
      <p:sp>
        <p:nvSpPr>
          <p:cNvPr id="3" name="عنصر نائب للمحتوى 2"/>
          <p:cNvSpPr>
            <a:spLocks noGrp="1"/>
          </p:cNvSpPr>
          <p:nvPr>
            <p:ph idx="1"/>
          </p:nvPr>
        </p:nvSpPr>
        <p:spPr/>
        <p:txBody>
          <a:bodyPr/>
          <a:lstStyle/>
          <a:p>
            <a:r>
              <a:rPr lang="ar-IQ" sz="2000" dirty="0" smtClean="0"/>
              <a:t>يشابه هذا الحساب حساب الماشية البالغة لكنه مخصص للعجول الناتجة يضم في </a:t>
            </a:r>
            <a:r>
              <a:rPr lang="ar-IQ" sz="2000" dirty="0" err="1" smtClean="0"/>
              <a:t>جانبة</a:t>
            </a:r>
            <a:r>
              <a:rPr lang="ar-IQ" sz="2000" dirty="0" smtClean="0"/>
              <a:t> الدائن كلفة المواليد رصيد حساب </a:t>
            </a:r>
            <a:r>
              <a:rPr lang="ar-IQ" sz="2000" dirty="0" err="1" smtClean="0"/>
              <a:t>م.أ</a:t>
            </a:r>
            <a:r>
              <a:rPr lang="ar-IQ" sz="2000" dirty="0" smtClean="0"/>
              <a:t> ماشية التربية من حيث القيمة اما العدد فهو العدد الاجمالي للنتاج الذي </a:t>
            </a:r>
            <a:r>
              <a:rPr lang="ar-IQ" sz="2000" dirty="0" err="1" smtClean="0"/>
              <a:t>انتجتة</a:t>
            </a:r>
            <a:r>
              <a:rPr lang="ar-IQ" sz="2000" dirty="0" smtClean="0"/>
              <a:t> المزرعة خلال السنة , ويصور الحساب بالشكل الآتي :</a:t>
            </a:r>
          </a:p>
          <a:p>
            <a:endParaRPr lang="ar-IQ"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80928"/>
            <a:ext cx="7704856"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0989299"/>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4.حساب مبيعات النتاج : </a:t>
            </a:r>
            <a:endParaRPr lang="ar-IQ" dirty="0"/>
          </a:p>
        </p:txBody>
      </p:sp>
      <p:sp>
        <p:nvSpPr>
          <p:cNvPr id="3" name="عنصر نائب للمحتوى 2"/>
          <p:cNvSpPr>
            <a:spLocks noGrp="1"/>
          </p:cNvSpPr>
          <p:nvPr>
            <p:ph idx="1"/>
          </p:nvPr>
        </p:nvSpPr>
        <p:spPr>
          <a:xfrm>
            <a:off x="457200" y="1484784"/>
            <a:ext cx="8229600" cy="4641379"/>
          </a:xfrm>
        </p:spPr>
        <p:txBody>
          <a:bodyPr/>
          <a:lstStyle/>
          <a:p>
            <a:r>
              <a:rPr lang="ar-IQ" sz="2800" dirty="0" smtClean="0"/>
              <a:t>يمثل الحساب مقارنة لكلفة النتاج المباع مع الايرادات المتحققة ويفتح ايضا" بالعدد والقيمة وبالشكل الآتي :</a:t>
            </a:r>
          </a:p>
          <a:p>
            <a:endParaRPr lang="ar-IQ" dirty="0" smtClean="0"/>
          </a:p>
          <a:p>
            <a:endParaRPr lang="ar-IQ"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636912"/>
            <a:ext cx="6332537"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9657145"/>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5.حساب </a:t>
            </a:r>
            <a:r>
              <a:rPr lang="ar-IQ" dirty="0" err="1" smtClean="0"/>
              <a:t>أ.خ</a:t>
            </a:r>
            <a:r>
              <a:rPr lang="ar-IQ" dirty="0" smtClean="0"/>
              <a:t> ماشية التربية :</a:t>
            </a:r>
            <a:endParaRPr lang="ar-IQ" dirty="0"/>
          </a:p>
        </p:txBody>
      </p:sp>
      <p:sp>
        <p:nvSpPr>
          <p:cNvPr id="3" name="عنصر نائب للمحتوى 2"/>
          <p:cNvSpPr>
            <a:spLocks noGrp="1"/>
          </p:cNvSpPr>
          <p:nvPr>
            <p:ph idx="1"/>
          </p:nvPr>
        </p:nvSpPr>
        <p:spPr/>
        <p:txBody>
          <a:bodyPr/>
          <a:lstStyle/>
          <a:p>
            <a:r>
              <a:rPr lang="ar-IQ" sz="1800" dirty="0" smtClean="0"/>
              <a:t>يتضمن الحساب كافة الارباح والخسائر الناتجة من عملية تربية الماشية ويصور بالشكل الآتي :</a:t>
            </a:r>
          </a:p>
          <a:p>
            <a:endParaRPr lang="ar-IQ" dirty="0" smtClean="0"/>
          </a:p>
          <a:p>
            <a:endParaRPr lang="ar-IQ"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2060848"/>
            <a:ext cx="6467475"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971600" y="3933056"/>
            <a:ext cx="7128792" cy="1481431"/>
          </a:xfrm>
          <a:prstGeom prst="rect">
            <a:avLst/>
          </a:prstGeom>
        </p:spPr>
        <p:txBody>
          <a:bodyPr wrap="square">
            <a:spAutoFit/>
          </a:bodyPr>
          <a:lstStyle/>
          <a:p>
            <a:pPr indent="457200">
              <a:lnSpc>
                <a:spcPct val="115000"/>
              </a:lnSpc>
              <a:spcAft>
                <a:spcPts val="1000"/>
              </a:spcAft>
              <a:tabLst>
                <a:tab pos="2712085" algn="l"/>
              </a:tabLst>
            </a:pPr>
            <a:r>
              <a:rPr lang="ar-IQ" sz="1600" dirty="0">
                <a:ea typeface="Calibri"/>
                <a:cs typeface="Simplified Arabic"/>
              </a:rPr>
              <a:t>ملاحظة : (1) </a:t>
            </a:r>
            <a:r>
              <a:rPr lang="ar-IQ" sz="1600" dirty="0" err="1">
                <a:ea typeface="Calibri"/>
                <a:cs typeface="Simplified Arabic"/>
              </a:rPr>
              <a:t>لأستخراج</a:t>
            </a:r>
            <a:r>
              <a:rPr lang="ar-IQ" sz="1600" dirty="0">
                <a:ea typeface="Calibri"/>
                <a:cs typeface="Simplified Arabic"/>
              </a:rPr>
              <a:t> كلفة الرأس الواحد من النتاج او الماشية البالغة نستخدم المعادلة الآتية : </a:t>
            </a:r>
            <a:endParaRPr lang="en-US" sz="1600" dirty="0">
              <a:ea typeface="Calibri"/>
              <a:cs typeface="Arial"/>
            </a:endParaRPr>
          </a:p>
          <a:p>
            <a:pPr indent="457200" algn="just">
              <a:lnSpc>
                <a:spcPct val="115000"/>
              </a:lnSpc>
              <a:spcAft>
                <a:spcPts val="1000"/>
              </a:spcAft>
              <a:tabLst>
                <a:tab pos="2712085" algn="l"/>
              </a:tabLst>
            </a:pPr>
            <a:r>
              <a:rPr lang="ar-IQ" sz="1600" dirty="0">
                <a:ea typeface="Calibri"/>
                <a:cs typeface="Simplified Arabic"/>
              </a:rPr>
              <a:t>كلفة الرأس الواحد      =   كلفة النتاج او الماشية / العدد الكلي – عدد النافق الطبيعي</a:t>
            </a:r>
            <a:endParaRPr lang="en-US" sz="1600" dirty="0">
              <a:ea typeface="Calibri"/>
              <a:cs typeface="Arial"/>
            </a:endParaRPr>
          </a:p>
          <a:p>
            <a:pPr indent="457200" algn="just">
              <a:lnSpc>
                <a:spcPct val="115000"/>
              </a:lnSpc>
              <a:spcAft>
                <a:spcPts val="1000"/>
              </a:spcAft>
              <a:tabLst>
                <a:tab pos="2712085" algn="l"/>
              </a:tabLst>
            </a:pPr>
            <a:r>
              <a:rPr lang="ar-IQ" sz="1600" dirty="0">
                <a:ea typeface="Calibri"/>
                <a:cs typeface="Simplified Arabic"/>
              </a:rPr>
              <a:t>ملاحظة (2) : حساب </a:t>
            </a:r>
            <a:r>
              <a:rPr lang="ar-IQ" sz="1600" dirty="0" err="1">
                <a:ea typeface="Calibri"/>
                <a:cs typeface="Simplified Arabic"/>
              </a:rPr>
              <a:t>أ.خ</a:t>
            </a:r>
            <a:r>
              <a:rPr lang="ar-IQ" sz="1600" dirty="0">
                <a:ea typeface="Calibri"/>
                <a:cs typeface="Simplified Arabic"/>
              </a:rPr>
              <a:t> ماشية التربية يرصد كونه ليس حساب جزئي ونتيجته ترحل الى حساب </a:t>
            </a:r>
            <a:r>
              <a:rPr lang="ar-IQ" sz="1600" dirty="0" err="1">
                <a:ea typeface="Calibri"/>
                <a:cs typeface="Simplified Arabic"/>
              </a:rPr>
              <a:t>أ.خ</a:t>
            </a:r>
            <a:r>
              <a:rPr lang="ar-IQ" sz="1600" dirty="0">
                <a:ea typeface="Calibri"/>
                <a:cs typeface="Simplified Arabic"/>
              </a:rPr>
              <a:t> عام  </a:t>
            </a:r>
            <a:endParaRPr lang="en-US" sz="1600" dirty="0">
              <a:ea typeface="Calibri"/>
              <a:cs typeface="Arial"/>
            </a:endParaRPr>
          </a:p>
        </p:txBody>
      </p:sp>
    </p:spTree>
    <p:extLst>
      <p:ext uri="{BB962C8B-B14F-4D97-AF65-F5344CB8AC3E}">
        <p14:creationId xmlns:p14="http://schemas.microsoft.com/office/powerpoint/2010/main" val="565947446"/>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TotalTime>
  <Words>495</Words>
  <Application>Microsoft Office PowerPoint</Application>
  <PresentationFormat>عرض على الشاشة (3:4)‏</PresentationFormat>
  <Paragraphs>22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رحلة</vt:lpstr>
      <vt:lpstr>النشاط الحيواني / 1. ماشية التربية </vt:lpstr>
      <vt:lpstr>الحسابات اللازمة لتحديد نتيجة النشاط من ماشية التربية :</vt:lpstr>
      <vt:lpstr>١. حساب ماشية التربية</vt:lpstr>
      <vt:lpstr>2.حساب مصروفات وأيرادات ماشية التربية :</vt:lpstr>
      <vt:lpstr>3.حساب النتاج : </vt:lpstr>
      <vt:lpstr>4.حساب مبيعات النتاج : </vt:lpstr>
      <vt:lpstr>5.حساب أ.خ ماشية التربية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النشاط الحيواني / 1. ماشية التربية</dc:title>
  <dc:creator>q</dc:creator>
  <cp:lastModifiedBy>q</cp:lastModifiedBy>
  <cp:revision>4</cp:revision>
  <dcterms:created xsi:type="dcterms:W3CDTF">2017-12-11T12:12:14Z</dcterms:created>
  <dcterms:modified xsi:type="dcterms:W3CDTF">2017-12-11T16:44:24Z</dcterms:modified>
</cp:coreProperties>
</file>