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68DA5B42-5437-4D10-8BB5-5AFE4334EB50}" type="datetimeFigureOut">
              <a:rPr lang="ar-IQ" smtClean="0"/>
              <a:t>23/03/1439</a:t>
            </a:fld>
            <a:endParaRPr lang="ar-IQ"/>
          </a:p>
        </p:txBody>
      </p:sp>
      <p:sp>
        <p:nvSpPr>
          <p:cNvPr id="5" name="Footer Placeholder 4"/>
          <p:cNvSpPr>
            <a:spLocks noGrp="1"/>
          </p:cNvSpPr>
          <p:nvPr>
            <p:ph type="ftr" sz="quarter" idx="11"/>
          </p:nvPr>
        </p:nvSpPr>
        <p:spPr bwMode="white"/>
        <p:txBody>
          <a:bodyPr/>
          <a:lstStyle/>
          <a:p>
            <a:endParaRPr lang="ar-IQ"/>
          </a:p>
        </p:txBody>
      </p:sp>
      <p:sp>
        <p:nvSpPr>
          <p:cNvPr id="6" name="Slide Number Placeholder 5"/>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8DA5B42-5437-4D10-8BB5-5AFE4334EB50}" type="datetimeFigureOut">
              <a:rPr lang="ar-IQ" smtClean="0"/>
              <a:t>23/03/1439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8DA5B42-5437-4D10-8BB5-5AFE4334EB50}" type="datetimeFigureOut">
              <a:rPr lang="ar-IQ" smtClean="0"/>
              <a:t>23/03/1439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8DA5B42-5437-4D10-8BB5-5AFE4334EB50}" type="datetimeFigureOut">
              <a:rPr lang="ar-IQ" smtClean="0"/>
              <a:t>23/03/1439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50C98B-ED57-475D-8FE2-C5CD71D7C062}" type="slidenum">
              <a:rPr lang="ar-IQ" smtClean="0"/>
              <a:t>‹#›</a:t>
            </a:fld>
            <a:endParaRPr lang="ar-IQ"/>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DA5B42-5437-4D10-8BB5-5AFE4334EB50}" type="datetimeFigureOut">
              <a:rPr lang="ar-IQ" smtClean="0"/>
              <a:t>23/03/1439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050C98B-ED57-475D-8FE2-C5CD71D7C062}"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DA5B42-5437-4D10-8BB5-5AFE4334EB50}" type="datetimeFigureOut">
              <a:rPr lang="ar-IQ" smtClean="0"/>
              <a:t>23/03/1439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50C98B-ED57-475D-8FE2-C5CD71D7C062}" type="slidenum">
              <a:rPr lang="ar-IQ" smtClean="0"/>
              <a:t>‹#›</a:t>
            </a:fld>
            <a:endParaRPr lang="ar-IQ"/>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68DA5B42-5437-4D10-8BB5-5AFE4334EB50}" type="datetimeFigureOut">
              <a:rPr lang="ar-IQ" smtClean="0"/>
              <a:t>23/03/1439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8DA5B42-5437-4D10-8BB5-5AFE4334EB50}" type="datetimeFigureOut">
              <a:rPr lang="ar-IQ" smtClean="0"/>
              <a:t>23/03/1439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050C98B-ED57-475D-8FE2-C5CD71D7C062}" type="slidenum">
              <a:rPr lang="ar-IQ" smtClean="0"/>
              <a:t>‹#›</a:t>
            </a:fld>
            <a:endParaRPr lang="ar-IQ"/>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DA5B42-5437-4D10-8BB5-5AFE4334EB50}" type="datetimeFigureOut">
              <a:rPr lang="ar-IQ" smtClean="0"/>
              <a:t>23/03/1439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8DA5B42-5437-4D10-8BB5-5AFE4334EB50}" type="datetimeFigureOut">
              <a:rPr lang="ar-IQ" smtClean="0"/>
              <a:t>23/03/1439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50C98B-ED57-475D-8FE2-C5CD71D7C062}" type="slidenum">
              <a:rPr lang="ar-IQ" smtClean="0"/>
              <a:t>‹#›</a:t>
            </a:fld>
            <a:endParaRPr lang="ar-IQ"/>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8DA5B42-5437-4D10-8BB5-5AFE4334EB50}" type="datetimeFigureOut">
              <a:rPr lang="ar-IQ" smtClean="0"/>
              <a:t>23/03/1439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050C98B-ED57-475D-8FE2-C5CD71D7C06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8DA5B42-5437-4D10-8BB5-5AFE4334EB50}" type="datetimeFigureOut">
              <a:rPr lang="ar-IQ" smtClean="0"/>
              <a:t>23/03/1439</a:t>
            </a:fld>
            <a:endParaRPr lang="ar-IQ"/>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IQ"/>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050C98B-ED57-475D-8FE2-C5CD71D7C06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052736"/>
            <a:ext cx="7772400" cy="1470025"/>
          </a:xfrm>
        </p:spPr>
        <p:txBody>
          <a:bodyPr/>
          <a:lstStyle/>
          <a:p>
            <a:r>
              <a:rPr lang="ar-IQ" dirty="0" smtClean="0"/>
              <a:t>النشاط النباتي / 2. بساتين الفاكهة : </a:t>
            </a:r>
            <a:endParaRPr lang="ar-IQ" dirty="0"/>
          </a:p>
        </p:txBody>
      </p:sp>
      <p:sp>
        <p:nvSpPr>
          <p:cNvPr id="3" name="عنوان فرعي 2"/>
          <p:cNvSpPr>
            <a:spLocks noGrp="1"/>
          </p:cNvSpPr>
          <p:nvPr>
            <p:ph type="subTitle" idx="1"/>
          </p:nvPr>
        </p:nvSpPr>
        <p:spPr>
          <a:xfrm>
            <a:off x="1547664" y="2348880"/>
            <a:ext cx="6400800" cy="3456384"/>
          </a:xfrm>
        </p:spPr>
        <p:txBody>
          <a:bodyPr>
            <a:normAutofit/>
          </a:bodyPr>
          <a:lstStyle/>
          <a:p>
            <a:r>
              <a:rPr lang="ar-IQ" dirty="0" smtClean="0"/>
              <a:t>تمر بساتين الفاكهة بعدة مراحل اثناء دورة انتاجها ويمكن تصنيفها بالآتي :</a:t>
            </a:r>
          </a:p>
          <a:p>
            <a:pPr marL="514350" indent="-514350">
              <a:buAutoNum type="arabicPeriod"/>
            </a:pPr>
            <a:r>
              <a:rPr lang="ar-IQ" dirty="0" smtClean="0"/>
              <a:t>مرحلة الاعداد والتهيئة     </a:t>
            </a:r>
          </a:p>
          <a:p>
            <a:pPr marL="514350" indent="-514350">
              <a:buAutoNum type="arabicPeriod"/>
            </a:pPr>
            <a:r>
              <a:rPr lang="ar-IQ" dirty="0" smtClean="0"/>
              <a:t>مرحلة التكوين او الانشاء </a:t>
            </a:r>
          </a:p>
          <a:p>
            <a:r>
              <a:rPr lang="ar-IQ" dirty="0" smtClean="0"/>
              <a:t>3.مرحلة الانتاج او الاثمار   </a:t>
            </a:r>
          </a:p>
          <a:p>
            <a:r>
              <a:rPr lang="ar-IQ" dirty="0" smtClean="0"/>
              <a:t>4.  مرحلة الاضمحلال </a:t>
            </a:r>
          </a:p>
          <a:p>
            <a:endParaRPr lang="ar-IQ" dirty="0"/>
          </a:p>
        </p:txBody>
      </p:sp>
    </p:spTree>
    <p:extLst>
      <p:ext uri="{BB962C8B-B14F-4D97-AF65-F5344CB8AC3E}">
        <p14:creationId xmlns:p14="http://schemas.microsoft.com/office/powerpoint/2010/main" val="1715134914"/>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980728"/>
            <a:ext cx="6400800" cy="1000472"/>
          </a:xfrm>
        </p:spPr>
        <p:txBody>
          <a:bodyPr>
            <a:normAutofit fontScale="90000"/>
          </a:bodyPr>
          <a:lstStyle/>
          <a:p>
            <a:r>
              <a:rPr lang="ar-IQ" sz="3100" dirty="0" smtClean="0"/>
              <a:t>المعالجة المحاسبية للمحاصيل</a:t>
            </a:r>
            <a:r>
              <a:rPr lang="ar-IQ" dirty="0" smtClean="0"/>
              <a:t> العرضية</a:t>
            </a:r>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41140" y="2438400"/>
            <a:ext cx="50617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151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1.مرحلة الاعداد والتهيئة </a:t>
            </a:r>
            <a:endParaRPr lang="ar-IQ" dirty="0"/>
          </a:p>
        </p:txBody>
      </p:sp>
      <p:sp>
        <p:nvSpPr>
          <p:cNvPr id="3" name="عنصر نائب للمحتوى 2"/>
          <p:cNvSpPr>
            <a:spLocks noGrp="1"/>
          </p:cNvSpPr>
          <p:nvPr>
            <p:ph idx="1"/>
          </p:nvPr>
        </p:nvSpPr>
        <p:spPr/>
        <p:txBody>
          <a:bodyPr>
            <a:normAutofit/>
          </a:bodyPr>
          <a:lstStyle/>
          <a:p>
            <a:r>
              <a:rPr lang="ar-IQ" dirty="0" smtClean="0"/>
              <a:t>تبدء هذه المرحلة عند البدء بتهيئة الارض الزراعية من حيث الحراثة وغرس الفسائل والشتلات وتنتهي بنقل الشتلات الى بساتين الفاكهة او القيام ببيعها للغير وفي الغالب فأن هذا النشاط تمارسه منشأة متخصصة فقط </a:t>
            </a:r>
            <a:r>
              <a:rPr lang="ar-IQ" dirty="0" err="1" smtClean="0"/>
              <a:t>بأنتاج</a:t>
            </a:r>
            <a:r>
              <a:rPr lang="ar-IQ" dirty="0" smtClean="0"/>
              <a:t> الشتلات وبيعها للغير ( تمارس المرحلة الاولى فقط ) وهذه العملية تستغرق عدة اشهر اي اقل من سنة وعلى هذا الاساس فأن المنشأة التي يكون نشاطها الاساس هو انتاج الشتلات فقط يظهر رصيد هذه الشتلات ضمن الموجودات المتداولة </a:t>
            </a:r>
          </a:p>
          <a:p>
            <a:endParaRPr lang="ar-IQ" dirty="0"/>
          </a:p>
        </p:txBody>
      </p:sp>
    </p:spTree>
    <p:extLst>
      <p:ext uri="{BB962C8B-B14F-4D97-AF65-F5344CB8AC3E}">
        <p14:creationId xmlns:p14="http://schemas.microsoft.com/office/powerpoint/2010/main" val="4029170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908720"/>
            <a:ext cx="6400800" cy="1072480"/>
          </a:xfrm>
        </p:spPr>
        <p:txBody>
          <a:bodyPr>
            <a:normAutofit fontScale="90000"/>
          </a:bodyPr>
          <a:lstStyle/>
          <a:p>
            <a:r>
              <a:rPr lang="ar-IQ" dirty="0" smtClean="0"/>
              <a:t>المعالجة المحاسبية لمرحلة الاعداد والتهيئة</a:t>
            </a:r>
            <a:endParaRPr lang="ar-IQ" dirty="0"/>
          </a:p>
        </p:txBody>
      </p:sp>
      <p:sp>
        <p:nvSpPr>
          <p:cNvPr id="3" name="عنصر نائب للمحتوى 2"/>
          <p:cNvSpPr>
            <a:spLocks noGrp="1"/>
          </p:cNvSpPr>
          <p:nvPr>
            <p:ph idx="1"/>
          </p:nvPr>
        </p:nvSpPr>
        <p:spPr/>
        <p:txBody>
          <a:bodyPr/>
          <a:lstStyle/>
          <a:p>
            <a:r>
              <a:rPr lang="ar-IQ" dirty="0" smtClean="0"/>
              <a:t>ضمن هذه المرحلة تكون المعالجة المحاسبية بأثبات جميع المصاريف التي تحملتها المنشأة مثل ( ايجار الارض , اجور تهيئة وحرث , اسمدة , مصاريف تطعيم وغيرها ) ويصور الحساب بالشكل الآتي : </a:t>
            </a: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705678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724728"/>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2.مرحلة الانشاء او التكوين : </a:t>
            </a:r>
            <a:endParaRPr lang="ar-IQ" dirty="0"/>
          </a:p>
        </p:txBody>
      </p:sp>
      <p:sp>
        <p:nvSpPr>
          <p:cNvPr id="3" name="عنصر نائب للمحتوى 2"/>
          <p:cNvSpPr>
            <a:spLocks noGrp="1"/>
          </p:cNvSpPr>
          <p:nvPr>
            <p:ph idx="1"/>
          </p:nvPr>
        </p:nvSpPr>
        <p:spPr/>
        <p:txBody>
          <a:bodyPr>
            <a:normAutofit fontScale="92500"/>
          </a:bodyPr>
          <a:lstStyle/>
          <a:p>
            <a:r>
              <a:rPr lang="ar-IQ" dirty="0" smtClean="0"/>
              <a:t>تبدء هذه المرحلة من استلام الشتلات وغرسها بشكل دائم في الارض المخصصة وصولا" الى الانتاج الفعلي (الأثمار) بشكل تجاري , والشيء المهم في هذه المرحلة هو ان جميع المصاريف التي تنفق تعتبر مصاريف رأسمالية تظهر في نهاية العام في الميزانية العمومية وتكون ضمن الموجودات الثابتة , لان  هذه المرحلة تستمر لعدة سنوات في بعض انواع الاشجار كالنخيل والرمان , وتتحمل المنشأة مجموعة من المصاريف خلال هذه المرحلة مثل ( ايجار الارض , اجور المشرف الزراعي , الاسمدة , المبيدات , اجور التطعيم , اجور المزارعين وغيرها ) , بمعنى اخر جميع المصاريف قبل الانتاج ( المرحلة الثالثة )</a:t>
            </a:r>
            <a:endParaRPr lang="ar-IQ" dirty="0"/>
          </a:p>
        </p:txBody>
      </p:sp>
    </p:spTree>
    <p:extLst>
      <p:ext uri="{BB962C8B-B14F-4D97-AF65-F5344CB8AC3E}">
        <p14:creationId xmlns:p14="http://schemas.microsoft.com/office/powerpoint/2010/main" val="309762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المعالجة المحاسبية لمرحلة الانشاء والتكوين</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0362" y="2438400"/>
            <a:ext cx="502327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00735"/>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3.مرحلة الانتاج ( الأثمار) : </a:t>
            </a:r>
            <a:endParaRPr lang="ar-IQ" dirty="0"/>
          </a:p>
        </p:txBody>
      </p:sp>
      <p:sp>
        <p:nvSpPr>
          <p:cNvPr id="3" name="عنصر نائب للمحتوى 2"/>
          <p:cNvSpPr>
            <a:spLocks noGrp="1"/>
          </p:cNvSpPr>
          <p:nvPr>
            <p:ph idx="1"/>
          </p:nvPr>
        </p:nvSpPr>
        <p:spPr/>
        <p:txBody>
          <a:bodyPr>
            <a:normAutofit fontScale="70000" lnSpcReduction="20000"/>
          </a:bodyPr>
          <a:lstStyle/>
          <a:p>
            <a:r>
              <a:rPr lang="ar-IQ" dirty="0" smtClean="0"/>
              <a:t>تبدء هذه المرحلة عندما </a:t>
            </a:r>
            <a:r>
              <a:rPr lang="ar-IQ" dirty="0" err="1" smtClean="0"/>
              <a:t>يبدء</a:t>
            </a:r>
            <a:r>
              <a:rPr lang="ar-IQ" dirty="0" smtClean="0"/>
              <a:t> البستان </a:t>
            </a:r>
            <a:r>
              <a:rPr lang="ar-IQ" dirty="0" err="1" smtClean="0"/>
              <a:t>بالأنتاج</a:t>
            </a:r>
            <a:r>
              <a:rPr lang="ar-IQ" dirty="0" smtClean="0"/>
              <a:t> التجاري ويمكن بيع الثمار الى الغير وتحقيق الارباح كهدف اساسي للمنشأة  من عملية بيع الثمار وتستمر هذه المرحلة الى ان تضمحل قدرة الاشجار الانتاجية وتصبح عملية استغلال الارض غير مجدية اقتصاديا" تمتاز هذه المرحلة بعدة مميزات لها اثار محاسبية مهمة يمكن تحيدها بالآتي : </a:t>
            </a:r>
          </a:p>
          <a:p>
            <a:r>
              <a:rPr lang="ar-IQ" dirty="0" err="1" smtClean="0"/>
              <a:t>أ.تتحول</a:t>
            </a:r>
            <a:r>
              <a:rPr lang="ar-IQ" dirty="0" smtClean="0"/>
              <a:t> المصاريف المنفقة على الاشجار في المرحلة السابقة من مصاريف رأسمالية الى مصاريف </a:t>
            </a:r>
            <a:r>
              <a:rPr lang="ar-IQ" dirty="0" err="1" smtClean="0"/>
              <a:t>ايرادية</a:t>
            </a:r>
            <a:r>
              <a:rPr lang="ar-IQ" dirty="0" smtClean="0"/>
              <a:t> ويفتح حساب مصاريف </a:t>
            </a:r>
            <a:r>
              <a:rPr lang="ar-IQ" dirty="0" err="1" smtClean="0"/>
              <a:t>وأيرادات</a:t>
            </a:r>
            <a:r>
              <a:rPr lang="ar-IQ" dirty="0" smtClean="0"/>
              <a:t> البساتين </a:t>
            </a:r>
            <a:r>
              <a:rPr lang="ar-IQ" dirty="0" err="1" smtClean="0"/>
              <a:t>لاثبات</a:t>
            </a:r>
            <a:r>
              <a:rPr lang="ar-IQ" dirty="0" smtClean="0"/>
              <a:t> تلك المصاريف , مع بقاء مصاريف التطوير وغرس شتلات جديدة ضمن حساب البساتين .</a:t>
            </a:r>
          </a:p>
          <a:p>
            <a:r>
              <a:rPr lang="ar-IQ" dirty="0" err="1" smtClean="0"/>
              <a:t>ب.احتساب</a:t>
            </a:r>
            <a:r>
              <a:rPr lang="ar-IQ" dirty="0" smtClean="0"/>
              <a:t> </a:t>
            </a:r>
            <a:r>
              <a:rPr lang="ar-IQ" dirty="0" err="1" smtClean="0"/>
              <a:t>الأهتلاك</a:t>
            </a:r>
            <a:r>
              <a:rPr lang="ar-IQ" dirty="0" smtClean="0"/>
              <a:t> على الاشجار المنتجة وبنسبة مئوية من اي حساب تحددها المنشأة ويظهر ضمن حساب مصاريف </a:t>
            </a:r>
            <a:r>
              <a:rPr lang="ar-IQ" dirty="0" err="1" smtClean="0"/>
              <a:t>وأيرادات</a:t>
            </a:r>
            <a:r>
              <a:rPr lang="ar-IQ" dirty="0" smtClean="0"/>
              <a:t> البساتين ويظهر كمخصص ضمن الميزانية العمومية.</a:t>
            </a:r>
          </a:p>
          <a:p>
            <a:r>
              <a:rPr lang="ar-IQ" dirty="0" smtClean="0"/>
              <a:t>ج. التمييز بين المصاريف الرأسمالية </a:t>
            </a:r>
            <a:r>
              <a:rPr lang="ar-IQ" dirty="0" err="1" smtClean="0"/>
              <a:t>والأيرادية</a:t>
            </a:r>
            <a:r>
              <a:rPr lang="ar-IQ" dirty="0" smtClean="0"/>
              <a:t> فكل نوع اشجار منتجة اي يتم بيع منتجاتها تعتبر مصاريفها </a:t>
            </a:r>
            <a:r>
              <a:rPr lang="ar-IQ" dirty="0" err="1" smtClean="0"/>
              <a:t>ايرادية</a:t>
            </a:r>
            <a:r>
              <a:rPr lang="ar-IQ" dirty="0" smtClean="0"/>
              <a:t> تظهر ضمن حساب  م . أ البساتين  بأستثناء مصاريف غرس الشتلات الجديدة وتطوير الاشجار وقدراتها الانتاجية , اما الاشجار التي لم تنتج بعد </a:t>
            </a:r>
            <a:r>
              <a:rPr lang="ar-IQ" dirty="0" err="1" smtClean="0"/>
              <a:t>ولايوجد</a:t>
            </a:r>
            <a:r>
              <a:rPr lang="ar-IQ" dirty="0" smtClean="0"/>
              <a:t> مبيعات </a:t>
            </a:r>
            <a:r>
              <a:rPr lang="ar-IQ" dirty="0" err="1" smtClean="0"/>
              <a:t>لانتاجها</a:t>
            </a:r>
            <a:r>
              <a:rPr lang="ar-IQ" dirty="0" smtClean="0"/>
              <a:t> فتظهر مصاريفها ضمن حساب البساتين .</a:t>
            </a:r>
          </a:p>
          <a:p>
            <a:endParaRPr lang="ar-IQ" dirty="0"/>
          </a:p>
        </p:txBody>
      </p:sp>
    </p:spTree>
    <p:extLst>
      <p:ext uri="{BB962C8B-B14F-4D97-AF65-F5344CB8AC3E}">
        <p14:creationId xmlns:p14="http://schemas.microsoft.com/office/powerpoint/2010/main" val="324346343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المعالجة المحاسبية في مرحلة الانتاج </a:t>
            </a:r>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22347" y="2438400"/>
            <a:ext cx="449930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588735"/>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59632" y="1893025"/>
            <a:ext cx="6480720" cy="1938992"/>
          </a:xfrm>
          <a:prstGeom prst="rect">
            <a:avLst/>
          </a:prstGeom>
        </p:spPr>
        <p:txBody>
          <a:bodyPr wrap="square">
            <a:spAutoFit/>
          </a:bodyPr>
          <a:lstStyle/>
          <a:p>
            <a:r>
              <a:rPr lang="ar-IQ" sz="2400" dirty="0" smtClean="0"/>
              <a:t>4.مرحلة </a:t>
            </a:r>
            <a:r>
              <a:rPr lang="ar-IQ" sz="2400" dirty="0" err="1" smtClean="0"/>
              <a:t>الأضمحلال</a:t>
            </a:r>
            <a:r>
              <a:rPr lang="ar-IQ" sz="2400" dirty="0" smtClean="0"/>
              <a:t> : في هذه المرحلة </a:t>
            </a:r>
            <a:r>
              <a:rPr lang="ar-IQ" sz="2400" dirty="0" err="1" smtClean="0"/>
              <a:t>يبدء</a:t>
            </a:r>
            <a:r>
              <a:rPr lang="ar-IQ" sz="2400" dirty="0" smtClean="0"/>
              <a:t> انتاج الاشجار بالانخفاض ويصبح غير اقتصادي ويأتي حساب </a:t>
            </a:r>
            <a:r>
              <a:rPr lang="ar-IQ" sz="2400" dirty="0" err="1" smtClean="0"/>
              <a:t>الاهتلاك</a:t>
            </a:r>
            <a:r>
              <a:rPr lang="ar-IQ" sz="2400" dirty="0" smtClean="0"/>
              <a:t> السنوي لغرض مواجهة النقص التدريجي في القدرة الانتاجية للأشجار كلما تقدم عمر الاشجار ولغرض احلال شتلات جديدة محل الاشجار التي اصبح انتاجها غير اقتصادي . </a:t>
            </a:r>
            <a:endParaRPr lang="ar-IQ" sz="2400" dirty="0"/>
          </a:p>
        </p:txBody>
      </p:sp>
    </p:spTree>
    <p:extLst>
      <p:ext uri="{BB962C8B-B14F-4D97-AF65-F5344CB8AC3E}">
        <p14:creationId xmlns:p14="http://schemas.microsoft.com/office/powerpoint/2010/main" val="15057372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المحاصيل العرضية </a:t>
            </a:r>
            <a:endParaRPr lang="ar-IQ" dirty="0"/>
          </a:p>
        </p:txBody>
      </p:sp>
      <p:sp>
        <p:nvSpPr>
          <p:cNvPr id="3" name="عنصر نائب للمحتوى 2"/>
          <p:cNvSpPr>
            <a:spLocks noGrp="1"/>
          </p:cNvSpPr>
          <p:nvPr>
            <p:ph idx="1"/>
          </p:nvPr>
        </p:nvSpPr>
        <p:spPr/>
        <p:txBody>
          <a:bodyPr>
            <a:normAutofit fontScale="62500" lnSpcReduction="20000"/>
          </a:bodyPr>
          <a:lstStyle/>
          <a:p>
            <a:r>
              <a:rPr lang="ar-IQ" dirty="0" smtClean="0"/>
              <a:t>نتيجة لطول الفترة بين الاستثمار في بساتين الفاكهة وتحقيق المردود الاقتصادي من الاستثمار والذي يطول لعدة سنوات تقوم المنشأة الزراعية بزراعة محاصيل عرضية كبعض الخضروات بين اشجار الفاكهة لتحقيق مرود مادي اضافي من الارض الزراعية , هذه المحاصيل العرضية دورة انتاجها قصيرة </a:t>
            </a:r>
            <a:r>
              <a:rPr lang="ar-IQ" dirty="0" err="1" smtClean="0"/>
              <a:t>لاتتعدى</a:t>
            </a:r>
            <a:r>
              <a:rPr lang="ar-IQ" dirty="0" smtClean="0"/>
              <a:t> عدة اشهر وتزرع هذه المحاصيل في مراحل الانشاء والانتاج </a:t>
            </a:r>
            <a:r>
              <a:rPr lang="ar-IQ" dirty="0" err="1" smtClean="0"/>
              <a:t>لاشجار</a:t>
            </a:r>
            <a:r>
              <a:rPr lang="ar-IQ" dirty="0" smtClean="0"/>
              <a:t> الفاكهة وهناك رأيين لمعالجة هذه المحاصيل الرأي الاول  : اعتبارا نفقاتها ضمن نفقات الاشجار </a:t>
            </a:r>
            <a:r>
              <a:rPr lang="ar-IQ" dirty="0" err="1" smtClean="0"/>
              <a:t>وأيراداتها</a:t>
            </a:r>
            <a:r>
              <a:rPr lang="ar-IQ" dirty="0" smtClean="0"/>
              <a:t> ستكون تخفيض لنفقات المزرعة ككل وهذا الرأي غير دقيق  بسبب ان نفقات هذه المحاصيل هي </a:t>
            </a:r>
            <a:r>
              <a:rPr lang="ar-IQ" dirty="0" err="1" smtClean="0"/>
              <a:t>ايرادية</a:t>
            </a:r>
            <a:r>
              <a:rPr lang="ar-IQ" dirty="0" smtClean="0"/>
              <a:t> بينما نفقات الاشجار في مرحلة التكوين هي نفقات رأسمالية وهذا يؤدي الى الاخلال </a:t>
            </a:r>
            <a:r>
              <a:rPr lang="ar-IQ" dirty="0" err="1" smtClean="0"/>
              <a:t>بالمباديء</a:t>
            </a:r>
            <a:r>
              <a:rPr lang="ar-IQ" dirty="0" smtClean="0"/>
              <a:t> المحاسبية لان النفقة الرأسمالية لها خصائص تختلف عن النفقة </a:t>
            </a:r>
            <a:r>
              <a:rPr lang="ar-IQ" dirty="0" err="1" smtClean="0"/>
              <a:t>الايرادية</a:t>
            </a:r>
            <a:r>
              <a:rPr lang="ar-IQ" dirty="0" smtClean="0"/>
              <a:t> , وكذلك يؤدي الى عم الاحتساب الدقيق لكلفة المنتجات لعدم التمييز بين الهدف الرئيسي للمنشأة وهو انتاج ثمار الاشجار والهدف الثانوي وهو تحقيق ارباح من زراعة منتجات عرضية , فضلا" عن ان الموجودات الثابتة ستظهر بخلاف حقيقتها لان ايرادات المحاصيل العرضية قد خفضت منها. الرأي الثاني : فتح حساب مستقل للمحاصيل العرضية يتم ادراج كافة نفقاتها في الجانب المدين وحصتها من النفقات المشتركة كالري </a:t>
            </a:r>
            <a:r>
              <a:rPr lang="ar-IQ" dirty="0" err="1" smtClean="0"/>
              <a:t>ويراداتها</a:t>
            </a:r>
            <a:r>
              <a:rPr lang="ar-IQ" dirty="0" smtClean="0"/>
              <a:t> تدرج في الجانب الدائن والفرق يكون ربح او خسارة يرحل لحساب </a:t>
            </a:r>
            <a:r>
              <a:rPr lang="ar-IQ" dirty="0" err="1" smtClean="0"/>
              <a:t>أ.خ</a:t>
            </a:r>
            <a:r>
              <a:rPr lang="ar-IQ" dirty="0" smtClean="0"/>
              <a:t> جزئي  وهذا الرأي هو الافضل كونه يتلافى اخفاقات الرأي الاول</a:t>
            </a:r>
            <a:endParaRPr lang="ar-IQ" dirty="0"/>
          </a:p>
        </p:txBody>
      </p:sp>
    </p:spTree>
    <p:extLst>
      <p:ext uri="{BB962C8B-B14F-4D97-AF65-F5344CB8AC3E}">
        <p14:creationId xmlns:p14="http://schemas.microsoft.com/office/powerpoint/2010/main" val="39697244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73</TotalTime>
  <Words>673</Words>
  <Application>Microsoft Office PowerPoint</Application>
  <PresentationFormat>عرض على الشاشة (3:4)‏</PresentationFormat>
  <Paragraphs>23</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فن الخياطه الرفيعة</vt:lpstr>
      <vt:lpstr>النشاط النباتي / 2. بساتين الفاكهة : </vt:lpstr>
      <vt:lpstr>1.مرحلة الاعداد والتهيئة </vt:lpstr>
      <vt:lpstr>المعالجة المحاسبية لمرحلة الاعداد والتهيئة</vt:lpstr>
      <vt:lpstr>2.مرحلة الانشاء او التكوين : </vt:lpstr>
      <vt:lpstr>المعالجة المحاسبية لمرحلة الانشاء والتكوين</vt:lpstr>
      <vt:lpstr>3.مرحلة الانتاج ( الأثمار) : </vt:lpstr>
      <vt:lpstr>المعالجة المحاسبية في مرحلة الانتاج </vt:lpstr>
      <vt:lpstr>عرض تقديمي في PowerPoint</vt:lpstr>
      <vt:lpstr>المحاصيل العرضية </vt:lpstr>
      <vt:lpstr>المعالجة المحاسبية للمحاصيل العرضية</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النشاط النباتي / 2. بساتين الفاكهة :</dc:title>
  <dc:creator>q</dc:creator>
  <cp:lastModifiedBy>q</cp:lastModifiedBy>
  <cp:revision>5</cp:revision>
  <dcterms:created xsi:type="dcterms:W3CDTF">2017-12-11T11:53:19Z</dcterms:created>
  <dcterms:modified xsi:type="dcterms:W3CDTF">2017-12-11T17:07:15Z</dcterms:modified>
</cp:coreProperties>
</file>