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9"/>
  </p:notes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4EF76CB-B18C-41EC-8EAF-9CE57F88B81D}" type="datetimeFigureOut">
              <a:rPr lang="ar-IQ" smtClean="0"/>
              <a:t>23/03/1439</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84CB9EF-08C6-4352-B1A6-5C27471ABF7E}" type="slidenum">
              <a:rPr lang="ar-IQ" smtClean="0"/>
              <a:t>‹#›</a:t>
            </a:fld>
            <a:endParaRPr lang="ar-IQ"/>
          </a:p>
        </p:txBody>
      </p:sp>
    </p:spTree>
    <p:extLst>
      <p:ext uri="{BB962C8B-B14F-4D97-AF65-F5344CB8AC3E}">
        <p14:creationId xmlns:p14="http://schemas.microsoft.com/office/powerpoint/2010/main" val="28394594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184CB9EF-08C6-4352-B1A6-5C27471ABF7E}" type="slidenum">
              <a:rPr lang="ar-IQ" smtClean="0"/>
              <a:t>4</a:t>
            </a:fld>
            <a:endParaRPr lang="ar-IQ"/>
          </a:p>
        </p:txBody>
      </p:sp>
    </p:spTree>
    <p:extLst>
      <p:ext uri="{BB962C8B-B14F-4D97-AF65-F5344CB8AC3E}">
        <p14:creationId xmlns:p14="http://schemas.microsoft.com/office/powerpoint/2010/main" val="2275057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0ACFC481-461E-4D2C-BECC-A8811418AD09}" type="datetimeFigureOut">
              <a:rPr lang="ar-IQ" smtClean="0"/>
              <a:t>23/03/1439</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DA393CCB-20CA-4CFB-9B83-64BD37DFBB54}"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ACFC481-461E-4D2C-BECC-A8811418AD09}"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ACFC481-461E-4D2C-BECC-A8811418AD09}"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ACFC481-461E-4D2C-BECC-A8811418AD09}"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0ACFC481-461E-4D2C-BECC-A8811418AD09}"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393CCB-20CA-4CFB-9B83-64BD37DFBB54}"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0ACFC481-461E-4D2C-BECC-A8811418AD09}"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0ACFC481-461E-4D2C-BECC-A8811418AD09}" type="datetimeFigureOut">
              <a:rPr lang="ar-IQ" smtClean="0"/>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0ACFC481-461E-4D2C-BECC-A8811418AD09}" type="datetimeFigureOut">
              <a:rPr lang="ar-IQ" smtClean="0"/>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CFC481-461E-4D2C-BECC-A8811418AD09}" type="datetimeFigureOut">
              <a:rPr lang="ar-IQ" smtClean="0"/>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0ACFC481-461E-4D2C-BECC-A8811418AD09}"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393CCB-20CA-4CFB-9B83-64BD37DFBB5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0ACFC481-461E-4D2C-BECC-A8811418AD09}"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DA393CCB-20CA-4CFB-9B83-64BD37DFBB54}"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CFC481-461E-4D2C-BECC-A8811418AD09}" type="datetimeFigureOut">
              <a:rPr lang="ar-IQ" smtClean="0"/>
              <a:t>23/03/1439</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A393CCB-20CA-4CFB-9B83-64BD37DFBB54}"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548680"/>
            <a:ext cx="7772400" cy="1470025"/>
          </a:xfrm>
        </p:spPr>
        <p:txBody>
          <a:bodyPr>
            <a:normAutofit fontScale="90000"/>
          </a:bodyPr>
          <a:lstStyle/>
          <a:p>
            <a:r>
              <a:rPr lang="ar-IQ" dirty="0" smtClean="0"/>
              <a:t>النشاط النباتي / 1. المحاصيل الموسمية :</a:t>
            </a:r>
            <a:endParaRPr lang="ar-IQ" dirty="0"/>
          </a:p>
        </p:txBody>
      </p:sp>
      <p:sp>
        <p:nvSpPr>
          <p:cNvPr id="3" name="عنوان فرعي 2"/>
          <p:cNvSpPr>
            <a:spLocks noGrp="1"/>
          </p:cNvSpPr>
          <p:nvPr>
            <p:ph type="subTitle" idx="1"/>
          </p:nvPr>
        </p:nvSpPr>
        <p:spPr>
          <a:xfrm>
            <a:off x="1371600" y="1988840"/>
            <a:ext cx="6400800" cy="3744416"/>
          </a:xfrm>
        </p:spPr>
        <p:txBody>
          <a:bodyPr>
            <a:noAutofit/>
          </a:bodyPr>
          <a:lstStyle/>
          <a:p>
            <a:r>
              <a:rPr lang="ar-IQ" sz="1800" dirty="0" smtClean="0"/>
              <a:t>هذه المحاصيل تزرع حسب فترات معينة  ( مواسم زراعتها ) ولذلك سميت بالمحاصيل الموسمية كالحنطة والشعير والقطن والذرة وغيرها وتتراوح دورة انتاجها بين الشهر والست اشهر في الغالب ولذك تعد من الموجودات المتداولة للمنشأة الزراعية , ترتبط زراعتها بتوفر الظروف الطبيعية ( المناخ , التربة ) لغرض انتاجها واهم </a:t>
            </a:r>
            <a:r>
              <a:rPr lang="ar-IQ" sz="1800" dirty="0" err="1" smtClean="0"/>
              <a:t>مايميزها</a:t>
            </a:r>
            <a:r>
              <a:rPr lang="ar-IQ" sz="1800" dirty="0" smtClean="0"/>
              <a:t>  التأثر بالظروف الطبيعية , موسمية الانتاج الزراعي واختلاف الفترة المالية عن الفترة او الدورة الزراعية , حيث ان بداية الموسم الزراعي لمحصول معين قد تكون في بداية الفترة المالية او وسطها او في الربع الاول او الثالث او غيرها وبسبب هذا الاختلاف فتظهر ارصدة اول وآخر المدة في الحسابات الخاصة بنتيجة النشاط للمحاصيل الموسمية حيث تفتح ثلاث حسابات لمعرفة نتيجة النشاط وهي :</a:t>
            </a:r>
          </a:p>
          <a:p>
            <a:r>
              <a:rPr lang="ar-IQ" sz="1800" dirty="0" smtClean="0"/>
              <a:t>1.حساب المحاصيل        2.حساب مخازن المحاصيل         3.حسالب مبيعات المحاصيل </a:t>
            </a:r>
            <a:endParaRPr lang="ar-IQ" sz="1800" dirty="0"/>
          </a:p>
        </p:txBody>
      </p:sp>
    </p:spTree>
    <p:extLst>
      <p:ext uri="{BB962C8B-B14F-4D97-AF65-F5344CB8AC3E}">
        <p14:creationId xmlns:p14="http://schemas.microsoft.com/office/powerpoint/2010/main" val="3290418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اساسيات المحاسبة عن المحاصيل الموسمية</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الاساس لتوزيع المصاريف او الكلف المنفقة على الحسابات الخاصة بالمحاصيل هو وقت الانفاق وبالشكل الاتي           أ . الكلف المنفقة قبل عملية جني المحصول ------ تظهر في حساب المحاصيل مثل ( ايجار الارض , اجور العمال الزراعيين ,الاسمدة , البذور ,عمل </a:t>
            </a:r>
            <a:r>
              <a:rPr lang="ar-IQ" dirty="0" err="1" smtClean="0"/>
              <a:t>الالآت</a:t>
            </a:r>
            <a:r>
              <a:rPr lang="ar-IQ" dirty="0" smtClean="0"/>
              <a:t> , اجور الاشراف , مكافحة الآفات  وغيرها )</a:t>
            </a:r>
          </a:p>
          <a:p>
            <a:r>
              <a:rPr lang="ar-IQ" dirty="0" smtClean="0"/>
              <a:t>ب .  الكلف المنفقة عل المحاصيل بعد جني المحصول وخزنه في المخازن ----- تظهر في حساب مخازن المحاصيل مثل ( مصاريف نقل للداخل , </a:t>
            </a:r>
            <a:r>
              <a:rPr lang="ar-IQ" dirty="0" err="1" smtClean="0"/>
              <a:t>تهوئة</a:t>
            </a:r>
            <a:r>
              <a:rPr lang="ar-IQ" dirty="0" smtClean="0"/>
              <a:t> المخازن وغيرها ) </a:t>
            </a:r>
          </a:p>
          <a:p>
            <a:r>
              <a:rPr lang="ar-IQ" dirty="0" smtClean="0"/>
              <a:t>ج . الكلف المنفقة على عمليات البيع ( التسويقية ) ------- تظهر في حساب مبيعات المحاصيل مثل (مصاريف البيع والتوزيع , واي مصاريف تسويقية اخرى )</a:t>
            </a:r>
          </a:p>
          <a:p>
            <a:endParaRPr lang="ar-IQ" dirty="0"/>
          </a:p>
        </p:txBody>
      </p:sp>
    </p:spTree>
    <p:extLst>
      <p:ext uri="{BB962C8B-B14F-4D97-AF65-F5344CB8AC3E}">
        <p14:creationId xmlns:p14="http://schemas.microsoft.com/office/powerpoint/2010/main" val="167459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المعالجة المحاسبية للمحاصيل</a:t>
            </a:r>
            <a:endParaRPr lang="ar-IQ" dirty="0"/>
          </a:p>
        </p:txBody>
      </p:sp>
      <p:sp>
        <p:nvSpPr>
          <p:cNvPr id="3" name="عنصر نائب للمحتوى 2"/>
          <p:cNvSpPr>
            <a:spLocks noGrp="1"/>
          </p:cNvSpPr>
          <p:nvPr>
            <p:ph idx="1"/>
          </p:nvPr>
        </p:nvSpPr>
        <p:spPr>
          <a:xfrm>
            <a:off x="457200" y="1600200"/>
            <a:ext cx="8229600" cy="4925144"/>
          </a:xfrm>
        </p:spPr>
        <p:txBody>
          <a:bodyPr/>
          <a:lstStyle/>
          <a:p>
            <a:pPr algn="just">
              <a:lnSpc>
                <a:spcPct val="115000"/>
              </a:lnSpc>
              <a:spcAft>
                <a:spcPts val="1000"/>
              </a:spcAft>
            </a:pPr>
            <a:r>
              <a:rPr lang="ar-IQ" dirty="0" smtClean="0">
                <a:ea typeface="Calibri"/>
                <a:cs typeface="Simplified Arabic"/>
              </a:rPr>
              <a:t>تصور الحسابات الثلاثة بشكل مفرد اذا كان المحصول المزروع واحد او بشكل مزدوج او ثلاثي حسب عدد المحاصيل المزروعة :</a:t>
            </a:r>
          </a:p>
          <a:p>
            <a:pPr algn="just">
              <a:lnSpc>
                <a:spcPct val="115000"/>
              </a:lnSpc>
              <a:spcAft>
                <a:spcPts val="1000"/>
              </a:spcAft>
            </a:pPr>
            <a:r>
              <a:rPr lang="ar-IQ" dirty="0" smtClean="0"/>
              <a:t>حساب مفرد : لمحصول واحد</a:t>
            </a:r>
          </a:p>
          <a:p>
            <a:pPr algn="just">
              <a:lnSpc>
                <a:spcPct val="115000"/>
              </a:lnSpc>
              <a:spcAft>
                <a:spcPts val="1000"/>
              </a:spcAft>
            </a:pPr>
            <a:r>
              <a:rPr lang="ar-IQ" dirty="0" smtClean="0"/>
              <a:t>حساب مزدوج :عندما يكون اكثر من محصول</a:t>
            </a:r>
            <a:endParaRPr lang="ar-IQ" dirty="0"/>
          </a:p>
          <a:p>
            <a:pPr algn="just">
              <a:lnSpc>
                <a:spcPct val="115000"/>
              </a:lnSpc>
              <a:spcAft>
                <a:spcPts val="1000"/>
              </a:spcAft>
            </a:pPr>
            <a:endParaRPr lang="ar-IQ" dirty="0"/>
          </a:p>
        </p:txBody>
      </p:sp>
      <p:cxnSp>
        <p:nvCxnSpPr>
          <p:cNvPr id="10" name="رابط مستقيم 9"/>
          <p:cNvCxnSpPr/>
          <p:nvPr/>
        </p:nvCxnSpPr>
        <p:spPr>
          <a:xfrm>
            <a:off x="1115616" y="3645024"/>
            <a:ext cx="2066528" cy="0"/>
          </a:xfrm>
          <a:prstGeom prst="line">
            <a:avLst/>
          </a:prstGeom>
        </p:spPr>
        <p:style>
          <a:lnRef idx="1">
            <a:schemeClr val="dk1"/>
          </a:lnRef>
          <a:fillRef idx="0">
            <a:schemeClr val="dk1"/>
          </a:fillRef>
          <a:effectRef idx="0">
            <a:schemeClr val="dk1"/>
          </a:effectRef>
          <a:fontRef idx="minor">
            <a:schemeClr val="tx1"/>
          </a:fontRef>
        </p:style>
      </p:cxnSp>
      <p:cxnSp>
        <p:nvCxnSpPr>
          <p:cNvPr id="13" name="رابط مستقيم 12"/>
          <p:cNvCxnSpPr/>
          <p:nvPr/>
        </p:nvCxnSpPr>
        <p:spPr>
          <a:xfrm>
            <a:off x="1979712" y="3645024"/>
            <a:ext cx="0" cy="72008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6" name="جدول 15"/>
          <p:cNvGraphicFramePr>
            <a:graphicFrameLocks noGrp="1"/>
          </p:cNvGraphicFramePr>
          <p:nvPr>
            <p:extLst>
              <p:ext uri="{D42A27DB-BD31-4B8C-83A1-F6EECF244321}">
                <p14:modId xmlns:p14="http://schemas.microsoft.com/office/powerpoint/2010/main" val="2378682481"/>
              </p:ext>
            </p:extLst>
          </p:nvPr>
        </p:nvGraphicFramePr>
        <p:xfrm>
          <a:off x="1385704" y="5157192"/>
          <a:ext cx="6278880" cy="1218819"/>
        </p:xfrm>
        <a:graphic>
          <a:graphicData uri="http://schemas.openxmlformats.org/drawingml/2006/table">
            <a:tbl>
              <a:tblPr rtl="1" firstRow="1" firstCol="1" bandRow="1"/>
              <a:tblGrid>
                <a:gridCol w="502920"/>
                <a:gridCol w="529590"/>
                <a:gridCol w="521335"/>
                <a:gridCol w="1617345"/>
                <a:gridCol w="518160"/>
                <a:gridCol w="535940"/>
                <a:gridCol w="536575"/>
                <a:gridCol w="1517015"/>
              </a:tblGrid>
              <a:tr h="169545">
                <a:tc>
                  <a:txBody>
                    <a:bodyPr/>
                    <a:lstStyle/>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14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1400" dirty="0">
                          <a:effectLst/>
                          <a:latin typeface="Calibri"/>
                          <a:ea typeface="Calibri"/>
                          <a:cs typeface="Simplified Arabic"/>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Rectangle 5"/>
          <p:cNvSpPr>
            <a:spLocks noChangeArrowheads="1"/>
          </p:cNvSpPr>
          <p:nvPr/>
        </p:nvSpPr>
        <p:spPr bwMode="auto">
          <a:xfrm>
            <a:off x="1431925" y="3249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altLang="ar-IQ" sz="1400" b="0" i="0" u="none" strike="noStrike" cap="none" normalizeH="0" baseline="0" smtClean="0">
                <a:ln>
                  <a:noFill/>
                </a:ln>
                <a:solidFill>
                  <a:schemeClr val="tx1"/>
                </a:solidFill>
                <a:effectLst/>
                <a:latin typeface="Simplified Arabic" pitchFamily="18" charset="-78"/>
                <a:ea typeface="Calibri" pitchFamily="34" charset="0"/>
                <a:cs typeface="Simplified Arabic" pitchFamily="18" charset="-78"/>
              </a:rPr>
              <a:t>                                               </a:t>
            </a:r>
            <a:endParaRPr kumimoji="0" lang="ar-IQ" altLang="ar-IQ"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92656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تصوير الحسابات </a:t>
            </a:r>
            <a:endParaRPr lang="ar-IQ"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628800"/>
            <a:ext cx="8229600"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4899230"/>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القيود اليومية</a:t>
            </a:r>
            <a:endParaRPr lang="ar-IQ"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7670" y="1556792"/>
            <a:ext cx="7715200"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717032"/>
            <a:ext cx="7200800" cy="197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2410873"/>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7962" y="1340768"/>
            <a:ext cx="6188075"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5289082"/>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7963" y="1412776"/>
            <a:ext cx="6188075"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42187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TotalTime>
  <Words>282</Words>
  <Application>Microsoft Office PowerPoint</Application>
  <PresentationFormat>عرض على الشاشة (3:4)‏</PresentationFormat>
  <Paragraphs>27</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تدفق</vt:lpstr>
      <vt:lpstr>النشاط النباتي / 1. المحاصيل الموسمية :</vt:lpstr>
      <vt:lpstr>اساسيات المحاسبة عن المحاصيل الموسمية</vt:lpstr>
      <vt:lpstr>المعالجة المحاسبية للمحاصيل</vt:lpstr>
      <vt:lpstr>تصوير الحسابات </vt:lpstr>
      <vt:lpstr>القيود اليومية</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النشاط النباتي / 1. المحاصيل الموسمية :</dc:title>
  <dc:creator>q</dc:creator>
  <cp:lastModifiedBy>q</cp:lastModifiedBy>
  <cp:revision>3</cp:revision>
  <dcterms:created xsi:type="dcterms:W3CDTF">2017-12-11T11:33:30Z</dcterms:created>
  <dcterms:modified xsi:type="dcterms:W3CDTF">2017-12-11T18:37:10Z</dcterms:modified>
</cp:coreProperties>
</file>