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816" y="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5E60ED0-9A54-47B4-846F-3F213CBFA863}" type="datetimeFigureOut">
              <a:rPr lang="ar-IQ" smtClean="0"/>
              <a:t>23/03/1439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39F6A7D-589E-4783-BFB7-A240A9B79CA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المحاسبة في </a:t>
            </a:r>
            <a:r>
              <a:rPr lang="ar-IQ" dirty="0" err="1"/>
              <a:t>المنشأت</a:t>
            </a:r>
            <a:r>
              <a:rPr lang="ar-IQ"/>
              <a:t> </a:t>
            </a:r>
            <a:r>
              <a:rPr lang="ar-IQ" smtClean="0"/>
              <a:t>الزراعية </a:t>
            </a:r>
            <a:br>
              <a:rPr lang="ar-IQ" smtClean="0"/>
            </a:br>
            <a:r>
              <a:rPr lang="ar-IQ" smtClean="0"/>
              <a:t> </a:t>
            </a:r>
            <a:r>
              <a:rPr lang="ar-IQ" dirty="0" err="1"/>
              <a:t>الأطار</a:t>
            </a:r>
            <a:r>
              <a:rPr lang="ar-IQ" dirty="0"/>
              <a:t> </a:t>
            </a:r>
            <a:r>
              <a:rPr lang="ar-IQ" dirty="0" smtClean="0"/>
              <a:t>النظري لمحاسبة </a:t>
            </a:r>
            <a:r>
              <a:rPr lang="ar-IQ" dirty="0" err="1" smtClean="0"/>
              <a:t>المنشأت</a:t>
            </a:r>
            <a:r>
              <a:rPr lang="ar-IQ" dirty="0" smtClean="0"/>
              <a:t> الزراعية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dirty="0" smtClean="0"/>
              <a:t>مفهوم الزراعة :</a:t>
            </a:r>
          </a:p>
          <a:p>
            <a:r>
              <a:rPr lang="ar-IQ" dirty="0" smtClean="0"/>
              <a:t>  تعرف الزراعة بأنها " عملية استغلال وفلاحة الارض </a:t>
            </a:r>
            <a:r>
              <a:rPr lang="ar-IQ" dirty="0" err="1" smtClean="0"/>
              <a:t>لأنتاج</a:t>
            </a:r>
            <a:r>
              <a:rPr lang="ar-IQ" dirty="0" smtClean="0"/>
              <a:t> المحاصيل النباتية  كالقمح والارز وغيرها , وتعرف بمعناها الواسع الذي </a:t>
            </a:r>
            <a:r>
              <a:rPr lang="ar-IQ" dirty="0" err="1" smtClean="0"/>
              <a:t>لايقف</a:t>
            </a:r>
            <a:r>
              <a:rPr lang="ar-IQ" dirty="0" smtClean="0"/>
              <a:t> عند مجرد بذر الارض </a:t>
            </a:r>
            <a:r>
              <a:rPr lang="ar-IQ" dirty="0" err="1" smtClean="0"/>
              <a:t>وفلاحتها</a:t>
            </a:r>
            <a:r>
              <a:rPr lang="ar-IQ" dirty="0" smtClean="0"/>
              <a:t> وريها وجني المحصول </a:t>
            </a:r>
            <a:r>
              <a:rPr lang="ar-IQ" dirty="0" err="1" smtClean="0"/>
              <a:t>وأنما</a:t>
            </a:r>
            <a:r>
              <a:rPr lang="ar-IQ" dirty="0" smtClean="0"/>
              <a:t> يلحق بالزراعة انشطة اخرى كثيرة قد تكون تابعة او مكملة لها , كتربية المواشي وانتاج منتجات الالبان وتربية الدواجن وأعمال التشجير وغيرها...  وعلى هذا الاساس فيمكن تمييز ثلاث انشطة رئيسية تمارس من قبل </a:t>
            </a:r>
            <a:r>
              <a:rPr lang="ar-IQ" dirty="0" err="1" smtClean="0"/>
              <a:t>المنشآة</a:t>
            </a:r>
            <a:r>
              <a:rPr lang="ar-IQ" dirty="0" smtClean="0"/>
              <a:t> الزراعية وهي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99100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الانشطة الرئيسية في </a:t>
            </a:r>
            <a:r>
              <a:rPr lang="ar-IQ" dirty="0" err="1" smtClean="0"/>
              <a:t>المنشأت</a:t>
            </a:r>
            <a:r>
              <a:rPr lang="ar-IQ" dirty="0" smtClean="0"/>
              <a:t> الزراعية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ar-IQ" dirty="0" smtClean="0"/>
          </a:p>
          <a:p>
            <a:r>
              <a:rPr lang="ar-IQ" b="1" dirty="0" smtClean="0"/>
              <a:t>1.النشاط النباتي : </a:t>
            </a:r>
            <a:r>
              <a:rPr lang="ar-IQ" dirty="0" smtClean="0"/>
              <a:t>ويقصد به استصلاح الاراضي الزراعية وحراثتها </a:t>
            </a:r>
            <a:r>
              <a:rPr lang="ar-IQ" dirty="0" err="1" smtClean="0"/>
              <a:t>وفلاحتها</a:t>
            </a:r>
            <a:r>
              <a:rPr lang="ar-IQ" dirty="0" smtClean="0"/>
              <a:t> وزراعتها لغرض الحصول على المنتجات الزراعية وتسويقها وبيعها ويشمل النشاط النباتي المحاصيل والمنتجات الاتية :</a:t>
            </a:r>
          </a:p>
          <a:p>
            <a:r>
              <a:rPr lang="ar-IQ" b="1" dirty="0" err="1" smtClean="0"/>
              <a:t>أ.المحاصيل</a:t>
            </a:r>
            <a:r>
              <a:rPr lang="ar-IQ" b="1" dirty="0" smtClean="0"/>
              <a:t> الحقلية </a:t>
            </a:r>
            <a:r>
              <a:rPr lang="ar-IQ" dirty="0" smtClean="0"/>
              <a:t>كالمحاصيل النباتية ( القمح , الحنطة . القطن , الشعير , الارز وغيرها ) </a:t>
            </a:r>
            <a:r>
              <a:rPr lang="ar-IQ" b="1" dirty="0" smtClean="0"/>
              <a:t>ومحاصيل الخضروات </a:t>
            </a:r>
            <a:r>
              <a:rPr lang="ar-IQ" dirty="0" smtClean="0"/>
              <a:t>كالباذنجان </a:t>
            </a:r>
            <a:r>
              <a:rPr lang="ar-IQ" dirty="0" err="1" smtClean="0"/>
              <a:t>والطماطة</a:t>
            </a:r>
            <a:r>
              <a:rPr lang="ar-IQ" dirty="0" smtClean="0"/>
              <a:t> والفاصولياء وغيرها ..</a:t>
            </a:r>
          </a:p>
          <a:p>
            <a:r>
              <a:rPr lang="ar-IQ" dirty="0" smtClean="0"/>
              <a:t>وأهم </a:t>
            </a:r>
            <a:r>
              <a:rPr lang="ar-IQ" dirty="0" err="1" smtClean="0"/>
              <a:t>مايميز</a:t>
            </a:r>
            <a:r>
              <a:rPr lang="ar-IQ" dirty="0" smtClean="0"/>
              <a:t> ان دورة زراعتها </a:t>
            </a:r>
            <a:r>
              <a:rPr lang="ar-IQ" dirty="0" err="1" smtClean="0"/>
              <a:t>لاتتجاوز</a:t>
            </a:r>
            <a:r>
              <a:rPr lang="ar-IQ" dirty="0" smtClean="0"/>
              <a:t> الشهر الواحد وبعضها ثلاث او اربعة اشهر , وبناء" على هذا تعد هذه المحاصيل من الاصول المتداولة للمزرعة .</a:t>
            </a:r>
          </a:p>
          <a:p>
            <a:r>
              <a:rPr lang="ar-IQ" b="1" dirty="0" err="1" smtClean="0"/>
              <a:t>ب.منتجات</a:t>
            </a:r>
            <a:r>
              <a:rPr lang="ar-IQ" b="1" dirty="0" smtClean="0"/>
              <a:t> البساتين وحدائق الفاكهة : </a:t>
            </a:r>
            <a:r>
              <a:rPr lang="ar-IQ" dirty="0" smtClean="0"/>
              <a:t>المميز لهذه المنتجات ان دورة حياتها ووصولها لمرحلة الانتاج يتطلب اكثر من سنة , بل عدة سنوات كالتمور والرمان وغيرها .. وتحتاج الى رأس مال كبير </a:t>
            </a:r>
          </a:p>
          <a:p>
            <a:r>
              <a:rPr lang="ar-IQ" b="1" dirty="0" smtClean="0"/>
              <a:t>2.النشاط الحيواني : </a:t>
            </a:r>
            <a:r>
              <a:rPr lang="ar-IQ" dirty="0" smtClean="0"/>
              <a:t>يشمل كل ما يتعلق بعملية اقتناء الحيوانات في المزرعة بهدف الحصول على منتجاتها، اذ تنقسم الماشية في المزرعة </a:t>
            </a:r>
            <a:r>
              <a:rPr lang="ar-IQ" dirty="0" err="1" smtClean="0"/>
              <a:t>وللاغراض</a:t>
            </a:r>
            <a:r>
              <a:rPr lang="ar-IQ" dirty="0" smtClean="0"/>
              <a:t> المحاسبية إلى الأنواع الآتية:</a:t>
            </a:r>
          </a:p>
          <a:p>
            <a:r>
              <a:rPr lang="ar-IQ" b="1" dirty="0" smtClean="0"/>
              <a:t>أ. ماشية التربية  ب. ماشية الالبان   ج. ماشية العمل </a:t>
            </a:r>
            <a:r>
              <a:rPr lang="ar-IQ" dirty="0" smtClean="0"/>
              <a:t> : وهي تعد من الموجودات الثابتة</a:t>
            </a:r>
          </a:p>
          <a:p>
            <a:r>
              <a:rPr lang="ar-IQ" b="1" dirty="0" smtClean="0"/>
              <a:t>د. ماشية التسمين : </a:t>
            </a:r>
            <a:r>
              <a:rPr lang="ar-IQ" dirty="0" smtClean="0"/>
              <a:t>وهي تعد من الموجودات المتداولة  , وهناك انشطة أخرى مثل تربية الدواجن وتربية الاسماك وتربية النحل وغيرها ...</a:t>
            </a:r>
          </a:p>
          <a:p>
            <a:r>
              <a:rPr lang="ar-IQ" b="1" dirty="0" smtClean="0"/>
              <a:t>3.نشاط الصناعات الغذائية: </a:t>
            </a:r>
            <a:r>
              <a:rPr lang="ar-IQ" dirty="0" smtClean="0"/>
              <a:t>تمارس بعض المنشآت الزراعية عدداً من الانشطة الصناعية التي تعتمد على منتجات المزرعة من المحاصيل والمنتجات الحيوانية , مثل صناعة التعليب أو منتجات الألبان أو الأعلاف وغيرها ...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690974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خصائص النشاط الزراعي وانعكاساته المحاسبية ومعالجاتها 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014239"/>
              </p:ext>
            </p:extLst>
          </p:nvPr>
        </p:nvGraphicFramePr>
        <p:xfrm>
          <a:off x="1043608" y="1700806"/>
          <a:ext cx="7542370" cy="4104457"/>
        </p:xfrm>
        <a:graphic>
          <a:graphicData uri="http://schemas.openxmlformats.org/drawingml/2006/table">
            <a:tbl>
              <a:tblPr rtl="1" firstRow="1" firstCol="1" bandRow="1"/>
              <a:tblGrid>
                <a:gridCol w="2331538"/>
                <a:gridCol w="2678221"/>
                <a:gridCol w="2532611"/>
              </a:tblGrid>
              <a:tr h="37611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الخاصية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الانعكاس المحاسبي 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         المعالجة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130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IQ" sz="1600" dirty="0" smtClean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موسمية </a:t>
                      </a: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الانتاج الزراعي </a:t>
                      </a:r>
                      <a:r>
                        <a:rPr lang="ar-IQ" sz="1600" dirty="0" smtClean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ينعكس على حجم العمل المحاسبي في كل موسم وتؤدي هذه الخاصية ايضا الى موسمية الدخل وضخامة  قيمة الخدمات التسويقية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ضرورة اعداد قوائم مرحلية للتعبير عن حقيقة النشاط الزراعي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108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تأثر الانشطة الزراعية بالعوامل الطبيعية والظروف </a:t>
                      </a:r>
                      <a:r>
                        <a:rPr lang="ar-IQ" sz="1600" dirty="0" smtClean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المناخية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صعوبة تقدير الانتاج الزراعي مقدما اذ يصعب تقدير كمية الانتاج الزراعي لأعداد الموازنات التخطيطية  </a:t>
                      </a:r>
                      <a:r>
                        <a:rPr lang="ar-IQ" sz="1600" dirty="0" err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لأرتفاع</a:t>
                      </a: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حالة عدم التـأكد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استخدام محاسبة التحوط والمشتقات المالية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108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تعدد وتداخل المنتجات الزراعية مع بعضها </a:t>
                      </a:r>
                      <a:r>
                        <a:rPr lang="ar-IQ" sz="1600" dirty="0" smtClean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البعض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صعوبة تحديد تكاليف المنتجات بدقة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اختيار نظام </a:t>
                      </a:r>
                      <a:r>
                        <a:rPr lang="ar-IQ" sz="1600" dirty="0" err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كلفوي</a:t>
                      </a: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مناسب للنشاط الزراعي قادر على تحديد صحيح للتكاليف  وتوزيعها على المنتجات  وصولا لكلفة كل منتج بأكثر دقة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5913" y="777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alt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175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خصائص النشاط الزراعي وانعكاساته المحاسبية ومعالجاتها 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245998"/>
              </p:ext>
            </p:extLst>
          </p:nvPr>
        </p:nvGraphicFramePr>
        <p:xfrm>
          <a:off x="1409065" y="1777587"/>
          <a:ext cx="6325870" cy="4087749"/>
        </p:xfrm>
        <a:graphic>
          <a:graphicData uri="http://schemas.openxmlformats.org/drawingml/2006/table">
            <a:tbl>
              <a:tblPr rtl="1" firstRow="1" firstCol="1" bandRow="1"/>
              <a:tblGrid>
                <a:gridCol w="2116455"/>
                <a:gridCol w="2070100"/>
                <a:gridCol w="2139315"/>
              </a:tblGrid>
              <a:tr h="301164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الخاصية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الانعكاس المحاسبي 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                المعالجة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206" marR="37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200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طبيعة الأصول في النشاط الزراعي (</a:t>
                      </a:r>
                      <a:r>
                        <a:rPr lang="ar-IQ" sz="1400" dirty="0" err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البايولوجية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) وهي الأصول الحية نباتية او </a:t>
                      </a:r>
                      <a:r>
                        <a:rPr lang="ar-IQ" sz="1400" dirty="0" smtClean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حيوانية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صعوبة تقييم هذه الزيادات وتحديد معدلات النفوق بشكل طبيعي وغير طبيعي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تقييم هذه الاصول بالقيمة العادلة لغرض ادراجها كموجودات للشركة وتعتبر هذه القيمة قيمتها الدفترية في الفترات القادمة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184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اختلاف الفترة المالية عن الفترة الزراعية </a:t>
                      </a:r>
                      <a:r>
                        <a:rPr lang="ar-IQ" sz="1400" dirty="0" err="1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ااذ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 ان الفترة الزراعية مرتبطة بدورة الانتاج التي </a:t>
                      </a:r>
                      <a:r>
                        <a:rPr lang="ar-IQ" sz="1400" dirty="0" smtClean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بينما </a:t>
                      </a: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الفترة المالية مرتبطة بنهاية السنة المالية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صعوبة تحديد نتيجة النشاط والتي قد لاتكون متوافقة مع نهاية الفترة المالية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فتح حسابات المحاصيل والمنتجات الزراعية واستخدام ارصدة اول واخر المدة والقوائم المرحلية للتعبير عن نتيجة النشاط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184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الفارق الزمني بين الأنفاق على الاستثمار الزراعي في بعض الانشطة والحصول على </a:t>
                      </a:r>
                      <a:r>
                        <a:rPr lang="ar-IQ" sz="1400" dirty="0" smtClean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الايراد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زيادة المصاريف الرأسمالية على المصاريف الايرادية وصعوبة التحديد الدقيق للجزء الايرادي والرأسمالي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  <a:latin typeface="Calibri"/>
                          <a:ea typeface="Calibri"/>
                          <a:cs typeface="Simplified Arabic"/>
                        </a:rPr>
                        <a:t>تحديد فترات النشاط الزراعي الانشاء والنمو والانتاج  والاضمحلال والمصاريف المتعلقة بكل فترة او مرحلة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0440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</TotalTime>
  <Words>532</Words>
  <Application>Microsoft Office PowerPoint</Application>
  <PresentationFormat>عرض على الشاشة (3:4)‏</PresentationFormat>
  <Paragraphs>40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وافر</vt:lpstr>
      <vt:lpstr>المحاسبة في المنشأت الزراعية   الأطار النظري لمحاسبة المنشأت الزراعية </vt:lpstr>
      <vt:lpstr>الانشطة الرئيسية في المنشأت الزراعية</vt:lpstr>
      <vt:lpstr>خصائص النشاط الزراعي وانعكاساته المحاسبية ومعالجاتها </vt:lpstr>
      <vt:lpstr>خصائص النشاط الزراعي وانعكاساته المحاسبية ومعالجاتها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الأطار النظري لمحاسبة المنشأت الزراعية</dc:title>
  <dc:creator>q</dc:creator>
  <cp:lastModifiedBy>q</cp:lastModifiedBy>
  <cp:revision>6</cp:revision>
  <dcterms:created xsi:type="dcterms:W3CDTF">2017-12-11T11:04:57Z</dcterms:created>
  <dcterms:modified xsi:type="dcterms:W3CDTF">2017-12-11T16:32:29Z</dcterms:modified>
</cp:coreProperties>
</file>