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12" r:id="rId2"/>
    <p:sldId id="306" r:id="rId3"/>
    <p:sldId id="307" r:id="rId4"/>
    <p:sldId id="308" r:id="rId5"/>
    <p:sldId id="310" r:id="rId6"/>
    <p:sldId id="311" r:id="rId7"/>
    <p:sldId id="309"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0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9CC89EE-A9CA-480A-BB4F-F728CBDD206B}"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4A8A97-3BFE-47D5-902F-4B1524323F7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IQ" sz="6000" b="1" dirty="0" smtClean="0">
                <a:solidFill>
                  <a:srgbClr val="FF0000"/>
                </a:solidFill>
              </a:rPr>
              <a:t>الفصل الخامس</a:t>
            </a:r>
            <a:br>
              <a:rPr lang="ar-IQ" sz="6000" b="1" dirty="0" smtClean="0">
                <a:solidFill>
                  <a:srgbClr val="FF0000"/>
                </a:solidFill>
              </a:rPr>
            </a:br>
            <a:r>
              <a:rPr lang="ar-IQ" sz="6000" b="1" dirty="0" smtClean="0">
                <a:solidFill>
                  <a:srgbClr val="FF0000"/>
                </a:solidFill>
              </a:rPr>
              <a:t>اساليب </a:t>
            </a:r>
            <a:r>
              <a:rPr lang="ar-IQ" sz="6000" b="1" dirty="0">
                <a:solidFill>
                  <a:srgbClr val="FF0000"/>
                </a:solidFill>
              </a:rPr>
              <a:t>(تقنيات) الموازنة الراسمالية (معايير التقييم)</a:t>
            </a:r>
            <a:endParaRPr lang="ar-IQ" sz="60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ar-IQ" dirty="0" smtClean="0">
              <a:solidFill>
                <a:srgbClr val="FF0000"/>
              </a:solidFill>
            </a:endParaRPr>
          </a:p>
          <a:p>
            <a:r>
              <a:rPr lang="ar-IQ" b="1" dirty="0" smtClean="0">
                <a:solidFill>
                  <a:srgbClr val="FF0000"/>
                </a:solidFill>
              </a:rPr>
              <a:t>تقييم قرارات الاستثمار</a:t>
            </a:r>
            <a:endParaRPr lang="ar-IQ" b="1" dirty="0">
              <a:solidFill>
                <a:srgbClr val="FF0000"/>
              </a:solidFill>
            </a:endParaRPr>
          </a:p>
        </p:txBody>
      </p:sp>
    </p:spTree>
    <p:extLst>
      <p:ext uri="{BB962C8B-B14F-4D97-AF65-F5344CB8AC3E}">
        <p14:creationId xmlns:p14="http://schemas.microsoft.com/office/powerpoint/2010/main" val="77944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a:bodyPr>
          <a:lstStyle/>
          <a:p>
            <a:pPr marL="514350" indent="-514350">
              <a:buNone/>
            </a:pPr>
            <a:r>
              <a:rPr lang="ar-IQ" b="1" dirty="0" smtClean="0"/>
              <a:t>صافي القيمة الحالية </a:t>
            </a:r>
            <a:r>
              <a:rPr lang="en-US" b="1" dirty="0" smtClean="0"/>
              <a:t>Net Present Value (NPV)</a:t>
            </a:r>
          </a:p>
          <a:p>
            <a:pPr marL="514350" indent="-514350" algn="just">
              <a:buNone/>
            </a:pPr>
            <a:r>
              <a:rPr lang="ar-IQ" dirty="0" smtClean="0"/>
              <a:t>		يقيس صافي القيمة الحالية مدى الزيادة التي يضيفها مشروع استثمار على قيمة الشركة، والهدف كما هو معلوم تعظيم قيمة الشركة دوما. وياخذ صافي القيمة الحالية القيمة الزمنية للنقود بنظر الاعتبار لذلك تعد اسلوبا معقدا للموازنة الراسمالية ويقوم صافي القيمة الحالية بخصم التدفقات النقدية بمعدل خصم معين وهذا المعدل يسمى سعر الخصم او كلفة التمويل او الكلفة الفرصية ويشير الى معدل العائد الادنى الذي يجب ان تحققه الشركة على المشروع للحفاظ على القيمة السوقية للشركة.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algn="just">
              <a:buNone/>
            </a:pPr>
            <a:r>
              <a:rPr lang="ar-IQ" dirty="0" smtClean="0"/>
              <a:t>يتم ايجاد صافي القيمة الحالية من خلال طرح المبلغ المبدئي للاستثمار من القيمة الحالية للتدفقات النقدية الداخلة المخصومة بسعر خصم يساوي كلفة راس المال. </a:t>
            </a:r>
          </a:p>
          <a:p>
            <a:pPr algn="just">
              <a:buNone/>
            </a:pPr>
            <a:r>
              <a:rPr lang="ar-IQ" dirty="0" smtClean="0"/>
              <a:t>ص.ق.ح = القيمة الحالية للتدفقات النقدية الداخلة – المبلغ الاولي للاستثمار</a:t>
            </a:r>
          </a:p>
          <a:p>
            <a:pPr algn="just">
              <a:buNone/>
            </a:pPr>
            <a:endParaRPr lang="ar-IQ" dirty="0" smtClean="0"/>
          </a:p>
          <a:p>
            <a:pPr algn="just">
              <a:buNone/>
            </a:pPr>
            <a:endParaRPr lang="ar-IQ" dirty="0"/>
          </a:p>
          <a:p>
            <a:pPr algn="just">
              <a:buNone/>
            </a:pPr>
            <a:r>
              <a:rPr lang="ar-IQ" dirty="0" smtClean="0"/>
              <a:t>اذ ان : </a:t>
            </a:r>
          </a:p>
          <a:p>
            <a:pPr algn="just">
              <a:buNone/>
            </a:pPr>
            <a:r>
              <a:rPr lang="en-US" dirty="0" smtClean="0"/>
              <a:t>CF0</a:t>
            </a:r>
            <a:r>
              <a:rPr lang="ar-IQ" dirty="0" smtClean="0"/>
              <a:t> : المبلغ المبدئي للاستثمار</a:t>
            </a:r>
          </a:p>
          <a:p>
            <a:pPr algn="just">
              <a:buNone/>
            </a:pPr>
            <a:r>
              <a:rPr lang="en-US" dirty="0" smtClean="0"/>
              <a:t>CFt</a:t>
            </a:r>
            <a:r>
              <a:rPr lang="ar-IQ" dirty="0" smtClean="0"/>
              <a:t> : التدفقات النقدية الداخلة</a:t>
            </a:r>
          </a:p>
          <a:p>
            <a:pPr algn="just">
              <a:buNone/>
            </a:pPr>
            <a:r>
              <a:rPr lang="en-US" dirty="0" smtClean="0"/>
              <a:t>r</a:t>
            </a:r>
            <a:r>
              <a:rPr lang="ar-IQ" dirty="0" smtClean="0"/>
              <a:t> : معدل الخصم </a:t>
            </a:r>
          </a:p>
        </p:txBody>
      </p:sp>
      <p:pic>
        <p:nvPicPr>
          <p:cNvPr id="4" name="Picture 3" descr="Untitled.png"/>
          <p:cNvPicPr>
            <a:picLocks noChangeAspect="1"/>
          </p:cNvPicPr>
          <p:nvPr/>
        </p:nvPicPr>
        <p:blipFill>
          <a:blip r:embed="rId2"/>
          <a:stretch>
            <a:fillRect/>
          </a:stretch>
        </p:blipFill>
        <p:spPr>
          <a:xfrm>
            <a:off x="2000232" y="3500438"/>
            <a:ext cx="4643470" cy="92869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dirty="0" smtClean="0"/>
              <a:t>معيار القبول : اذا تم استخدام </a:t>
            </a:r>
            <a:r>
              <a:rPr lang="en-US" dirty="0" smtClean="0"/>
              <a:t>NPV</a:t>
            </a:r>
            <a:r>
              <a:rPr lang="ar-IQ" dirty="0" smtClean="0"/>
              <a:t> لتقيم المشروعات فان معيار القبول سيكون : </a:t>
            </a:r>
          </a:p>
          <a:p>
            <a:pPr algn="just"/>
            <a:r>
              <a:rPr lang="ar-IQ" dirty="0" smtClean="0"/>
              <a:t>اذا كان </a:t>
            </a:r>
            <a:r>
              <a:rPr lang="en-US" dirty="0" smtClean="0"/>
              <a:t>NPV</a:t>
            </a:r>
            <a:r>
              <a:rPr lang="ar-IQ" dirty="0" smtClean="0"/>
              <a:t> اكبر من الصفر ، يتم قبول المشروع.</a:t>
            </a:r>
          </a:p>
          <a:p>
            <a:pPr algn="just"/>
            <a:r>
              <a:rPr lang="ar-IQ" dirty="0" smtClean="0"/>
              <a:t>اذا كان </a:t>
            </a:r>
            <a:r>
              <a:rPr lang="en-US" dirty="0" smtClean="0"/>
              <a:t>NPV</a:t>
            </a:r>
            <a:r>
              <a:rPr lang="ar-IQ" dirty="0" smtClean="0"/>
              <a:t> اصغر من الصفر ، يتم رفض المشروع.</a:t>
            </a:r>
          </a:p>
          <a:p>
            <a:pPr algn="just">
              <a:buNone/>
            </a:pPr>
            <a:r>
              <a:rPr lang="ar-IQ" b="1" dirty="0" smtClean="0"/>
              <a:t>		فاذا كانت </a:t>
            </a:r>
            <a:r>
              <a:rPr lang="en-US" b="1" dirty="0" smtClean="0"/>
              <a:t>NPV</a:t>
            </a:r>
            <a:r>
              <a:rPr lang="ar-IQ" b="1" dirty="0" smtClean="0"/>
              <a:t> اكبر من الصفر فان الشركة ستحقق معدلات عائد اكبر من كلفة راس المال والذي سيحسن من القيمة السوقية لثروة المالكين.</a:t>
            </a:r>
          </a:p>
          <a:p>
            <a:pPr>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buNone/>
            </a:pPr>
            <a:r>
              <a:rPr lang="ar-IQ" b="1" dirty="0" smtClean="0"/>
              <a:t>مؤشر الربحية </a:t>
            </a:r>
            <a:r>
              <a:rPr lang="en-US" b="1" dirty="0" smtClean="0"/>
              <a:t>PROFITABILITY INDEX</a:t>
            </a:r>
            <a:endParaRPr lang="ar-IQ" b="1" dirty="0" smtClean="0"/>
          </a:p>
          <a:p>
            <a:pPr algn="just">
              <a:buNone/>
            </a:pPr>
            <a:r>
              <a:rPr lang="ar-IQ" dirty="0" smtClean="0"/>
              <a:t>عندما تكون تكلفة الاستثمار الراسمالي مختلفة بين المشاريع الاستثمارية يصعب فانه يصعب من الصعب تحديد الافضل استنادا الى معيار صافي القيمة الحالية. كون صافي القيمة الحالية قيمة نقدية مطلقة غير مرتبط بتكلفة الاستثمار الراسمالي تحديدا. فاذا كان صافي القيمة الحالية لمشروع هو الاعلى لا يعني ذلك ان هذا المشروع هو الاربح نسبيا اذا كانت تكلفة الاستثمار فيه مرتفعة ايضا. ومن الممكن تحويل معيار القيمة الحالية الى مقياس الربحية النسبية لمشروع استثمار ، وذلك بتقسيم القيمة الحالية للتدفقات النقدية على تكلفة الاستثمار الراسمالي وهو ما يسمى مؤشر الربحية او نسبة المنفعة الى التكلفة.</a:t>
            </a:r>
          </a:p>
          <a:p>
            <a:pPr algn="just">
              <a:buNone/>
            </a:pPr>
            <a:endParaRPr lang="ar-IQ" dirty="0"/>
          </a:p>
          <a:p>
            <a:pPr algn="just">
              <a:buNone/>
            </a:pPr>
            <a:endParaRPr lang="ar-IQ" dirty="0" smtClean="0"/>
          </a:p>
          <a:p>
            <a:pPr algn="just">
              <a:buNone/>
            </a:pPr>
            <a:endParaRPr lang="ar-IQ" dirty="0"/>
          </a:p>
          <a:p>
            <a:pPr algn="just">
              <a:buNone/>
            </a:pPr>
            <a:endParaRPr lang="ar-IQ" dirty="0" smtClean="0"/>
          </a:p>
          <a:p>
            <a:pPr algn="just">
              <a:buNone/>
            </a:pPr>
            <a:endParaRPr lang="ar-IQ" dirty="0"/>
          </a:p>
          <a:p>
            <a:pPr algn="just">
              <a:buNone/>
            </a:pPr>
            <a:endParaRPr lang="ar-IQ" dirty="0" smtClean="0"/>
          </a:p>
          <a:p>
            <a:pPr>
              <a:buNone/>
            </a:pPr>
            <a:endParaRPr lang="ar-IQ" dirty="0"/>
          </a:p>
        </p:txBody>
      </p:sp>
      <p:pic>
        <p:nvPicPr>
          <p:cNvPr id="4" name="Picture 3" descr="Untitled.png"/>
          <p:cNvPicPr>
            <a:picLocks noChangeAspect="1"/>
          </p:cNvPicPr>
          <p:nvPr/>
        </p:nvPicPr>
        <p:blipFill>
          <a:blip r:embed="rId2"/>
          <a:stretch>
            <a:fillRect/>
          </a:stretch>
        </p:blipFill>
        <p:spPr>
          <a:xfrm>
            <a:off x="2357422" y="5810147"/>
            <a:ext cx="2229161" cy="90500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b="1" dirty="0" smtClean="0"/>
              <a:t>قاعدة القرار : </a:t>
            </a:r>
            <a:r>
              <a:rPr lang="ar-IQ" dirty="0" smtClean="0"/>
              <a:t>اذا كانت قيمة المؤشر اكبر من الواحد فان المشروع يعد رابحا . واذا كانت قيمة المؤشر تساوي الى الواحد فالمشروع خاسر.</a:t>
            </a: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92500" lnSpcReduction="20000"/>
          </a:bodyPr>
          <a:lstStyle/>
          <a:p>
            <a:pPr algn="just">
              <a:buNone/>
            </a:pPr>
            <a:r>
              <a:rPr lang="ar-IQ" b="1" dirty="0" smtClean="0"/>
              <a:t>معدل العائد الداخلي : </a:t>
            </a:r>
            <a:r>
              <a:rPr lang="ar-IQ" dirty="0" smtClean="0"/>
              <a:t>هو معدل الخصم الذي يؤدي الى تساوي القيمة الحالية للتدفقات النقدية الداخلة مع المبلغ المبدئي للاستثمار اي انه معدل الخصم الذي يجعل من </a:t>
            </a:r>
            <a:r>
              <a:rPr lang="en-US" dirty="0" smtClean="0"/>
              <a:t>NPV</a:t>
            </a:r>
            <a:r>
              <a:rPr lang="ar-IQ" dirty="0" smtClean="0"/>
              <a:t> = صفر. ويعد احد ادق مقاييس العائد على الاستثمار.</a:t>
            </a:r>
          </a:p>
          <a:p>
            <a:pPr algn="just">
              <a:buNone/>
            </a:pPr>
            <a:endParaRPr lang="ar-IQ" dirty="0"/>
          </a:p>
          <a:p>
            <a:pPr algn="just">
              <a:buNone/>
            </a:pPr>
            <a:endParaRPr lang="ar-IQ" dirty="0" smtClean="0"/>
          </a:p>
          <a:p>
            <a:pPr algn="just">
              <a:buNone/>
            </a:pPr>
            <a:endParaRPr lang="ar-IQ" dirty="0" smtClean="0"/>
          </a:p>
          <a:p>
            <a:pPr algn="just">
              <a:buNone/>
            </a:pPr>
            <a:r>
              <a:rPr lang="ar-IQ" b="1" dirty="0" smtClean="0"/>
              <a:t>قاعدة القرار : </a:t>
            </a:r>
          </a:p>
          <a:p>
            <a:pPr algn="just">
              <a:buNone/>
            </a:pPr>
            <a:r>
              <a:rPr lang="ar-IQ" dirty="0" smtClean="0"/>
              <a:t>يقبل اذا كان </a:t>
            </a:r>
            <a:r>
              <a:rPr lang="en-US" dirty="0" smtClean="0"/>
              <a:t>IRR</a:t>
            </a:r>
            <a:r>
              <a:rPr lang="ar-IQ" dirty="0" smtClean="0"/>
              <a:t> اكبر من كلفة التمويل </a:t>
            </a:r>
          </a:p>
          <a:p>
            <a:pPr algn="just">
              <a:buNone/>
            </a:pPr>
            <a:r>
              <a:rPr lang="ar-IQ" dirty="0" smtClean="0"/>
              <a:t>يرفض اذا كان </a:t>
            </a:r>
            <a:r>
              <a:rPr lang="en-US" dirty="0" smtClean="0"/>
              <a:t>IRR</a:t>
            </a:r>
            <a:r>
              <a:rPr lang="ar-IQ" dirty="0" smtClean="0"/>
              <a:t> اصغر من كلفة التمويل </a:t>
            </a:r>
          </a:p>
          <a:p>
            <a:pPr algn="just">
              <a:buNone/>
            </a:pPr>
            <a:endParaRPr lang="ar-IQ" dirty="0" smtClean="0"/>
          </a:p>
          <a:p>
            <a:pPr algn="just">
              <a:buNone/>
            </a:pPr>
            <a:endParaRPr lang="ar-IQ" dirty="0" smtClean="0"/>
          </a:p>
          <a:p>
            <a:pPr>
              <a:buNone/>
            </a:pPr>
            <a:endParaRPr lang="ar-IQ" b="1" dirty="0"/>
          </a:p>
        </p:txBody>
      </p:sp>
      <p:pic>
        <p:nvPicPr>
          <p:cNvPr id="4" name="Picture 3" descr="Untitled.png"/>
          <p:cNvPicPr>
            <a:picLocks noChangeAspect="1"/>
          </p:cNvPicPr>
          <p:nvPr/>
        </p:nvPicPr>
        <p:blipFill>
          <a:blip r:embed="rId2"/>
          <a:stretch>
            <a:fillRect/>
          </a:stretch>
        </p:blipFill>
        <p:spPr>
          <a:xfrm>
            <a:off x="714348" y="3143248"/>
            <a:ext cx="5214974" cy="157163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286</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الفصل الخامس اساليب (تقنيات) الموازنة الراسمالية (معايير التقييم)</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investment  (capital budget)</dc:title>
  <dc:creator>user</dc:creator>
  <cp:lastModifiedBy>name</cp:lastModifiedBy>
  <cp:revision>108</cp:revision>
  <dcterms:created xsi:type="dcterms:W3CDTF">2013-11-27T06:26:41Z</dcterms:created>
  <dcterms:modified xsi:type="dcterms:W3CDTF">2017-12-11T13:56:18Z</dcterms:modified>
</cp:coreProperties>
</file>