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300" r:id="rId3"/>
    <p:sldId id="301" r:id="rId4"/>
    <p:sldId id="302" r:id="rId5"/>
    <p:sldId id="303" r:id="rId6"/>
    <p:sldId id="304" r:id="rId7"/>
    <p:sldId id="305"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0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9CC89EE-A9CA-480A-BB4F-F728CBDD206B}"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4A8A97-3BFE-47D5-902F-4B1524323F7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IQ" sz="6000" b="1" dirty="0" smtClean="0">
                <a:solidFill>
                  <a:srgbClr val="FF0000"/>
                </a:solidFill>
              </a:rPr>
              <a:t>الفصل الخامس</a:t>
            </a:r>
            <a:br>
              <a:rPr lang="ar-IQ" sz="6000" b="1" dirty="0" smtClean="0">
                <a:solidFill>
                  <a:srgbClr val="FF0000"/>
                </a:solidFill>
              </a:rPr>
            </a:br>
            <a:r>
              <a:rPr lang="ar-IQ" sz="6000" b="1" dirty="0" smtClean="0">
                <a:solidFill>
                  <a:srgbClr val="FF0000"/>
                </a:solidFill>
              </a:rPr>
              <a:t>اساليب </a:t>
            </a:r>
            <a:r>
              <a:rPr lang="ar-IQ" sz="6000" b="1" dirty="0">
                <a:solidFill>
                  <a:srgbClr val="FF0000"/>
                </a:solidFill>
              </a:rPr>
              <a:t>(تقنيات) الموازنة الراسمالية (معايير التقييم)</a:t>
            </a:r>
            <a:endParaRPr lang="ar-IQ" sz="60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ar-IQ" dirty="0" smtClean="0">
              <a:solidFill>
                <a:srgbClr val="FF0000"/>
              </a:solidFill>
            </a:endParaRPr>
          </a:p>
          <a:p>
            <a:r>
              <a:rPr lang="ar-IQ" b="1" dirty="0" smtClean="0">
                <a:solidFill>
                  <a:srgbClr val="FF0000"/>
                </a:solidFill>
              </a:rPr>
              <a:t>تقييم قرارات الاستثمار</a:t>
            </a:r>
            <a:endParaRPr lang="ar-IQ"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600" b="1" dirty="0" smtClean="0"/>
              <a:t>اساليب (تقنيات) الموازنة الراسمالية (معايير التقييم)</a:t>
            </a:r>
            <a:endParaRPr lang="ar-IQ" sz="3600" b="1" dirty="0"/>
          </a:p>
        </p:txBody>
      </p:sp>
      <p:sp>
        <p:nvSpPr>
          <p:cNvPr id="3" name="Content Placeholder 2"/>
          <p:cNvSpPr>
            <a:spLocks noGrp="1"/>
          </p:cNvSpPr>
          <p:nvPr>
            <p:ph idx="1"/>
          </p:nvPr>
        </p:nvSpPr>
        <p:spPr/>
        <p:txBody>
          <a:bodyPr>
            <a:normAutofit fontScale="85000" lnSpcReduction="20000"/>
          </a:bodyPr>
          <a:lstStyle/>
          <a:p>
            <a:pPr>
              <a:buNone/>
            </a:pPr>
            <a:r>
              <a:rPr lang="ar-IQ" dirty="0" smtClean="0"/>
              <a:t>بعد ان تحدد الشركة التدفقات النقدية الملائمة فانه يتم تحليلها لتقييم فيما اذا كان المشروع مقبولا او غير مقبول. وهناك عدد من الاساليب لاداء هذا التحليل. وهناك طريقتان يمكن استخدامهما لتقييم المشاريع لكل منهما الاساليب الخاصة بهما وهما : </a:t>
            </a:r>
          </a:p>
          <a:p>
            <a:pPr>
              <a:buNone/>
            </a:pPr>
            <a:r>
              <a:rPr lang="ar-IQ" b="1" dirty="0" smtClean="0"/>
              <a:t>الطريقة البسيطة : </a:t>
            </a:r>
          </a:p>
          <a:p>
            <a:pPr marL="514350" indent="-514350">
              <a:buFont typeface="+mj-lt"/>
              <a:buAutoNum type="arabicPeriod"/>
            </a:pPr>
            <a:r>
              <a:rPr lang="ar-IQ" dirty="0" smtClean="0"/>
              <a:t>فترة الاسترداد </a:t>
            </a:r>
            <a:r>
              <a:rPr lang="en-US" dirty="0"/>
              <a:t>Payback Period</a:t>
            </a:r>
            <a:endParaRPr lang="ar-IQ" dirty="0" smtClean="0"/>
          </a:p>
          <a:p>
            <a:pPr marL="514350" indent="-514350">
              <a:buFont typeface="+mj-lt"/>
              <a:buAutoNum type="arabicPeriod"/>
            </a:pPr>
            <a:r>
              <a:rPr lang="ar-IQ" dirty="0" smtClean="0"/>
              <a:t>معدل العائد المحاسبي </a:t>
            </a:r>
            <a:r>
              <a:rPr lang="en-US" dirty="0" smtClean="0"/>
              <a:t>Average Rate of Return</a:t>
            </a:r>
            <a:endParaRPr lang="ar-IQ" dirty="0" smtClean="0"/>
          </a:p>
          <a:p>
            <a:pPr>
              <a:buNone/>
            </a:pPr>
            <a:r>
              <a:rPr lang="ar-IQ" b="1" dirty="0" smtClean="0"/>
              <a:t>طريقة خصم التدفقات النقدية </a:t>
            </a:r>
          </a:p>
          <a:p>
            <a:pPr marL="514350" indent="-514350">
              <a:buFont typeface="+mj-lt"/>
              <a:buAutoNum type="arabicPeriod"/>
            </a:pPr>
            <a:r>
              <a:rPr lang="ar-IQ" dirty="0" smtClean="0"/>
              <a:t>صافي القيمة الحالية </a:t>
            </a:r>
            <a:r>
              <a:rPr lang="en-US" dirty="0"/>
              <a:t>Net Present Value (NPV)</a:t>
            </a:r>
            <a:endParaRPr lang="ar-IQ" dirty="0" smtClean="0"/>
          </a:p>
          <a:p>
            <a:pPr marL="514350" indent="-514350">
              <a:buFont typeface="+mj-lt"/>
              <a:buAutoNum type="arabicPeriod"/>
            </a:pPr>
            <a:r>
              <a:rPr lang="ar-IQ" dirty="0" smtClean="0"/>
              <a:t>مؤشر الربحية </a:t>
            </a:r>
            <a:r>
              <a:rPr lang="en-US" dirty="0" smtClean="0"/>
              <a:t>PROFITABILITY INDEX</a:t>
            </a:r>
            <a:endParaRPr lang="ar-IQ" dirty="0" smtClean="0"/>
          </a:p>
          <a:p>
            <a:pPr marL="514350" indent="-514350">
              <a:buFont typeface="+mj-lt"/>
              <a:buAutoNum type="arabicPeriod"/>
            </a:pPr>
            <a:r>
              <a:rPr lang="ar-IQ" dirty="0" smtClean="0"/>
              <a:t>معدل العائد الداخلي </a:t>
            </a:r>
            <a:r>
              <a:rPr lang="en-US" dirty="0"/>
              <a:t>Internal Rate of Return (IRR)</a:t>
            </a:r>
            <a:endParaRPr lang="ar-IQ"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514350" indent="-514350" algn="just">
              <a:buNone/>
            </a:pPr>
            <a:r>
              <a:rPr lang="ar-IQ" b="1" dirty="0" smtClean="0"/>
              <a:t>فترة الاسترداد </a:t>
            </a:r>
            <a:r>
              <a:rPr lang="en-US" b="1" dirty="0" smtClean="0"/>
              <a:t>Payback Period</a:t>
            </a:r>
            <a:endParaRPr lang="ar-IQ" b="1" dirty="0" smtClean="0"/>
          </a:p>
          <a:p>
            <a:pPr marL="514350" indent="-514350" algn="just">
              <a:buNone/>
            </a:pPr>
            <a:r>
              <a:rPr lang="ar-IQ" dirty="0" smtClean="0"/>
              <a:t>يمثل المدة الزمنية المطلوبة لتغطنية الاستثمار الاولي في المشروع والمحسوبة على اساس التدفقات النقدية الداخلة.</a:t>
            </a:r>
          </a:p>
          <a:p>
            <a:pPr marL="514350" indent="-514350" algn="just">
              <a:buNone/>
            </a:pPr>
            <a:r>
              <a:rPr lang="ar-IQ" b="1" dirty="0" smtClean="0"/>
              <a:t>ويمكن ايجاد فترة الاسترداد :</a:t>
            </a:r>
          </a:p>
          <a:p>
            <a:pPr marL="514350" indent="-514350" algn="just"/>
            <a:r>
              <a:rPr lang="ar-IQ" dirty="0" smtClean="0"/>
              <a:t>في حالة الدفعة الدورية </a:t>
            </a:r>
          </a:p>
          <a:p>
            <a:pPr marL="514350" indent="-514350" algn="just">
              <a:buNone/>
            </a:pPr>
            <a:r>
              <a:rPr lang="ar-IQ" dirty="0" smtClean="0"/>
              <a:t>فترة الاسترداد = المبلغ الاولي للاستثمار / التدفق النقدي السنوي </a:t>
            </a:r>
          </a:p>
          <a:p>
            <a:pPr marL="514350" indent="-514350" algn="just"/>
            <a:r>
              <a:rPr lang="ar-IQ" dirty="0" smtClean="0"/>
              <a:t>في حالة التدفقات النقدية المختلفة (غير المتساوية) : يتم جمع التدفقات النقدية السنوية حتى يتم تغطية المبلغ الاساسي للاستثمار.</a:t>
            </a:r>
          </a:p>
          <a:p>
            <a:pPr marL="514350" indent="-514350" algn="just">
              <a:buNone/>
            </a:pPr>
            <a:endParaRPr lang="ar-IQ" b="1" dirty="0" smtClean="0"/>
          </a:p>
          <a:p>
            <a:pPr marL="514350" indent="-514350" algn="just"/>
            <a:endParaRPr lang="ar-IQ" b="1" dirty="0" smtClean="0"/>
          </a:p>
          <a:p>
            <a:pPr marL="514350" indent="-514350" algn="just">
              <a:buNone/>
            </a:pPr>
            <a:endParaRPr lang="ar-IQ"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marL="514350" indent="-514350" algn="just">
              <a:buNone/>
            </a:pPr>
            <a:r>
              <a:rPr lang="ar-IQ" b="1" dirty="0" smtClean="0"/>
              <a:t>معيار القبول : عند استخدام فترة الاسترداد لاتخاذ قرارات القبول – الرفض يكون معيار القرار كالاتي : </a:t>
            </a:r>
          </a:p>
          <a:p>
            <a:pPr marL="514350" indent="-514350" algn="just"/>
            <a:r>
              <a:rPr lang="ar-IQ" dirty="0" smtClean="0"/>
              <a:t>اذا كانت فترة الاسترداد اقل من الحد الاعلى لفترة الاسترداد المقبولة يتم قبول المشروع.</a:t>
            </a:r>
          </a:p>
          <a:p>
            <a:pPr marL="514350" indent="-514350" algn="just"/>
            <a:r>
              <a:rPr lang="ar-IQ" dirty="0" smtClean="0"/>
              <a:t> اذا كانت فترة الاسترداد اكبر من الحد الاعلى لفترة الاسترداد المقبولة يتم رفض المشروع.</a:t>
            </a:r>
          </a:p>
          <a:p>
            <a:pPr marL="514350" indent="-514350" algn="just">
              <a:buNone/>
            </a:pPr>
            <a:r>
              <a:rPr lang="ar-IQ" dirty="0" smtClean="0"/>
              <a:t>وكلما كانت فترة الاسترداد اقصر كلما كانت المخاطرة اقل.</a:t>
            </a:r>
          </a:p>
          <a:p>
            <a:pPr marL="514350" indent="-514350" algn="just">
              <a:buNone/>
            </a:pPr>
            <a:r>
              <a:rPr lang="ar-IQ" dirty="0" smtClean="0"/>
              <a:t>يتم تحديد طول فترة الاسترداد المقبولة اعتمادا على عدد من العوامل التي تتضمن : نوع المشروع (استبدال ،تجديد ،توسع و...) ، مخاطرة المشروع ، والعلاقة بين فترة الاسترداد وقيمة السهم.</a:t>
            </a:r>
          </a:p>
          <a:p>
            <a:pPr marL="514350" indent="-514350" algn="just"/>
            <a:endParaRPr lang="ar-IQ" b="1" dirty="0" smtClean="0"/>
          </a:p>
          <a:p>
            <a:pPr>
              <a:buNone/>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buNone/>
            </a:pPr>
            <a:r>
              <a:rPr lang="ar-IQ" b="1" dirty="0" smtClean="0"/>
              <a:t>مزايا وعيوب فترة الاسترداد </a:t>
            </a:r>
          </a:p>
          <a:p>
            <a:pPr>
              <a:buNone/>
            </a:pPr>
            <a:r>
              <a:rPr lang="ar-IQ" b="1" dirty="0" smtClean="0"/>
              <a:t>المزايا : </a:t>
            </a:r>
          </a:p>
          <a:p>
            <a:pPr marL="514350" indent="-514350" algn="just">
              <a:buFont typeface="+mj-lt"/>
              <a:buAutoNum type="arabicPeriod"/>
            </a:pPr>
            <a:r>
              <a:rPr lang="ar-IQ" dirty="0" smtClean="0"/>
              <a:t>سهلة الحساب وتستخدم من قبل الشركات الكبيرة لتقييم المشاريع الصغيرة ومن الشركات الصغيرة لتقييم اغلب المشاريع.</a:t>
            </a:r>
          </a:p>
          <a:p>
            <a:pPr marL="514350" indent="-514350" algn="just">
              <a:buFont typeface="+mj-lt"/>
              <a:buAutoNum type="arabicPeriod"/>
            </a:pPr>
            <a:r>
              <a:rPr lang="ar-IQ" dirty="0" smtClean="0"/>
              <a:t>تهتم بالتدفقات النقدية وليس الارباح المحاسبية.</a:t>
            </a:r>
          </a:p>
          <a:p>
            <a:pPr marL="514350" indent="-514350" algn="just">
              <a:buFont typeface="+mj-lt"/>
              <a:buAutoNum type="arabicPeriod"/>
            </a:pPr>
            <a:r>
              <a:rPr lang="ar-IQ" dirty="0" smtClean="0"/>
              <a:t>تعطي بعض الاهتمام الضمني بالقيمة الزمنية للنقود لانها تقيس مدى سرعة تغطية المشروع لمبلغ الاستثمار.</a:t>
            </a:r>
          </a:p>
          <a:p>
            <a:pPr marL="514350" indent="-514350" algn="just">
              <a:buFont typeface="+mj-lt"/>
              <a:buAutoNum type="arabicPeriod"/>
            </a:pPr>
            <a:r>
              <a:rPr lang="ar-IQ" dirty="0" smtClean="0"/>
              <a:t>تستخدمه العديد من الشركات كمعيار لاتخاذ القرارات المعقدة او كاداة لدعم اساليب اتخاذ القرار المعقدة.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marL="514350" indent="-514350" algn="just">
              <a:buNone/>
            </a:pPr>
            <a:r>
              <a:rPr lang="ar-IQ" b="1" dirty="0" smtClean="0"/>
              <a:t>العيوب :</a:t>
            </a:r>
          </a:p>
          <a:p>
            <a:pPr marL="514350" indent="-514350" algn="just">
              <a:buFont typeface="+mj-lt"/>
              <a:buAutoNum type="arabicPeriod"/>
            </a:pPr>
            <a:r>
              <a:rPr lang="ar-IQ" dirty="0" smtClean="0"/>
              <a:t>فترة الاسترداد تحدد بصورة شخصية مجردة ولا يمكن ان تحدد في ضوء تعظيم ثروة المالكين لانها لا تستند الى خصم التدفقات النقدية.</a:t>
            </a:r>
          </a:p>
          <a:p>
            <a:pPr marL="514350" indent="-514350" algn="just">
              <a:buFont typeface="+mj-lt"/>
              <a:buAutoNum type="arabicPeriod"/>
            </a:pPr>
            <a:r>
              <a:rPr lang="ar-IQ" dirty="0" smtClean="0"/>
              <a:t>لا تاخذ القيمة الزمنية للنقود بنظر الاعتبار اذا انها تعد الدينار الذي يستحق في السنة الاولى مساويا من حيث القيمة للدينار الذي يستحق في السنوات اللاحقة وهذا غير صحيح لان هناك قيمة زمنية للنقود مما يعني ان الدينار الذي يستحق في سنة لاحقة تكون قيمته اقل من الدينار الذي يستحق في السنة السابقة.</a:t>
            </a:r>
          </a:p>
          <a:p>
            <a:pPr marL="514350" indent="-514350" algn="just">
              <a:buFont typeface="+mj-lt"/>
              <a:buAutoNum type="arabicPeriod"/>
            </a:pPr>
            <a:r>
              <a:rPr lang="ar-IQ" dirty="0" smtClean="0"/>
              <a:t>يهمل التدفقات النقدية المتحققة بعد فترة الاسترداد.</a:t>
            </a:r>
          </a:p>
          <a:p>
            <a:pPr algn="just">
              <a:buNone/>
            </a:pP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just">
              <a:buNone/>
            </a:pPr>
            <a:r>
              <a:rPr lang="ar-IQ" b="1" dirty="0" smtClean="0"/>
              <a:t>متوسط معدل </a:t>
            </a:r>
            <a:r>
              <a:rPr lang="ar-IQ" b="1" dirty="0" smtClean="0"/>
              <a:t>العائد </a:t>
            </a:r>
            <a:r>
              <a:rPr lang="en-US" b="1" dirty="0" smtClean="0"/>
              <a:t>Average </a:t>
            </a:r>
            <a:r>
              <a:rPr lang="en-US" b="1" dirty="0" smtClean="0"/>
              <a:t>Rate of Return</a:t>
            </a:r>
            <a:endParaRPr lang="ar-IQ" b="1" dirty="0" smtClean="0"/>
          </a:p>
          <a:p>
            <a:pPr algn="just">
              <a:buNone/>
            </a:pPr>
            <a:r>
              <a:rPr lang="ar-IQ" dirty="0" smtClean="0"/>
              <a:t>يحسب معدل العائد المحاسبي بتقسيم معدل صافي الربح بعد الضريبة على تكلفة الاسثمار الراسمالي في المشروع. </a:t>
            </a:r>
          </a:p>
          <a:p>
            <a:pPr algn="just">
              <a:buNone/>
            </a:pPr>
            <a:r>
              <a:rPr lang="ar-IQ" dirty="0" smtClean="0"/>
              <a:t>الفرق بين فترة الاسترداد ومعدل العائد المحاسبي هو فقط الاندثار.</a:t>
            </a:r>
            <a:endParaRPr lang="ar-IQ" dirty="0"/>
          </a:p>
          <a:p>
            <a:pPr algn="just">
              <a:buNone/>
            </a:pPr>
            <a:r>
              <a:rPr lang="ar-IQ" dirty="0" smtClean="0"/>
              <a:t>قاعدة القرار :</a:t>
            </a:r>
          </a:p>
          <a:p>
            <a:pPr algn="just">
              <a:buNone/>
            </a:pPr>
            <a:r>
              <a:rPr lang="ar-IQ" dirty="0" smtClean="0"/>
              <a:t>اذا كان معدل العائد المحاسبي اكبر من معدل العائد المطلوب على الاستثمار فان المشروع يكون مقبولا.واذا كان الاختيار بين المشاريع التي يحل الواحد منها محل الاخر ، فيجب قبول المشروع الذي يحقق العائد الاعظم ورفض المشاريع الاخرى. ويعاني هذا المعيار من المحدوديات نفسها التي يعاني منها معيار فترة الاسترداد.</a:t>
            </a:r>
          </a:p>
          <a:p>
            <a:pPr algn="just">
              <a:buNone/>
            </a:pP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489</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الفصل الخامس اساليب (تقنيات) الموازنة الراسمالية (معايير التقييم)</vt:lpstr>
      <vt:lpstr>اساليب (تقنيات) الموازنة الراسمالية (معايير التقييم)</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investment  (capital budget)</dc:title>
  <dc:creator>user</dc:creator>
  <cp:lastModifiedBy>name</cp:lastModifiedBy>
  <cp:revision>110</cp:revision>
  <dcterms:created xsi:type="dcterms:W3CDTF">2013-11-27T06:26:41Z</dcterms:created>
  <dcterms:modified xsi:type="dcterms:W3CDTF">2017-12-11T13:54:54Z</dcterms:modified>
</cp:coreProperties>
</file>