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12" r:id="rId2"/>
    <p:sldId id="290" r:id="rId3"/>
    <p:sldId id="291" r:id="rId4"/>
    <p:sldId id="292" r:id="rId5"/>
    <p:sldId id="293" r:id="rId6"/>
    <p:sldId id="294" r:id="rId7"/>
    <p:sldId id="295" r:id="rId8"/>
    <p:sldId id="296" r:id="rId9"/>
    <p:sldId id="297" r:id="rId10"/>
    <p:sldId id="298" r:id="rId11"/>
    <p:sldId id="299"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504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9CC89EE-A9CA-480A-BB4F-F728CBDD206B}" type="datetimeFigureOut">
              <a:rPr lang="ar-IQ" smtClean="0"/>
              <a:pPr/>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4A8A97-3BFE-47D5-902F-4B1524323F7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IQ" sz="4800" b="1" dirty="0">
                <a:solidFill>
                  <a:srgbClr val="FF0000"/>
                </a:solidFill>
                <a:effectLst>
                  <a:outerShdw blurRad="38100" dist="38100" dir="2700000" algn="tl">
                    <a:srgbClr val="000000">
                      <a:alpha val="43137"/>
                    </a:srgbClr>
                  </a:outerShdw>
                </a:effectLst>
              </a:rPr>
              <a:t>الفصل الرابع</a:t>
            </a:r>
            <a:br>
              <a:rPr lang="ar-IQ" sz="4800" b="1" dirty="0">
                <a:solidFill>
                  <a:srgbClr val="FF0000"/>
                </a:solidFill>
                <a:effectLst>
                  <a:outerShdw blurRad="38100" dist="38100" dir="2700000" algn="tl">
                    <a:srgbClr val="000000">
                      <a:alpha val="43137"/>
                    </a:srgbClr>
                  </a:outerShdw>
                </a:effectLst>
              </a:rPr>
            </a:br>
            <a:r>
              <a:rPr lang="ar-IQ" sz="4800" b="1" dirty="0">
                <a:solidFill>
                  <a:srgbClr val="FF0000"/>
                </a:solidFill>
                <a:effectLst>
                  <a:outerShdw blurRad="38100" dist="38100" dir="2700000" algn="tl">
                    <a:srgbClr val="000000">
                      <a:alpha val="43137"/>
                    </a:srgbClr>
                  </a:outerShdw>
                </a:effectLst>
              </a:rPr>
              <a:t>الموازنة الراسمالية / التدفقات النقدية</a:t>
            </a:r>
            <a:endParaRPr lang="ar-IQ" sz="48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ar-IQ" dirty="0" smtClean="0">
              <a:solidFill>
                <a:srgbClr val="FF0000"/>
              </a:solidFill>
            </a:endParaRPr>
          </a:p>
          <a:p>
            <a:endParaRPr lang="ar-IQ" dirty="0">
              <a:solidFill>
                <a:srgbClr val="FF0000"/>
              </a:solidFill>
            </a:endParaRPr>
          </a:p>
          <a:p>
            <a:r>
              <a:rPr lang="ar-IQ" dirty="0" smtClean="0">
                <a:solidFill>
                  <a:srgbClr val="FF0000"/>
                </a:solidFill>
              </a:rPr>
              <a:t>تقييم قرارات الاستثمار</a:t>
            </a:r>
            <a:endParaRPr lang="ar-IQ" dirty="0">
              <a:solidFill>
                <a:srgbClr val="FF0000"/>
              </a:solidFill>
            </a:endParaRPr>
          </a:p>
        </p:txBody>
      </p:sp>
    </p:spTree>
    <p:extLst>
      <p:ext uri="{BB962C8B-B14F-4D97-AF65-F5344CB8AC3E}">
        <p14:creationId xmlns:p14="http://schemas.microsoft.com/office/powerpoint/2010/main" val="1070369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a:buNone/>
            </a:pPr>
            <a:r>
              <a:rPr lang="ar-IQ" b="1" dirty="0" smtClean="0"/>
              <a:t>الضرائب على ايرادات بيع الموجودات : </a:t>
            </a:r>
          </a:p>
          <a:p>
            <a:pPr algn="justLow">
              <a:buNone/>
            </a:pPr>
            <a:r>
              <a:rPr lang="ar-IQ" dirty="0" smtClean="0"/>
              <a:t>يتم حساب الضرائب على بيع الموجودات القديمة في الاستثمار الاولي ويجب اخذ الضرائب بعين الاعتبار لكل من الموجودات الجديدة والقديمة لمشاريع الاستبدال.وفقط بالنسبة للموجودات الجديدة في المشاريع الاخرى. </a:t>
            </a:r>
          </a:p>
          <a:p>
            <a:pPr algn="justLow">
              <a:buNone/>
            </a:pPr>
            <a:r>
              <a:rPr lang="ar-IQ" dirty="0" smtClean="0"/>
              <a:t>ويتم احتساب الضريبة متى ما كانت الموجودات تباع بسعر يختلف عن قيمتها الدفترية فاذا زادت الايرادات الصافية للبيع الموجود عن القيمة الدفترية فان الضريبة ستشمل تدفقات نقدية خارجة ، (يطرح من ايراد المبيعات) وعندما تكون ادنى من القيمة الدفترية فان الضريبة تظهر بشكل تدفق نقدي داخل (يضاف الى ايراد المبيعات) اما اذا تم بيع الموجود بسعر يساوي قيمة الدفترية تماما فلا تتحقق اية ضرائب.</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
              <a:buNone/>
            </a:pPr>
            <a:r>
              <a:rPr lang="ar-IQ" b="1" dirty="0" smtClean="0"/>
              <a:t>التغير في صافي راس المال العامل : </a:t>
            </a:r>
            <a:r>
              <a:rPr lang="ar-IQ" dirty="0" smtClean="0"/>
              <a:t>لان الاستثمار في راس المال العامل لا يتم استهلاكه باي طريقة فان الكمية المستعادة في الفترة ستساوي الكمية الظاهرة عند حساب الاستثمار الاولي وهنا لا تؤخذ الضريبة لان التغير في صافي راس المال العامل ينتج عن الزيادة او التخفيض الداخلي للحسابات الجارية.</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buNone/>
            </a:pPr>
            <a:r>
              <a:rPr lang="ar-IQ" b="1" dirty="0" smtClean="0"/>
              <a:t>ايجاد التدفقات النقدية التشغيلية : </a:t>
            </a:r>
          </a:p>
          <a:p>
            <a:pPr algn="just">
              <a:buNone/>
            </a:pPr>
            <a:r>
              <a:rPr lang="ar-IQ" dirty="0" smtClean="0"/>
              <a:t>التدفقات النقدية التشغيلية هي الربح الصافي السنوي بعد الضريبة مضافا اليه الاندثار السنوي.ويتم اضافة الاندثار للربح الصافي السنوي لان الاندثار تكلفة لكنها غير نقدية اي انها لاتدفع الى اية جهة بل تبقى قيمتها فعليا لدى الشركة وتستطيع الشركة التصرف بها كما تشاء ولو انها عادة تستعمل لتمويل استبدال التجهيزات والالات. وان التعريف الاكثر شيوعا للتدفق النقدي هو الربح قبل الفائدة والضريبة </a:t>
            </a:r>
            <a:r>
              <a:rPr lang="en-US" dirty="0" smtClean="0"/>
              <a:t>EBIT</a:t>
            </a:r>
            <a:r>
              <a:rPr lang="ar-IQ" dirty="0" smtClean="0"/>
              <a:t> ماخوذا بعد الضريبة ومضافا اليه الاندثار السنوي.</a:t>
            </a:r>
          </a:p>
          <a:p>
            <a:pPr algn="just">
              <a:buNone/>
            </a:pPr>
            <a:r>
              <a:rPr lang="ar-IQ" dirty="0" smtClean="0"/>
              <a:t>يتم قياس المنافع من المصاريف الراسمالية بالتدفقات النقدية الشتغيلية الداخلة بعد الضريبة والتي تمثل التدفقات النقدية الداخلة الاضافية بعد الضريبة.ويتم حساب التدفقات النقدية التشغيلية من خلال كشف الدخل وكما ياتي : </a:t>
            </a:r>
          </a:p>
          <a:p>
            <a:pPr algn="just">
              <a:buNone/>
            </a:pP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buNone/>
            </a:pPr>
            <a:r>
              <a:rPr lang="ar-IQ" dirty="0" smtClean="0"/>
              <a:t>الايرادات </a:t>
            </a:r>
          </a:p>
          <a:p>
            <a:pPr>
              <a:buFontTx/>
              <a:buChar char="-"/>
            </a:pPr>
            <a:r>
              <a:rPr lang="ar-IQ" dirty="0" smtClean="0"/>
              <a:t>المصاريف ( عدا الاندثار والفوائد )</a:t>
            </a:r>
          </a:p>
          <a:p>
            <a:pPr>
              <a:buNone/>
            </a:pPr>
            <a:r>
              <a:rPr lang="ar-IQ" dirty="0" smtClean="0"/>
              <a:t>_______________</a:t>
            </a:r>
          </a:p>
          <a:p>
            <a:pPr>
              <a:buNone/>
            </a:pPr>
            <a:r>
              <a:rPr lang="ar-IQ" dirty="0" smtClean="0"/>
              <a:t>الربح قبل الاندثار والضريبة </a:t>
            </a:r>
          </a:p>
          <a:p>
            <a:pPr>
              <a:buFontTx/>
              <a:buChar char="-"/>
            </a:pPr>
            <a:r>
              <a:rPr lang="ar-IQ" dirty="0" smtClean="0"/>
              <a:t>الاندثار </a:t>
            </a:r>
          </a:p>
          <a:p>
            <a:pPr>
              <a:buNone/>
            </a:pPr>
            <a:r>
              <a:rPr lang="ar-IQ" dirty="0" smtClean="0"/>
              <a:t>_______________</a:t>
            </a:r>
          </a:p>
          <a:p>
            <a:pPr>
              <a:buNone/>
            </a:pPr>
            <a:r>
              <a:rPr lang="ar-IQ" dirty="0" smtClean="0"/>
              <a:t>الربح قبل الضريبة </a:t>
            </a:r>
          </a:p>
          <a:p>
            <a:pPr>
              <a:buFontTx/>
              <a:buChar char="-"/>
            </a:pPr>
            <a:r>
              <a:rPr lang="ar-IQ" dirty="0" smtClean="0"/>
              <a:t>الضريبة</a:t>
            </a:r>
          </a:p>
          <a:p>
            <a:pPr>
              <a:buNone/>
            </a:pPr>
            <a:r>
              <a:rPr lang="ar-IQ" dirty="0" smtClean="0"/>
              <a:t>______________</a:t>
            </a:r>
          </a:p>
          <a:p>
            <a:pPr>
              <a:buNone/>
            </a:pPr>
            <a:r>
              <a:rPr lang="ar-IQ" dirty="0" smtClean="0"/>
              <a:t>الربح بعد الضريبة </a:t>
            </a:r>
          </a:p>
          <a:p>
            <a:pPr>
              <a:buNone/>
            </a:pPr>
            <a:r>
              <a:rPr lang="ar-IQ" dirty="0" smtClean="0"/>
              <a:t>+ الاندثار </a:t>
            </a:r>
          </a:p>
          <a:p>
            <a:pPr>
              <a:buNone/>
            </a:pPr>
            <a:r>
              <a:rPr lang="ar-IQ" dirty="0" smtClean="0"/>
              <a:t>______________</a:t>
            </a:r>
          </a:p>
          <a:p>
            <a:pPr>
              <a:buNone/>
            </a:pPr>
            <a:r>
              <a:rPr lang="ar-IQ" dirty="0" smtClean="0"/>
              <a:t>التدفقات النقدية التشغيلية الداخلة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buNone/>
            </a:pPr>
            <a:r>
              <a:rPr lang="ar-IQ" b="1" dirty="0" smtClean="0"/>
              <a:t>تفسير مصطلح بعد الضريبة : </a:t>
            </a:r>
          </a:p>
          <a:p>
            <a:pPr algn="just">
              <a:buNone/>
            </a:pPr>
            <a:r>
              <a:rPr lang="ar-IQ" dirty="0" smtClean="0"/>
              <a:t>المنافع التي يتوقع الحصول عليها من المصاريف الراسمالية يجب ان يتم قياسها على اساس بعد الضريبة ولان الشركة لا تمتلك استخدام الارباح التي تحققها الا بعد ان يتم دفع الضرائب الحكومية .وهذه الضرائب تعتمد على الدخل الخاضع للضريبة في الشركة ، ولذلك فا تخفيض الضرائب قبل اجراء المقارنة بين الاستثمارات المقترحة عند تقييم البدائل الاستثمارية يعد امرا ضروريا.</a:t>
            </a:r>
          </a:p>
          <a:p>
            <a:pPr>
              <a:buNone/>
            </a:pP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pPr>
              <a:buNone/>
            </a:pPr>
            <a:r>
              <a:rPr lang="ar-IQ" b="1" dirty="0" smtClean="0"/>
              <a:t>تفسير مصطح التدفقات النقدية الداخلة : </a:t>
            </a:r>
          </a:p>
          <a:p>
            <a:pPr algn="just">
              <a:buNone/>
            </a:pPr>
            <a:r>
              <a:rPr lang="ar-IQ" dirty="0" smtClean="0"/>
              <a:t>يجب ان تقاس المنافع المتوقعة من المشروع المقترح على اساس التدفقات النقدية ، والتدفقات النقدية تمثل الاموال التي يمكن صرفها وليس مجرد الارباح المحاسبية واحد الاساليب المبسطة لتحويل الارباح الصافية بعد الضريبة الى تدفقات نقدية تشغيلية يتم من خلال اضافة اية تكاليف غير نقدية تم طرحها على انها مصاريف في كشف الدخل الى صافي الربح بعد الضريبة. والتكاليف غير النقدية الاكثر وضوحا في القوائم المالية هي الاندثار.</a:t>
            </a:r>
          </a:p>
          <a:p>
            <a:pPr>
              <a:buNone/>
            </a:pPr>
            <a:endParaRPr lang="ar-IQ"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pPr>
              <a:buNone/>
            </a:pPr>
            <a:r>
              <a:rPr lang="ar-IQ" dirty="0" smtClean="0"/>
              <a:t>تفسير مصطلح الاضافية : </a:t>
            </a:r>
          </a:p>
          <a:p>
            <a:pPr algn="just">
              <a:buNone/>
            </a:pPr>
            <a:r>
              <a:rPr lang="ar-IQ" dirty="0" smtClean="0"/>
              <a:t>الخطوة الاولى في تقدير التدفقات النقدية التشغيلية لمشروع مقترح هو حساب التدفقات النقدية الداخلة الاضافية (الملائمة) ، ونحتاج الى هذه التدفقات لان الاهتمام يتركز على التغير في التدفقات النقدية التشغيلية الناتجة عن المشروع المقترح.</a:t>
            </a:r>
          </a:p>
          <a:p>
            <a:pPr algn="just">
              <a:buNone/>
            </a:pPr>
            <a:r>
              <a:rPr lang="ar-IQ" dirty="0" smtClean="0"/>
              <a:t>التدفقات النقدية الداخلة الاضافية (الملائمة) = التدفقات النقدية التشغيلية من الموجود الجديد – التدفقات النقدية التشغيلية من الموجود القديم </a:t>
            </a:r>
          </a:p>
          <a:p>
            <a:pPr>
              <a:buNone/>
            </a:pP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buNone/>
            </a:pPr>
            <a:r>
              <a:rPr lang="ar-IQ" b="1" dirty="0" smtClean="0"/>
              <a:t>ايجاد التدفق النقدي النهائي : </a:t>
            </a:r>
          </a:p>
          <a:p>
            <a:pPr algn="just">
              <a:buNone/>
            </a:pPr>
            <a:r>
              <a:rPr lang="ar-IQ" dirty="0" smtClean="0"/>
              <a:t>ان التدفق النقدي الناتج عن تسييل (بيع) المشروع نهاية حياه الاقتصادية تمثل التدفق النقدي الاخير او النهائي. ويمثل التدفق النقدي بعد الضريبة المتحقق في السنة الاخيرة للمشروع . ويؤثر هذا التدفق في قرارات المشاريع الراسمالية وغالبا ما يكون هذا التدفق موجبا ويمكن حسابه لمشاريع الاستبدال من خلال الصيغى المقدمة الاتية : </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buNone/>
            </a:pPr>
            <a:r>
              <a:rPr lang="ar-IQ" dirty="0" smtClean="0"/>
              <a:t>ويتم حساب التدفق النقدي النهائي من خلال الصيغة الاتية :</a:t>
            </a:r>
          </a:p>
          <a:p>
            <a:pPr>
              <a:buNone/>
            </a:pPr>
            <a:r>
              <a:rPr lang="ar-IQ" b="1" dirty="0" smtClean="0"/>
              <a:t>ايرادات بيع الموجود الجديد بعد الضريبة = </a:t>
            </a:r>
          </a:p>
          <a:p>
            <a:pPr>
              <a:buNone/>
            </a:pPr>
            <a:r>
              <a:rPr lang="ar-IQ" dirty="0" smtClean="0"/>
              <a:t>ايرادات بيع الموجود الجديد</a:t>
            </a:r>
          </a:p>
          <a:p>
            <a:pPr>
              <a:buNone/>
            </a:pPr>
            <a:r>
              <a:rPr lang="ar-IQ" dirty="0" smtClean="0"/>
              <a:t>± ضريبة بيع الموجود الجديد</a:t>
            </a:r>
          </a:p>
          <a:p>
            <a:pPr>
              <a:buNone/>
            </a:pPr>
            <a:r>
              <a:rPr lang="ar-IQ" b="1" dirty="0" smtClean="0"/>
              <a:t>- ايرادات بيع الموجود القديم بعد الضريبة =</a:t>
            </a:r>
          </a:p>
          <a:p>
            <a:pPr>
              <a:buNone/>
            </a:pPr>
            <a:r>
              <a:rPr lang="ar-IQ" dirty="0" smtClean="0"/>
              <a:t>ايرادات بيع الموجود القديم </a:t>
            </a:r>
          </a:p>
          <a:p>
            <a:pPr>
              <a:buNone/>
            </a:pPr>
            <a:r>
              <a:rPr lang="ar-IQ" dirty="0" smtClean="0"/>
              <a:t>± ضريبة بيع الموجود القديم </a:t>
            </a:r>
          </a:p>
          <a:p>
            <a:pPr>
              <a:buNone/>
            </a:pPr>
            <a:r>
              <a:rPr lang="ar-IQ" b="1" dirty="0" smtClean="0"/>
              <a:t>± التغير في صافي راس المال العامل </a:t>
            </a:r>
          </a:p>
          <a:p>
            <a:pPr>
              <a:buNone/>
            </a:pPr>
            <a:r>
              <a:rPr lang="ar-IQ" dirty="0" smtClean="0"/>
              <a:t>________________________</a:t>
            </a:r>
          </a:p>
          <a:p>
            <a:pPr>
              <a:buNone/>
            </a:pPr>
            <a:r>
              <a:rPr lang="ar-IQ" dirty="0" smtClean="0"/>
              <a:t>التدفق النقدي النهائي </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buNone/>
            </a:pPr>
            <a:r>
              <a:rPr lang="ar-IQ" b="1" dirty="0" smtClean="0"/>
              <a:t>ايرادات بيع الموجودات : </a:t>
            </a:r>
            <a:r>
              <a:rPr lang="ar-IQ" dirty="0" smtClean="0"/>
              <a:t>تسمى ايرادات بيع الموجودات الجديدة والقديمة بقيمة الانقاض والتي تمثل القيمة المتوقعة للمشروع في نهاية حياته الاقتصادية بعد استبعاد تكاليف النقل (الاستبعاد ، التخلص) وتكاليف التنظيف ، وبالنسبة للمشاريع الاستبدالية فان الايرادات الخاصة بالموجود الجديد والموجود القديم يجب اخذها بنظر الاعتبار.وبالنسبة لمشاريع التجديد والتوسع فان ايرادات بيع الموجود القديم يساوي صفر.وبالطبع فانه قد تكون قيمة المشروع النهائية مساوية للصفر في مشاريع الاستبدال.</a:t>
            </a:r>
          </a:p>
          <a:p>
            <a:pPr algn="just">
              <a:buNone/>
            </a:pP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679</Words>
  <Application>Microsoft Office PowerPoint</Application>
  <PresentationFormat>On-screen Show (4:3)</PresentationFormat>
  <Paragraphs>44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الفصل الرابع الموازنة الراسمالية / التدفقات النقدية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investment  (capital budget)</dc:title>
  <dc:creator>user</dc:creator>
  <cp:lastModifiedBy>name</cp:lastModifiedBy>
  <cp:revision>109</cp:revision>
  <dcterms:created xsi:type="dcterms:W3CDTF">2013-11-27T06:26:41Z</dcterms:created>
  <dcterms:modified xsi:type="dcterms:W3CDTF">2017-12-11T13:52:51Z</dcterms:modified>
</cp:coreProperties>
</file>