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312" r:id="rId2"/>
    <p:sldId id="279" r:id="rId3"/>
    <p:sldId id="280" r:id="rId4"/>
    <p:sldId id="282" r:id="rId5"/>
    <p:sldId id="284" r:id="rId6"/>
    <p:sldId id="285" r:id="rId7"/>
    <p:sldId id="286" r:id="rId8"/>
    <p:sldId id="287" r:id="rId9"/>
    <p:sldId id="288" r:id="rId10"/>
    <p:sldId id="289"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504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CC89EE-A9CA-480A-BB4F-F728CBDD206B}" type="datetimeFigureOut">
              <a:rPr lang="ar-IQ" smtClean="0"/>
              <a:pPr/>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B4A8A97-3BFE-47D5-902F-4B1524323F76}"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9CC89EE-A9CA-480A-BB4F-F728CBDD206B}" type="datetimeFigureOut">
              <a:rPr lang="ar-IQ" smtClean="0"/>
              <a:pPr/>
              <a:t>23/03/1439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B4A8A97-3BFE-47D5-902F-4B1524323F76}"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ar-IQ" sz="4800" b="1" dirty="0">
                <a:solidFill>
                  <a:srgbClr val="FF0000"/>
                </a:solidFill>
                <a:effectLst>
                  <a:outerShdw blurRad="38100" dist="38100" dir="2700000" algn="tl">
                    <a:srgbClr val="000000">
                      <a:alpha val="43137"/>
                    </a:srgbClr>
                  </a:outerShdw>
                </a:effectLst>
              </a:rPr>
              <a:t>الفصل الرابع</a:t>
            </a:r>
            <a:br>
              <a:rPr lang="ar-IQ" sz="4800" b="1" dirty="0">
                <a:solidFill>
                  <a:srgbClr val="FF0000"/>
                </a:solidFill>
                <a:effectLst>
                  <a:outerShdw blurRad="38100" dist="38100" dir="2700000" algn="tl">
                    <a:srgbClr val="000000">
                      <a:alpha val="43137"/>
                    </a:srgbClr>
                  </a:outerShdw>
                </a:effectLst>
              </a:rPr>
            </a:br>
            <a:r>
              <a:rPr lang="ar-IQ" sz="4800" b="1" dirty="0">
                <a:solidFill>
                  <a:srgbClr val="FF0000"/>
                </a:solidFill>
                <a:effectLst>
                  <a:outerShdw blurRad="38100" dist="38100" dir="2700000" algn="tl">
                    <a:srgbClr val="000000">
                      <a:alpha val="43137"/>
                    </a:srgbClr>
                  </a:outerShdw>
                </a:effectLst>
              </a:rPr>
              <a:t>الموازنة الراسمالية / التدفقات النقدية</a:t>
            </a:r>
            <a:endParaRPr lang="ar-IQ" sz="4800" b="1" dirty="0">
              <a:solidFill>
                <a:srgbClr val="FF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endParaRPr lang="ar-IQ" dirty="0" smtClean="0">
              <a:solidFill>
                <a:srgbClr val="FF0000"/>
              </a:solidFill>
            </a:endParaRPr>
          </a:p>
          <a:p>
            <a:endParaRPr lang="ar-IQ" dirty="0">
              <a:solidFill>
                <a:srgbClr val="FF0000"/>
              </a:solidFill>
            </a:endParaRPr>
          </a:p>
          <a:p>
            <a:r>
              <a:rPr lang="ar-IQ" dirty="0" smtClean="0">
                <a:solidFill>
                  <a:srgbClr val="FF0000"/>
                </a:solidFill>
              </a:rPr>
              <a:t>تقييم قرارات الاستثمار</a:t>
            </a:r>
            <a:endParaRPr lang="ar-IQ" dirty="0">
              <a:solidFill>
                <a:srgbClr val="FF0000"/>
              </a:solidFill>
            </a:endParaRPr>
          </a:p>
        </p:txBody>
      </p:sp>
    </p:spTree>
    <p:extLst>
      <p:ext uri="{BB962C8B-B14F-4D97-AF65-F5344CB8AC3E}">
        <p14:creationId xmlns:p14="http://schemas.microsoft.com/office/powerpoint/2010/main" val="1755896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20000"/>
          </a:bodyPr>
          <a:lstStyle/>
          <a:p>
            <a:pPr algn="just">
              <a:buNone/>
            </a:pPr>
            <a:r>
              <a:rPr lang="ar-IQ" b="1" dirty="0" smtClean="0"/>
              <a:t>التغير في صافي راس المال العامل :</a:t>
            </a:r>
          </a:p>
          <a:p>
            <a:pPr algn="just">
              <a:buNone/>
            </a:pPr>
            <a:r>
              <a:rPr lang="ar-IQ" dirty="0" smtClean="0"/>
              <a:t>صافي راس المال العامل = الموجودات المتداولة – المطلوبات المتداولة .</a:t>
            </a:r>
          </a:p>
          <a:p>
            <a:pPr algn="just">
              <a:buNone/>
            </a:pPr>
            <a:r>
              <a:rPr lang="ar-IQ" dirty="0" smtClean="0"/>
              <a:t>ان التغير في صافي راس المال العامل عادة ما يصاحب قرارات النفقات الراسمالية فاذا ما حصلت الشركة على مكائن جديدة لتوسيع مستوى عملياتها فان مستويات النقدية ، الحسابات المدينة ، المخزون ، والحسابات الدائنة والمستحقات سوف تزداد.</a:t>
            </a:r>
          </a:p>
          <a:p>
            <a:pPr algn="just">
              <a:buNone/>
            </a:pPr>
            <a:r>
              <a:rPr lang="ar-IQ" dirty="0" smtClean="0"/>
              <a:t>ان الزيادة في الموجودات المتداولة هو استخدام للنقد او الاموال (تدفق نقدي خارج) اما الزيادة في المطلوبات المتداولة هو مصدرا للنقد (تدفق نقدي داخل). ان الاختلاف بين التغير في الموجودات المتداولة والمطلوبات المتداولة سيمثل التغير في صافي راس المال العامل. ان التغير في صافي راس المال العامل اذا كان بالزيادة او النقصان لا يخضع للضريبة.</a:t>
            </a:r>
          </a:p>
          <a:p>
            <a:pPr algn="just">
              <a:buNone/>
            </a:pP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smtClean="0"/>
              <a:t>ايجاد المبلغ المبدئي للاستثمار </a:t>
            </a:r>
            <a:endParaRPr lang="ar-IQ" b="1" dirty="0"/>
          </a:p>
        </p:txBody>
      </p:sp>
      <p:sp>
        <p:nvSpPr>
          <p:cNvPr id="3" name="Content Placeholder 2"/>
          <p:cNvSpPr>
            <a:spLocks noGrp="1"/>
          </p:cNvSpPr>
          <p:nvPr>
            <p:ph idx="1"/>
          </p:nvPr>
        </p:nvSpPr>
        <p:spPr/>
        <p:txBody>
          <a:bodyPr>
            <a:normAutofit fontScale="85000" lnSpcReduction="20000"/>
          </a:bodyPr>
          <a:lstStyle/>
          <a:p>
            <a:pPr>
              <a:buNone/>
            </a:pPr>
            <a:r>
              <a:rPr lang="ar-IQ" dirty="0" smtClean="0"/>
              <a:t>ويتم حساب المبلغ للاستثمار من خلال الصيغة الاتية :</a:t>
            </a:r>
          </a:p>
          <a:p>
            <a:pPr>
              <a:buNone/>
            </a:pPr>
            <a:r>
              <a:rPr lang="ar-IQ" b="1" dirty="0" smtClean="0"/>
              <a:t>كلف نصب الموجود الجديد = ( القيمة الخاضعة للاندثار)</a:t>
            </a:r>
          </a:p>
          <a:p>
            <a:pPr>
              <a:buNone/>
            </a:pPr>
            <a:r>
              <a:rPr lang="ar-IQ" dirty="0" smtClean="0"/>
              <a:t>كلفةالموجود الجديد</a:t>
            </a:r>
          </a:p>
          <a:p>
            <a:pPr>
              <a:buNone/>
            </a:pPr>
            <a:r>
              <a:rPr lang="ar-IQ" dirty="0" smtClean="0"/>
              <a:t>+ تكاليف النصب </a:t>
            </a:r>
          </a:p>
          <a:p>
            <a:pPr>
              <a:buNone/>
            </a:pPr>
            <a:r>
              <a:rPr lang="ar-IQ" b="1" dirty="0" smtClean="0"/>
              <a:t>- ايرادات بيع الموجود القديم بعد الضريبة =</a:t>
            </a:r>
          </a:p>
          <a:p>
            <a:pPr>
              <a:buNone/>
            </a:pPr>
            <a:r>
              <a:rPr lang="ar-IQ" dirty="0" smtClean="0"/>
              <a:t>ايرادات بيع الموجود القديم </a:t>
            </a:r>
          </a:p>
          <a:p>
            <a:pPr>
              <a:buNone/>
            </a:pPr>
            <a:r>
              <a:rPr lang="ar-IQ" dirty="0" smtClean="0"/>
              <a:t>± ضريبة بيع الموجود القديم </a:t>
            </a:r>
          </a:p>
          <a:p>
            <a:pPr>
              <a:buNone/>
            </a:pPr>
            <a:r>
              <a:rPr lang="ar-IQ" b="1" dirty="0" smtClean="0"/>
              <a:t>± التغير في صافي راس المال العامل </a:t>
            </a:r>
          </a:p>
          <a:p>
            <a:pPr>
              <a:buNone/>
            </a:pPr>
            <a:r>
              <a:rPr lang="ar-IQ" dirty="0" smtClean="0"/>
              <a:t>________________________</a:t>
            </a:r>
          </a:p>
          <a:p>
            <a:pPr>
              <a:buNone/>
            </a:pPr>
            <a:r>
              <a:rPr lang="ar-IQ" dirty="0" smtClean="0"/>
              <a:t>الاستثمار المبدئي</a:t>
            </a:r>
          </a:p>
          <a:p>
            <a:pPr>
              <a:buNone/>
            </a:pPr>
            <a:endParaRPr lang="ar-IQ" dirty="0" smtClean="0"/>
          </a:p>
          <a:p>
            <a:pPr>
              <a:buNone/>
            </a:pP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lgn="just">
              <a:buNone/>
            </a:pPr>
            <a:r>
              <a:rPr lang="ar-IQ" b="1" dirty="0" smtClean="0"/>
              <a:t>كلف نصب الموجود الجديد : </a:t>
            </a:r>
            <a:r>
              <a:rPr lang="ar-IQ" dirty="0" smtClean="0"/>
              <a:t>كلف نصب الموجود الجديد يتم ايجادها من خلال اضافة كلفة الموجود الجديد الى كلفة النصب ، وكلفة الموجود الجديد هي التدفقات النقدية الخارجة الصافية الناتجة عن شراء الموجود اما تكاليف النصب فتتضمن اية تكاليف اضافية ضرورية لوضع الموجود في الخط الانتاجي او المعمل للبدء بالانتاج.</a:t>
            </a:r>
          </a:p>
          <a:p>
            <a:pPr algn="just">
              <a:buNone/>
            </a:pPr>
            <a:r>
              <a:rPr lang="ar-IQ" dirty="0" smtClean="0"/>
              <a:t>ويتطلب اضافة تكاليف النصب الى تكاليف الشراء لتحديد القيمة الخاضعة للاندثار التي تمتد لفترة من السنوات.</a:t>
            </a:r>
          </a:p>
          <a:p>
            <a:pPr>
              <a:buNone/>
            </a:pPr>
            <a:endParaRPr lang="ar-IQ"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20000"/>
          </a:bodyPr>
          <a:lstStyle/>
          <a:p>
            <a:pPr>
              <a:buNone/>
            </a:pPr>
            <a:r>
              <a:rPr lang="ar-IQ" b="1" dirty="0" smtClean="0"/>
              <a:t>ايرادات بيع الموجود القديم بعد الضريبة : </a:t>
            </a:r>
          </a:p>
          <a:p>
            <a:pPr algn="just">
              <a:buNone/>
            </a:pPr>
            <a:r>
              <a:rPr lang="ar-IQ" dirty="0" smtClean="0"/>
              <a:t> ان الايرادات بعد الضريبة من بيع الموجود القديم تؤدي الى تخفيض قيمة المبلغ المبدئي للاستثمار وتمثل هذه الايرادات الفرق بين ايرادات بيع الموجود القديم واية ضرائب متعلقة بالمبيعات. </a:t>
            </a:r>
          </a:p>
          <a:p>
            <a:pPr algn="just">
              <a:buNone/>
            </a:pPr>
            <a:r>
              <a:rPr lang="ar-IQ" dirty="0" smtClean="0"/>
              <a:t>وهذه القيمة يطرح منها اية تكاليف متعلقة بالتخلص (استبعاد ، نقل) الموجود القديم وبضمنها تكاليف التنظيف ، ومثل هذه التكاليف المتعلقة بتنظيف الفضلات الكيمياوية والنووية. ان ايرادات بيع الموجودات القديمة عرضة للضريبة وتعتمد هذه الضريبة على العلاقة بين سعر البيع وسعر الشراء الاصلي و القيمة الدفترية. وتحدد هذه الضريبة على اساس القوانين الضريبية الحكومية. </a:t>
            </a: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20000"/>
          </a:bodyPr>
          <a:lstStyle/>
          <a:p>
            <a:pPr>
              <a:buNone/>
            </a:pPr>
            <a:r>
              <a:rPr lang="ar-IQ" dirty="0" smtClean="0"/>
              <a:t>القيمة الدفترية : تمثل القيمة الدفترية للموجود القيمة المحاسبية ويمكن حسابها باستخدام المعادلة الاتية : </a:t>
            </a:r>
          </a:p>
          <a:p>
            <a:pPr algn="ctr">
              <a:buNone/>
            </a:pPr>
            <a:r>
              <a:rPr lang="ar-IQ" b="1" dirty="0" smtClean="0"/>
              <a:t>القيمة الدفترية  = كلفة شراء الموجود – الاندثار المتراكم</a:t>
            </a:r>
          </a:p>
          <a:p>
            <a:pPr algn="just">
              <a:buNone/>
            </a:pPr>
            <a:r>
              <a:rPr lang="ar-IQ" b="1" dirty="0" smtClean="0"/>
              <a:t>القواعد الاساسية للضريبة : </a:t>
            </a:r>
          </a:p>
          <a:p>
            <a:pPr algn="just">
              <a:buNone/>
            </a:pPr>
            <a:r>
              <a:rPr lang="ar-IQ" dirty="0" smtClean="0"/>
              <a:t> هناك اربعة مواقف يمكن ان تتحقق عند بيع موجود معين وهذه المواقف تعتمد على العلاقة بين سعر البيع وسعر الشراء الاولي والقمية الدفتيرية. وهذه المواقف هي ان يتم بيع الموجود:</a:t>
            </a:r>
          </a:p>
          <a:p>
            <a:pPr algn="just"/>
            <a:r>
              <a:rPr lang="ar-IQ" b="1" dirty="0" smtClean="0"/>
              <a:t>باكثر من سعر الشراء الاساسي </a:t>
            </a:r>
          </a:p>
          <a:p>
            <a:pPr algn="just"/>
            <a:r>
              <a:rPr lang="ar-IQ" b="1" dirty="0" smtClean="0"/>
              <a:t>باكثر من قيمته الدفترية ولكن اقل من سعر الشراء الاساسي </a:t>
            </a:r>
          </a:p>
          <a:p>
            <a:pPr algn="just"/>
            <a:r>
              <a:rPr lang="ar-IQ" b="1" dirty="0" smtClean="0"/>
              <a:t>بقيمة الدفترية </a:t>
            </a:r>
          </a:p>
          <a:p>
            <a:pPr algn="just"/>
            <a:r>
              <a:rPr lang="ar-IQ" b="1" dirty="0" smtClean="0"/>
              <a:t>اقل من قيمته الدفترية </a:t>
            </a:r>
            <a:endParaRPr lang="ar-IQ"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20000"/>
          </a:bodyPr>
          <a:lstStyle/>
          <a:p>
            <a:r>
              <a:rPr lang="ar-IQ" b="1" dirty="0" smtClean="0"/>
              <a:t>بيع الموجود بسعر اعلى من سعر الشراء الاساسي  </a:t>
            </a:r>
          </a:p>
          <a:p>
            <a:pPr>
              <a:buNone/>
            </a:pPr>
            <a:r>
              <a:rPr lang="ar-IQ" dirty="0" smtClean="0"/>
              <a:t>ارباح البيع = سعر البيع – القيمة الدفترية </a:t>
            </a:r>
          </a:p>
          <a:p>
            <a:pPr>
              <a:buNone/>
            </a:pPr>
            <a:r>
              <a:rPr lang="ar-IQ" dirty="0" smtClean="0"/>
              <a:t>ارباح البيع = المكاسب الراسمالية + الاندثار المسترجع </a:t>
            </a:r>
          </a:p>
          <a:p>
            <a:pPr>
              <a:buNone/>
            </a:pPr>
            <a:r>
              <a:rPr lang="ar-IQ" dirty="0" smtClean="0"/>
              <a:t>الضريبة على ارباح البيع = ارباح البيع × نسبة الضريبة </a:t>
            </a:r>
          </a:p>
          <a:p>
            <a:pPr>
              <a:buNone/>
            </a:pPr>
            <a:r>
              <a:rPr lang="ar-IQ" dirty="0" smtClean="0"/>
              <a:t>مثال : موجود تم شراءه من قبل شركة </a:t>
            </a:r>
            <a:r>
              <a:rPr lang="en-US" dirty="0" smtClean="0"/>
              <a:t>A</a:t>
            </a:r>
            <a:r>
              <a:rPr lang="ar-IQ" dirty="0" smtClean="0"/>
              <a:t> قبل سنتين بقيمة </a:t>
            </a:r>
            <a:r>
              <a:rPr lang="en-US" dirty="0" smtClean="0"/>
              <a:t>100000</a:t>
            </a:r>
            <a:r>
              <a:rPr lang="ar-IQ" dirty="0" smtClean="0"/>
              <a:t> دينار تبلغ قيمة الدفترية </a:t>
            </a:r>
            <a:r>
              <a:rPr lang="en-US" dirty="0" smtClean="0"/>
              <a:t>48000</a:t>
            </a:r>
            <a:r>
              <a:rPr lang="ar-IQ" dirty="0" smtClean="0"/>
              <a:t> دينار ، ما الذي سيحدث اذا قررت الشركة بيع هذا الموجود </a:t>
            </a:r>
            <a:r>
              <a:rPr lang="en-US" dirty="0" smtClean="0"/>
              <a:t>110000</a:t>
            </a:r>
            <a:r>
              <a:rPr lang="ar-IQ" dirty="0" smtClean="0"/>
              <a:t> دينار.</a:t>
            </a:r>
          </a:p>
          <a:p>
            <a:pPr>
              <a:buNone/>
            </a:pPr>
            <a:r>
              <a:rPr lang="ar-IQ" dirty="0" smtClean="0"/>
              <a:t>ارباح البيع = المكاسب الراسمالية + الاندثار المسترجع </a:t>
            </a:r>
          </a:p>
          <a:p>
            <a:pPr>
              <a:buNone/>
            </a:pPr>
            <a:r>
              <a:rPr lang="ar-IQ" dirty="0" smtClean="0"/>
              <a:t>ارباح البيع = </a:t>
            </a:r>
            <a:r>
              <a:rPr lang="en-US" dirty="0" smtClean="0"/>
              <a:t>10000</a:t>
            </a:r>
            <a:r>
              <a:rPr lang="ar-IQ" dirty="0" smtClean="0"/>
              <a:t> + </a:t>
            </a:r>
            <a:r>
              <a:rPr lang="en-US" dirty="0" smtClean="0"/>
              <a:t>52000</a:t>
            </a:r>
            <a:r>
              <a:rPr lang="ar-IQ" dirty="0" smtClean="0"/>
              <a:t> = </a:t>
            </a:r>
            <a:r>
              <a:rPr lang="en-US" dirty="0" smtClean="0"/>
              <a:t>62000</a:t>
            </a:r>
            <a:endParaRPr lang="ar-IQ" dirty="0" smtClean="0"/>
          </a:p>
          <a:p>
            <a:pPr>
              <a:buNone/>
            </a:pPr>
            <a:r>
              <a:rPr lang="ar-IQ" dirty="0" smtClean="0"/>
              <a:t>ارباح البيع = </a:t>
            </a:r>
            <a:r>
              <a:rPr lang="en-US" dirty="0" smtClean="0"/>
              <a:t>110000</a:t>
            </a:r>
            <a:r>
              <a:rPr lang="ar-IQ" dirty="0" smtClean="0"/>
              <a:t> – </a:t>
            </a:r>
            <a:r>
              <a:rPr lang="en-US" dirty="0" smtClean="0"/>
              <a:t>48000</a:t>
            </a:r>
            <a:r>
              <a:rPr lang="ar-IQ" dirty="0" smtClean="0"/>
              <a:t> = </a:t>
            </a:r>
            <a:r>
              <a:rPr lang="en-US" dirty="0" smtClean="0"/>
              <a:t>62000</a:t>
            </a:r>
            <a:r>
              <a:rPr lang="ar-IQ" dirty="0" smtClean="0"/>
              <a:t> </a:t>
            </a:r>
          </a:p>
          <a:p>
            <a:pPr>
              <a:buNone/>
            </a:pPr>
            <a:r>
              <a:rPr lang="ar-IQ" dirty="0" smtClean="0"/>
              <a:t>الضريبة على ارباح البيع = </a:t>
            </a:r>
            <a:r>
              <a:rPr lang="en-US" dirty="0" smtClean="0"/>
              <a:t>48000</a:t>
            </a:r>
            <a:r>
              <a:rPr lang="ar-IQ" dirty="0" smtClean="0"/>
              <a:t> × </a:t>
            </a:r>
            <a:r>
              <a:rPr lang="en-US" dirty="0" smtClean="0"/>
              <a:t>40</a:t>
            </a:r>
            <a:r>
              <a:rPr lang="ar-IQ" dirty="0" smtClean="0"/>
              <a:t>% = </a:t>
            </a:r>
            <a:r>
              <a:rPr lang="en-US" dirty="0" smtClean="0"/>
              <a:t>24800</a:t>
            </a:r>
            <a:endParaRPr lang="ar-IQ" dirty="0"/>
          </a:p>
          <a:p>
            <a:pPr>
              <a:buNone/>
            </a:pPr>
            <a:endParaRPr lang="ar-IQ" b="1"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b="1" dirty="0" smtClean="0"/>
              <a:t>بيع الموجود باكثر من قيمة الدفترية واقل من سعر الشراء  </a:t>
            </a:r>
          </a:p>
          <a:p>
            <a:pPr>
              <a:buNone/>
            </a:pPr>
            <a:r>
              <a:rPr lang="ar-IQ" dirty="0" smtClean="0"/>
              <a:t>اذا باعت الشركة الموجود القديم بسعر </a:t>
            </a:r>
            <a:r>
              <a:rPr lang="en-US" dirty="0" smtClean="0"/>
              <a:t>70000</a:t>
            </a:r>
            <a:r>
              <a:rPr lang="ar-IQ" dirty="0" smtClean="0"/>
              <a:t> دينار </a:t>
            </a:r>
          </a:p>
          <a:p>
            <a:pPr algn="just">
              <a:buNone/>
            </a:pPr>
            <a:r>
              <a:rPr lang="ar-IQ" dirty="0" smtClean="0"/>
              <a:t>لم تكن في هذه الحالة ارباح راسمالية بل يوجد فقط اندثار مسترجع.</a:t>
            </a:r>
          </a:p>
          <a:p>
            <a:pPr>
              <a:buNone/>
            </a:pPr>
            <a:r>
              <a:rPr lang="ar-IQ" dirty="0" smtClean="0"/>
              <a:t>ارباح البيع = </a:t>
            </a:r>
            <a:r>
              <a:rPr lang="en-US" dirty="0" smtClean="0"/>
              <a:t>70000</a:t>
            </a:r>
            <a:r>
              <a:rPr lang="ar-IQ" dirty="0" smtClean="0"/>
              <a:t>– </a:t>
            </a:r>
            <a:r>
              <a:rPr lang="en-US" dirty="0" smtClean="0"/>
              <a:t>48000</a:t>
            </a:r>
            <a:r>
              <a:rPr lang="ar-IQ" dirty="0" smtClean="0"/>
              <a:t> = </a:t>
            </a:r>
            <a:r>
              <a:rPr lang="en-US" dirty="0" smtClean="0"/>
              <a:t>22000</a:t>
            </a:r>
            <a:endParaRPr lang="ar-IQ" dirty="0" smtClean="0"/>
          </a:p>
          <a:p>
            <a:pPr>
              <a:buNone/>
            </a:pPr>
            <a:r>
              <a:rPr lang="ar-IQ" dirty="0" smtClean="0"/>
              <a:t>الضريبة على ارباح البيع = </a:t>
            </a:r>
            <a:r>
              <a:rPr lang="en-US" dirty="0" smtClean="0"/>
              <a:t>22000</a:t>
            </a:r>
            <a:r>
              <a:rPr lang="ar-IQ" dirty="0" smtClean="0"/>
              <a:t>× </a:t>
            </a:r>
            <a:r>
              <a:rPr lang="en-US" dirty="0" smtClean="0"/>
              <a:t>40</a:t>
            </a:r>
            <a:r>
              <a:rPr lang="ar-IQ" dirty="0" smtClean="0"/>
              <a:t>% = </a:t>
            </a:r>
            <a:r>
              <a:rPr lang="en-US" dirty="0" smtClean="0"/>
              <a:t>8800</a:t>
            </a:r>
            <a:endParaRPr lang="ar-IQ" dirty="0" smtClean="0"/>
          </a:p>
          <a:p>
            <a:pPr>
              <a:buNone/>
            </a:pPr>
            <a:endParaRPr lang="ar-IQ" b="1" dirty="0" smtClean="0"/>
          </a:p>
          <a:p>
            <a:pPr>
              <a:buNone/>
            </a:pPr>
            <a:endParaRPr lang="ar-IQ"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b="1" dirty="0" smtClean="0"/>
              <a:t>بيع الموجود القديم بقيمة الدفترية : </a:t>
            </a:r>
          </a:p>
          <a:p>
            <a:pPr algn="just">
              <a:buNone/>
            </a:pPr>
            <a:r>
              <a:rPr lang="ar-IQ" dirty="0" smtClean="0"/>
              <a:t>اذا باعت الشركة موجودها القديم بقيمته الدفترية ستكون في حالة تعادل ، فلا توجد لا ارباح ولا خسائر.وبسبب عد وجود ضريبة على بيع الموجود في هذه الحالة فلا يوجد تاثير على المبلغ الاساسي للاستثمار في الموجود الجديد.</a:t>
            </a:r>
          </a:p>
          <a:p>
            <a:pPr algn="just">
              <a:buNone/>
            </a:pPr>
            <a:endParaRPr lang="ar-IQ" dirty="0" smtClean="0"/>
          </a:p>
          <a:p>
            <a:pPr algn="just">
              <a:buNone/>
            </a:pPr>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10000"/>
          </a:bodyPr>
          <a:lstStyle/>
          <a:p>
            <a:r>
              <a:rPr lang="ar-IQ" b="1" dirty="0" smtClean="0"/>
              <a:t>بيع الموجود بسعر اقل من قيمته الدفترية </a:t>
            </a:r>
          </a:p>
          <a:p>
            <a:pPr>
              <a:buNone/>
            </a:pPr>
            <a:r>
              <a:rPr lang="ar-IQ" dirty="0" smtClean="0"/>
              <a:t>اذا باعت الشركة موجودها بـ </a:t>
            </a:r>
            <a:r>
              <a:rPr lang="en-US" dirty="0" smtClean="0"/>
              <a:t>30</a:t>
            </a:r>
            <a:r>
              <a:rPr lang="ar-IQ" dirty="0" smtClean="0"/>
              <a:t> الف دينار </a:t>
            </a:r>
          </a:p>
          <a:p>
            <a:pPr>
              <a:buNone/>
            </a:pPr>
            <a:r>
              <a:rPr lang="ar-IQ" dirty="0" smtClean="0"/>
              <a:t>خسائر البيع = </a:t>
            </a:r>
            <a:r>
              <a:rPr lang="en-US" dirty="0" smtClean="0"/>
              <a:t>30000</a:t>
            </a:r>
            <a:r>
              <a:rPr lang="ar-IQ" dirty="0" smtClean="0"/>
              <a:t>– </a:t>
            </a:r>
            <a:r>
              <a:rPr lang="en-US" dirty="0" smtClean="0"/>
              <a:t>48000</a:t>
            </a:r>
            <a:r>
              <a:rPr lang="ar-IQ" dirty="0" smtClean="0"/>
              <a:t> = - </a:t>
            </a:r>
            <a:r>
              <a:rPr lang="en-US" dirty="0" smtClean="0"/>
              <a:t>18000</a:t>
            </a:r>
            <a:endParaRPr lang="ar-IQ" dirty="0" smtClean="0"/>
          </a:p>
          <a:p>
            <a:pPr>
              <a:buNone/>
            </a:pPr>
            <a:r>
              <a:rPr lang="ar-IQ" dirty="0" smtClean="0"/>
              <a:t>الضريبة على ارباح البيع = </a:t>
            </a:r>
            <a:r>
              <a:rPr lang="en-US" dirty="0" smtClean="0"/>
              <a:t>18000</a:t>
            </a:r>
            <a:r>
              <a:rPr lang="ar-IQ" dirty="0" smtClean="0"/>
              <a:t>× </a:t>
            </a:r>
            <a:r>
              <a:rPr lang="en-US" dirty="0" smtClean="0"/>
              <a:t>40</a:t>
            </a:r>
            <a:r>
              <a:rPr lang="ar-IQ" dirty="0" smtClean="0"/>
              <a:t>% = </a:t>
            </a:r>
            <a:r>
              <a:rPr lang="en-US" dirty="0" smtClean="0"/>
              <a:t>7200- </a:t>
            </a:r>
          </a:p>
          <a:p>
            <a:pPr algn="just">
              <a:buNone/>
            </a:pPr>
            <a:r>
              <a:rPr lang="ar-IQ" dirty="0" smtClean="0"/>
              <a:t>وفي هذه الحالة اذا كان الموجود خاضعا للاندثار فان الخسارة يمكن ان تستخدم في تخفيض الدخل التشغيلي الاعتيادي واذا لم يكن الموجود خاضعا للاندثار او لا يستخدم في الانتاج فان الخسارة يمكن ان تخفض المكاسب الراسمالية وفي كلتا الحالتين يتم توفير مبلغ </a:t>
            </a:r>
            <a:r>
              <a:rPr lang="en-US" dirty="0" smtClean="0"/>
              <a:t>7200</a:t>
            </a:r>
            <a:r>
              <a:rPr lang="ar-IQ" dirty="0" smtClean="0"/>
              <a:t> للشركة من الضريبة. واذا لم تكن الايرادات التشغيلية الجارية او المكاسب الراسمالية كافية لتعويض الخسارة فان الشركة ستكون قادرة على تحويل خسارتها الى سنوات ضريبية مقبلة. </a:t>
            </a:r>
          </a:p>
          <a:p>
            <a:pPr>
              <a:buNone/>
            </a:pPr>
            <a:endParaRPr lang="ar-IQ" b="1" dirty="0" smtClean="0"/>
          </a:p>
          <a:p>
            <a:pPr>
              <a:buNone/>
            </a:pPr>
            <a:endParaRPr lang="ar-IQ"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411</TotalTime>
  <Words>724</Words>
  <Application>Microsoft Office PowerPoint</Application>
  <PresentationFormat>On-screen Show (4:3)</PresentationFormat>
  <Paragraphs>53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الفصل الرابع الموازنة الراسمالية / التدفقات النقدية</vt:lpstr>
      <vt:lpstr>ايجاد المبلغ المبدئي للاستثمار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Long term investment  (capital budget)</dc:title>
  <dc:creator>user</dc:creator>
  <cp:lastModifiedBy>name</cp:lastModifiedBy>
  <cp:revision>109</cp:revision>
  <dcterms:created xsi:type="dcterms:W3CDTF">2013-11-27T06:26:41Z</dcterms:created>
  <dcterms:modified xsi:type="dcterms:W3CDTF">2017-12-11T13:52:40Z</dcterms:modified>
</cp:coreProperties>
</file>