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3" r:id="rId7"/>
    <p:sldId id="264" r:id="rId8"/>
    <p:sldId id="265" r:id="rId9"/>
    <p:sldId id="266" r:id="rId10"/>
    <p:sldId id="268" r:id="rId11"/>
    <p:sldId id="270" r:id="rId12"/>
    <p:sldId id="271" r:id="rId13"/>
    <p:sldId id="269" r:id="rId14"/>
    <p:sldId id="273" r:id="rId15"/>
    <p:sldId id="274" r:id="rId16"/>
    <p:sldId id="275" r:id="rId17"/>
    <p:sldId id="276" r:id="rId18"/>
    <p:sldId id="281"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504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9CC89EE-A9CA-480A-BB4F-F728CBDD206B}" type="datetimeFigureOut">
              <a:rPr lang="ar-IQ" smtClean="0"/>
              <a:pPr/>
              <a:t>23/03/1439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B4A8A97-3BFE-47D5-902F-4B1524323F7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IQ" sz="4800" b="1" dirty="0" smtClean="0">
                <a:solidFill>
                  <a:srgbClr val="FF0000"/>
                </a:solidFill>
                <a:effectLst>
                  <a:outerShdw blurRad="38100" dist="38100" dir="2700000" algn="tl">
                    <a:srgbClr val="000000">
                      <a:alpha val="43137"/>
                    </a:srgbClr>
                  </a:outerShdw>
                </a:effectLst>
              </a:rPr>
              <a:t>الفصل الرابع</a:t>
            </a:r>
            <a:br>
              <a:rPr lang="ar-IQ" sz="4800" b="1" dirty="0" smtClean="0">
                <a:solidFill>
                  <a:srgbClr val="FF0000"/>
                </a:solidFill>
                <a:effectLst>
                  <a:outerShdw blurRad="38100" dist="38100" dir="2700000" algn="tl">
                    <a:srgbClr val="000000">
                      <a:alpha val="43137"/>
                    </a:srgbClr>
                  </a:outerShdw>
                </a:effectLst>
              </a:rPr>
            </a:br>
            <a:r>
              <a:rPr lang="ar-IQ" sz="4800" b="1" dirty="0" smtClean="0">
                <a:solidFill>
                  <a:srgbClr val="FF0000"/>
                </a:solidFill>
                <a:effectLst>
                  <a:outerShdw blurRad="38100" dist="38100" dir="2700000" algn="tl">
                    <a:srgbClr val="000000">
                      <a:alpha val="43137"/>
                    </a:srgbClr>
                  </a:outerShdw>
                </a:effectLst>
              </a:rPr>
              <a:t>الموازنة الراسمالية / التدفقات </a:t>
            </a:r>
            <a:r>
              <a:rPr lang="ar-IQ" sz="4800" b="1" dirty="0" smtClean="0">
                <a:solidFill>
                  <a:srgbClr val="FF0000"/>
                </a:solidFill>
                <a:effectLst>
                  <a:outerShdw blurRad="38100" dist="38100" dir="2700000" algn="tl">
                    <a:srgbClr val="000000">
                      <a:alpha val="43137"/>
                    </a:srgbClr>
                  </a:outerShdw>
                </a:effectLst>
              </a:rPr>
              <a:t>النقدية</a:t>
            </a:r>
            <a:endParaRPr lang="ar-IQ" sz="48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ar-IQ" dirty="0" smtClean="0">
              <a:solidFill>
                <a:srgbClr val="FF0000"/>
              </a:solidFill>
            </a:endParaRPr>
          </a:p>
          <a:p>
            <a:endParaRPr lang="ar-IQ" dirty="0">
              <a:solidFill>
                <a:srgbClr val="FF0000"/>
              </a:solidFill>
            </a:endParaRPr>
          </a:p>
          <a:p>
            <a:r>
              <a:rPr lang="ar-IQ" dirty="0" smtClean="0">
                <a:solidFill>
                  <a:srgbClr val="FF0000"/>
                </a:solidFill>
              </a:rPr>
              <a:t>تقييم قرارات الاستثمار</a:t>
            </a:r>
            <a:endParaRPr lang="ar-IQ"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buNone/>
            </a:pPr>
            <a:r>
              <a:rPr lang="ar-IQ" b="1" dirty="0" smtClean="0"/>
              <a:t>انماط التدفق النقدي الاعتيادي وغير الاعتيادي </a:t>
            </a:r>
          </a:p>
          <a:p>
            <a:pPr algn="just">
              <a:buNone/>
            </a:pPr>
            <a:r>
              <a:rPr lang="ar-IQ" dirty="0" smtClean="0"/>
              <a:t>يمكن تصنيف انماط التدفقات النقدية المتعلقة بالمشاريع الاستثمارية الى الاعتيادية وغير الاعتيادية. فالانماط الاعتيادية للتدفق النقدي تتضمن تدفقا نقديا خارجيا اوليا وسلسلة تدفقات نقدية داخلية.</a:t>
            </a:r>
          </a:p>
          <a:p>
            <a:pPr algn="just">
              <a:buNone/>
            </a:pPr>
            <a:r>
              <a:rPr lang="ar-IQ" dirty="0" smtClean="0"/>
              <a:t>اما التدفق النقدي غير الاعتيادي فيتضمن تدفقات نقدية خارجة لاكثر من مرة اضافة الى التدفقات النقدية الداخلة.</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a:buNone/>
            </a:pPr>
            <a:r>
              <a:rPr lang="ar-IQ" b="1" dirty="0" smtClean="0"/>
              <a:t>المكونات الاساسية للتدفق النقدي : </a:t>
            </a:r>
          </a:p>
          <a:p>
            <a:pPr>
              <a:buNone/>
            </a:pPr>
            <a:r>
              <a:rPr lang="ar-IQ" dirty="0" smtClean="0"/>
              <a:t>ان التدفقات النقدية لاي مشروع والتي تكون بنمط اعتيادي تتضمن ثلاثة مكونات اساسية : </a:t>
            </a:r>
          </a:p>
          <a:p>
            <a:r>
              <a:rPr lang="ar-IQ" dirty="0" smtClean="0"/>
              <a:t>الاستثمار المبدئي </a:t>
            </a:r>
          </a:p>
          <a:p>
            <a:r>
              <a:rPr lang="ar-IQ" dirty="0" smtClean="0"/>
              <a:t>التدفقات النقدية التشغيلية </a:t>
            </a:r>
          </a:p>
          <a:p>
            <a:r>
              <a:rPr lang="ar-IQ" dirty="0" smtClean="0"/>
              <a:t>التدفقات النقدية النهائية </a:t>
            </a:r>
          </a:p>
          <a:p>
            <a:pPr algn="just">
              <a:buNone/>
            </a:pPr>
            <a:r>
              <a:rPr lang="ar-IQ" dirty="0" smtClean="0"/>
              <a:t>وكل المشاريع سواء كانت للتوسع او الاستبدال او التجديد ام لاغراض اخرى تمتلك النوعين الاولين ،فيما تفتقد بعض المشاريع للتدفقات النهائية.</a:t>
            </a:r>
          </a:p>
          <a:p>
            <a:pPr>
              <a:buNone/>
            </a:pPr>
            <a:endParaRPr lang="ar-IQ"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buNone/>
            </a:pPr>
            <a:r>
              <a:rPr lang="ar-IQ" b="1" dirty="0" smtClean="0"/>
              <a:t>التدفقات النقدية المختلفة ( غير المتساوية ) والدفعة الدورية </a:t>
            </a:r>
          </a:p>
          <a:p>
            <a:pPr>
              <a:buNone/>
            </a:pPr>
            <a:r>
              <a:rPr lang="ar-IQ" dirty="0" smtClean="0"/>
              <a:t>الدفعة هي تدفق نقدي سنوي متساوي واي سلسلة اخرى من التدفقات النقدية باي نمط اخر يختلف عن الدفعة تعد تدفقا نقديا مختلفا او غير متساوي.</a:t>
            </a:r>
          </a:p>
          <a:p>
            <a:pPr>
              <a:buNone/>
            </a:pPr>
            <a:endParaRPr lang="ar-IQ" dirty="0"/>
          </a:p>
        </p:txBody>
      </p:sp>
      <p:pic>
        <p:nvPicPr>
          <p:cNvPr id="4" name="Picture 3" descr="Untitled.png"/>
          <p:cNvPicPr>
            <a:picLocks noChangeAspect="1"/>
          </p:cNvPicPr>
          <p:nvPr/>
        </p:nvPicPr>
        <p:blipFill>
          <a:blip r:embed="rId2"/>
          <a:stretch>
            <a:fillRect/>
          </a:stretch>
        </p:blipFill>
        <p:spPr>
          <a:xfrm>
            <a:off x="1000100" y="3714752"/>
            <a:ext cx="7143800" cy="257176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pPr>
              <a:buNone/>
            </a:pPr>
            <a:r>
              <a:rPr lang="ar-IQ" b="1" dirty="0" smtClean="0"/>
              <a:t>التدقات النقدية الملائمة لاتخاذ القرارات </a:t>
            </a:r>
          </a:p>
          <a:p>
            <a:pPr algn="just">
              <a:buNone/>
            </a:pPr>
            <a:r>
              <a:rPr lang="ar-IQ" dirty="0" smtClean="0"/>
              <a:t>لتقييم المقترحات الاستثمارية يجب على الشركة تحديد التدفقات النقدية ذات العلاقة (الملائمة) والتي تتضمن التدفقات النقدية الاضافية الخارجة ما بعد الضريبة (الاستثمار) والتدفقات النقدية الداخلة اللاحقة لذلك وتمثل التدفقات النقدية الاضافية الداخلة او الخارجة التي يتوقع ان تنتج من المقترح الاستثماري. ويتم استخدام التدفقات النقدية وليس الربح المحاسبي لان التدفقات النقدية تؤثر بصورة مباشرة على قدرة الشركة في دفع القوائم وشراء الموجودات.</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buNone/>
            </a:pPr>
            <a:r>
              <a:rPr lang="ar-IQ" b="1" dirty="0" smtClean="0"/>
              <a:t>التدفقات النقدية للتوسع والاستبدال </a:t>
            </a:r>
          </a:p>
          <a:p>
            <a:pPr algn="justLow">
              <a:buNone/>
            </a:pPr>
            <a:r>
              <a:rPr lang="ar-IQ" dirty="0" smtClean="0"/>
              <a:t>ان تحديد التدفقات النقدية ذات العلاقة يكون سهلا في قرارات التوسع ففي هذه الحالة تكون الاستثمار الاولي ، التدفقات النقدية التشغيلية والتدفق النقدي النهائي هي مجرد التدفقات النقدية الداخلة والخارجة ما بعد الضريبة والمتعلقة بالنفقات المقترحة للمشروع.</a:t>
            </a:r>
          </a:p>
          <a:p>
            <a:pPr algn="justLow">
              <a:buNone/>
            </a:pPr>
            <a:r>
              <a:rPr lang="ar-IQ" dirty="0" smtClean="0"/>
              <a:t>اما تحديد التدفقات النقدية الملائمة في قرارات الاستبدال فيكون اكثر تعقيدا وكما موضح في الشكل الاتي:</a:t>
            </a:r>
          </a:p>
          <a:p>
            <a:pPr>
              <a:buNone/>
            </a:pPr>
            <a:endParaRPr lang="ar-IQ" b="1" dirty="0" smtClean="0"/>
          </a:p>
          <a:p>
            <a:pPr>
              <a:buNone/>
            </a:pP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التدفقات النقدية ذات العلاقة بقرارات الاستبدال</a:t>
            </a:r>
            <a:endParaRPr lang="ar-IQ" b="1" dirty="0"/>
          </a:p>
        </p:txBody>
      </p:sp>
      <p:sp>
        <p:nvSpPr>
          <p:cNvPr id="5" name="Content Placeholder 4"/>
          <p:cNvSpPr>
            <a:spLocks noGrp="1"/>
          </p:cNvSpPr>
          <p:nvPr>
            <p:ph idx="1"/>
          </p:nvPr>
        </p:nvSpPr>
        <p:spPr/>
        <p:txBody>
          <a:bodyPr/>
          <a:lstStyle/>
          <a:p>
            <a:pPr>
              <a:buNone/>
            </a:pPr>
            <a:endParaRPr lang="ar-IQ" dirty="0"/>
          </a:p>
        </p:txBody>
      </p:sp>
      <p:sp>
        <p:nvSpPr>
          <p:cNvPr id="6" name="Rectangle 5"/>
          <p:cNvSpPr/>
          <p:nvPr/>
        </p:nvSpPr>
        <p:spPr>
          <a:xfrm>
            <a:off x="6215074" y="1928802"/>
            <a:ext cx="2214578" cy="128588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IQ" dirty="0" smtClean="0"/>
              <a:t>الاستثمار المبدئي</a:t>
            </a:r>
            <a:endParaRPr lang="ar-IQ" dirty="0"/>
          </a:p>
        </p:txBody>
      </p:sp>
      <p:sp>
        <p:nvSpPr>
          <p:cNvPr id="7" name="Rectangle 6"/>
          <p:cNvSpPr/>
          <p:nvPr/>
        </p:nvSpPr>
        <p:spPr>
          <a:xfrm>
            <a:off x="3286116" y="1928802"/>
            <a:ext cx="2214578" cy="128588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IQ" dirty="0" smtClean="0"/>
              <a:t>الاستثمار الاولي المطلوب لشراء الموجودات الجديدة</a:t>
            </a:r>
            <a:endParaRPr lang="ar-IQ" dirty="0"/>
          </a:p>
        </p:txBody>
      </p:sp>
      <p:sp>
        <p:nvSpPr>
          <p:cNvPr id="8" name="Rectangle 7"/>
          <p:cNvSpPr/>
          <p:nvPr/>
        </p:nvSpPr>
        <p:spPr>
          <a:xfrm>
            <a:off x="285720" y="1928802"/>
            <a:ext cx="2214578" cy="128588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IQ" dirty="0" smtClean="0"/>
              <a:t>التدفقات النقدية ما بعد الضريبة من بيع الموجود القديم </a:t>
            </a:r>
            <a:endParaRPr lang="ar-IQ" dirty="0"/>
          </a:p>
        </p:txBody>
      </p:sp>
      <p:sp>
        <p:nvSpPr>
          <p:cNvPr id="9" name="Rectangle 8"/>
          <p:cNvSpPr/>
          <p:nvPr/>
        </p:nvSpPr>
        <p:spPr>
          <a:xfrm>
            <a:off x="6215074" y="3429000"/>
            <a:ext cx="2214578" cy="128588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IQ" dirty="0" smtClean="0"/>
              <a:t>التدفقات النقدية التشغيلية </a:t>
            </a:r>
            <a:endParaRPr lang="ar-IQ" dirty="0"/>
          </a:p>
        </p:txBody>
      </p:sp>
      <p:sp>
        <p:nvSpPr>
          <p:cNvPr id="10" name="Rectangle 9"/>
          <p:cNvSpPr/>
          <p:nvPr/>
        </p:nvSpPr>
        <p:spPr>
          <a:xfrm>
            <a:off x="3286116" y="3429000"/>
            <a:ext cx="2214578" cy="128588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IQ" dirty="0" smtClean="0"/>
              <a:t>التدفقات النقدية من الموجود الجديد</a:t>
            </a:r>
            <a:endParaRPr lang="ar-IQ" dirty="0"/>
          </a:p>
        </p:txBody>
      </p:sp>
      <p:sp>
        <p:nvSpPr>
          <p:cNvPr id="11" name="Rectangle 10"/>
          <p:cNvSpPr/>
          <p:nvPr/>
        </p:nvSpPr>
        <p:spPr>
          <a:xfrm>
            <a:off x="285720" y="3357562"/>
            <a:ext cx="2214578" cy="128588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IQ" dirty="0" smtClean="0"/>
              <a:t>التدفقات النقدية التشغيلية من الموجود القديم</a:t>
            </a:r>
            <a:endParaRPr lang="ar-IQ" dirty="0"/>
          </a:p>
        </p:txBody>
      </p:sp>
      <p:sp>
        <p:nvSpPr>
          <p:cNvPr id="12" name="Rectangle 11"/>
          <p:cNvSpPr/>
          <p:nvPr/>
        </p:nvSpPr>
        <p:spPr>
          <a:xfrm>
            <a:off x="6215074" y="4857760"/>
            <a:ext cx="2214578" cy="128588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IQ" dirty="0" smtClean="0"/>
              <a:t>التدفق النقدي النهائي </a:t>
            </a:r>
            <a:endParaRPr lang="ar-IQ" dirty="0"/>
          </a:p>
        </p:txBody>
      </p:sp>
      <p:sp>
        <p:nvSpPr>
          <p:cNvPr id="13" name="Rectangle 12"/>
          <p:cNvSpPr/>
          <p:nvPr/>
        </p:nvSpPr>
        <p:spPr>
          <a:xfrm>
            <a:off x="3286116" y="4857760"/>
            <a:ext cx="2214578" cy="128588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rtl="0"/>
            <a:r>
              <a:rPr lang="ar-IQ" dirty="0" smtClean="0"/>
              <a:t>التدفقات النقدية ما بعد الضربية النهائية للموجود الجديد</a:t>
            </a:r>
            <a:endParaRPr lang="ar-IQ" dirty="0"/>
          </a:p>
        </p:txBody>
      </p:sp>
      <p:sp>
        <p:nvSpPr>
          <p:cNvPr id="14" name="Rectangle 13"/>
          <p:cNvSpPr/>
          <p:nvPr/>
        </p:nvSpPr>
        <p:spPr>
          <a:xfrm>
            <a:off x="285720" y="4857760"/>
            <a:ext cx="2214578" cy="128588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IQ" dirty="0" smtClean="0"/>
              <a:t>التدفقات النقدية ما بعد الضربية النهائية للموجود القديم</a:t>
            </a:r>
          </a:p>
          <a:p>
            <a:pPr algn="ctr"/>
            <a:endParaRPr lang="ar-IQ" dirty="0"/>
          </a:p>
        </p:txBody>
      </p:sp>
      <p:sp>
        <p:nvSpPr>
          <p:cNvPr id="15" name="Rectangle 14"/>
          <p:cNvSpPr/>
          <p:nvPr/>
        </p:nvSpPr>
        <p:spPr>
          <a:xfrm>
            <a:off x="5572132" y="2500306"/>
            <a:ext cx="571504" cy="2143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ar-IQ" b="1" dirty="0" smtClean="0"/>
              <a:t>=</a:t>
            </a:r>
            <a:endParaRPr lang="ar-IQ" b="1" dirty="0"/>
          </a:p>
        </p:txBody>
      </p:sp>
      <p:sp>
        <p:nvSpPr>
          <p:cNvPr id="18" name="Rectangle 17"/>
          <p:cNvSpPr/>
          <p:nvPr/>
        </p:nvSpPr>
        <p:spPr>
          <a:xfrm>
            <a:off x="2571736" y="2500306"/>
            <a:ext cx="571504" cy="2143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ar-IQ" b="1" dirty="0" smtClean="0"/>
              <a:t>ـــ</a:t>
            </a:r>
            <a:endParaRPr lang="ar-IQ" b="1" dirty="0"/>
          </a:p>
        </p:txBody>
      </p:sp>
      <p:sp>
        <p:nvSpPr>
          <p:cNvPr id="19" name="Rectangle 18"/>
          <p:cNvSpPr/>
          <p:nvPr/>
        </p:nvSpPr>
        <p:spPr>
          <a:xfrm>
            <a:off x="5572132" y="3857628"/>
            <a:ext cx="571504" cy="2143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ar-IQ" b="1" dirty="0" smtClean="0"/>
              <a:t>=</a:t>
            </a:r>
            <a:endParaRPr lang="ar-IQ" b="1" dirty="0"/>
          </a:p>
        </p:txBody>
      </p:sp>
      <p:sp>
        <p:nvSpPr>
          <p:cNvPr id="24" name="Rectangle 23"/>
          <p:cNvSpPr/>
          <p:nvPr/>
        </p:nvSpPr>
        <p:spPr>
          <a:xfrm>
            <a:off x="2571736" y="3857628"/>
            <a:ext cx="571504" cy="2143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ar-IQ" b="1" dirty="0" smtClean="0"/>
              <a:t>ـــ</a:t>
            </a:r>
            <a:endParaRPr lang="ar-IQ" b="1" dirty="0"/>
          </a:p>
        </p:txBody>
      </p:sp>
      <p:sp>
        <p:nvSpPr>
          <p:cNvPr id="26" name="Rectangle 25"/>
          <p:cNvSpPr/>
          <p:nvPr/>
        </p:nvSpPr>
        <p:spPr>
          <a:xfrm>
            <a:off x="2571736" y="5286388"/>
            <a:ext cx="571504" cy="2143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ar-IQ" b="1" dirty="0" smtClean="0"/>
              <a:t>ـــ</a:t>
            </a:r>
            <a:endParaRPr lang="ar-IQ" b="1" dirty="0"/>
          </a:p>
        </p:txBody>
      </p:sp>
      <p:sp>
        <p:nvSpPr>
          <p:cNvPr id="27" name="Rectangle 26"/>
          <p:cNvSpPr/>
          <p:nvPr/>
        </p:nvSpPr>
        <p:spPr>
          <a:xfrm>
            <a:off x="5572132" y="5429264"/>
            <a:ext cx="571504" cy="2143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ar-IQ" b="1" dirty="0" smtClean="0"/>
              <a:t>=</a:t>
            </a:r>
            <a:endParaRPr lang="ar-IQ"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a:buNone/>
            </a:pPr>
            <a:r>
              <a:rPr lang="ar-IQ" dirty="0" smtClean="0"/>
              <a:t>في الحقيقة ان كل القرارات المتعلقة بالموازنة الراسمالية يمكن النظر اليها على انها قرارات استبدال فقرارات التوسع هي مجرد قرارات استبدال حيث تكون كل التدفقات النقدية من الموجودات القديمة مساوية للصفر.</a:t>
            </a:r>
          </a:p>
          <a:p>
            <a:pPr>
              <a:buNone/>
            </a:pPr>
            <a:endParaRPr lang="ar-IQ"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algn="just">
              <a:buNone/>
            </a:pPr>
            <a:r>
              <a:rPr lang="ar-IQ" b="1" dirty="0" smtClean="0"/>
              <a:t>الكلف الغارقة والكلف الفرصية </a:t>
            </a:r>
          </a:p>
          <a:p>
            <a:pPr algn="just">
              <a:buNone/>
            </a:pPr>
            <a:r>
              <a:rPr lang="ar-IQ" b="1" dirty="0" smtClean="0"/>
              <a:t>التكاليف الغارقة </a:t>
            </a:r>
            <a:r>
              <a:rPr lang="ar-IQ" dirty="0" smtClean="0"/>
              <a:t>هي تلك التكاليف او النفقات النقدية التي تم صرفها مقدما اوسابقا (مثل النفقات السابقة) ولذلك فهي لا تؤثر على التدفقات النقدية الملائمة للقرارات الحالية.</a:t>
            </a:r>
          </a:p>
          <a:p>
            <a:pPr algn="just">
              <a:buNone/>
            </a:pPr>
            <a:r>
              <a:rPr lang="ar-IQ" dirty="0" smtClean="0"/>
              <a:t>عند تقدير التدفقات النقدية الملائمة والمتعلقة بالمقترح الاستثماري يجب على الشركة تحديد التكاليف الغارقة والتكاليف الفرصية ومن السهل تجاوز او اهمال هذه التكاليف خصوصا عند تحديد التدفقات النقدية الاضافية للمشروع ، لذلك فان التكاليف الغارقة يجب ان لا يتم حسابها ضمن التدفقات النقدية الاضافية للمشروع.</a:t>
            </a:r>
          </a:p>
          <a:p>
            <a:pPr algn="just">
              <a:buNone/>
            </a:pPr>
            <a:r>
              <a:rPr lang="ar-IQ" dirty="0" smtClean="0"/>
              <a:t>التكاليف الغارقة كما يتضح من اسمها هي التكاليف التي لاعلاقة لها بالمشروع المقترح اي انها تتحقق سواء قمنا بالمشروع ام لم نقم بذلك اي لا تنتج عن المشروع الذي نقوم بتقييمه الان وتسمى كذلك بالتكاليف غير الملائمة لاتخاذ القرار.</a:t>
            </a:r>
          </a:p>
          <a:p>
            <a:pPr algn="just">
              <a:buNone/>
            </a:pPr>
            <a:endParaRPr lang="ar-IQ" dirty="0" smtClean="0"/>
          </a:p>
          <a:p>
            <a:pPr algn="just">
              <a:buNone/>
            </a:pPr>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a:buNone/>
            </a:pPr>
            <a:r>
              <a:rPr lang="ar-IQ" dirty="0" smtClean="0"/>
              <a:t>اما التكاليف الفرصية فهي التدفقات النقدية التي يمكن ان تتحقق من الاستخدام البديل الافضل للموجود وهي بذلك تمثل التدفقات النقدية التي لم تتحقق نتيجة لاستخدام الموجود في المشروع المقترح.ولذلك فان التكاليف الفرصية يجب ان يتم حسابها عند تقدير التدفقات النقدية الاضافية للمشروع.</a:t>
            </a:r>
          </a:p>
          <a:p>
            <a:pPr algn="just">
              <a:buNone/>
            </a:pP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gn="just">
              <a:buNone/>
            </a:pPr>
            <a:r>
              <a:rPr lang="ar-IQ" b="1" dirty="0" smtClean="0"/>
              <a:t>الاستثمار : </a:t>
            </a:r>
            <a:r>
              <a:rPr lang="ar-IQ" dirty="0" smtClean="0"/>
              <a:t>استخدام الاموال في لحظة زمنية محددة بهدف الحصول على التدفقات النقدية المستقبلية.</a:t>
            </a:r>
          </a:p>
          <a:p>
            <a:pPr algn="just">
              <a:buNone/>
            </a:pPr>
            <a:endParaRPr lang="ar-IQ" dirty="0" smtClean="0"/>
          </a:p>
          <a:p>
            <a:pPr>
              <a:buNone/>
            </a:pPr>
            <a:endParaRPr lang="ar-IQ" dirty="0"/>
          </a:p>
        </p:txBody>
      </p:sp>
      <p:pic>
        <p:nvPicPr>
          <p:cNvPr id="4" name="Picture 3" descr="Untitled.png"/>
          <p:cNvPicPr>
            <a:picLocks noChangeAspect="1"/>
          </p:cNvPicPr>
          <p:nvPr/>
        </p:nvPicPr>
        <p:blipFill>
          <a:blip r:embed="rId2"/>
          <a:stretch>
            <a:fillRect/>
          </a:stretch>
        </p:blipFill>
        <p:spPr>
          <a:xfrm>
            <a:off x="642911" y="2624024"/>
            <a:ext cx="7715304" cy="301955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92500" lnSpcReduction="10000"/>
          </a:bodyPr>
          <a:lstStyle/>
          <a:p>
            <a:pPr>
              <a:buNone/>
            </a:pPr>
            <a:r>
              <a:rPr lang="ar-IQ" b="1" dirty="0" smtClean="0"/>
              <a:t>عملية قرارات الموازنة الراسمالية :</a:t>
            </a:r>
          </a:p>
          <a:p>
            <a:pPr algn="just">
              <a:buNone/>
            </a:pPr>
            <a:r>
              <a:rPr lang="ar-IQ" dirty="0" smtClean="0"/>
              <a:t>تمثل </a:t>
            </a:r>
            <a:r>
              <a:rPr lang="ar-IQ" b="1" dirty="0" smtClean="0"/>
              <a:t>الاستثمارات طويلة الاجل </a:t>
            </a:r>
            <a:r>
              <a:rPr lang="ar-IQ" dirty="0" smtClean="0"/>
              <a:t>نسبة كبيرة من الاموال التي تلتزم الشركة بتخصيصها لغرض القيام بنشاط معين. وتقوم الشركة عادة باستثمارات طويلة الاجل كثيرة ولكن اكثرها شيوعا بالنسبة للشركات الصناعية هي الاستثمار في الموجودات الثابتة والتي تتضمن </a:t>
            </a:r>
            <a:r>
              <a:rPr lang="ar-IQ" b="1" dirty="0" smtClean="0"/>
              <a:t>الارض ، المعدات ، الالات ، وغيرها. وتسمى بالموجودات الايرادية التي تمثل اساس القوة الايرادية للشركة.</a:t>
            </a:r>
          </a:p>
          <a:p>
            <a:pPr algn="just">
              <a:buNone/>
            </a:pPr>
            <a:r>
              <a:rPr lang="ar-IQ" b="1" dirty="0" smtClean="0"/>
              <a:t>الموازنة الراسمالية </a:t>
            </a:r>
            <a:r>
              <a:rPr lang="en-US" b="1" dirty="0" smtClean="0"/>
              <a:t>capital </a:t>
            </a:r>
            <a:r>
              <a:rPr lang="en-US" b="1" dirty="0"/>
              <a:t>budgeting</a:t>
            </a:r>
            <a:r>
              <a:rPr lang="ar-IQ" b="1" dirty="0" smtClean="0"/>
              <a:t> : </a:t>
            </a:r>
            <a:r>
              <a:rPr lang="ar-IQ" dirty="0" smtClean="0"/>
              <a:t>هي عملية تقييم واختيار الاستثمارات طويلة الاجل المتطابقة مع هدف الشركة في تعظيم ثروة المالكين. </a:t>
            </a:r>
          </a:p>
          <a:p>
            <a:pPr algn="just">
              <a:buNone/>
            </a:pPr>
            <a:endParaRPr lang="ar-IQ" dirty="0" smtClean="0"/>
          </a:p>
          <a:p>
            <a:pPr algn="just">
              <a:buNone/>
            </a:pPr>
            <a:endParaRPr lang="ar-IQ" dirty="0" smtClean="0"/>
          </a:p>
          <a:p>
            <a:pPr algn="just">
              <a:buNone/>
            </a:pPr>
            <a:endParaRPr lang="ar-IQ" dirty="0"/>
          </a:p>
          <a:p>
            <a:pPr algn="just">
              <a:buNone/>
            </a:pP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gn="just">
              <a:buNone/>
            </a:pPr>
            <a:r>
              <a:rPr lang="ar-IQ" b="1" dirty="0" smtClean="0"/>
              <a:t>المصروف الراسمالي : </a:t>
            </a:r>
            <a:r>
              <a:rPr lang="en-US" b="1" dirty="0"/>
              <a:t>capital expenditure</a:t>
            </a:r>
            <a:r>
              <a:rPr lang="ar-IQ" b="1" dirty="0" smtClean="0"/>
              <a:t> </a:t>
            </a:r>
            <a:r>
              <a:rPr lang="ar-IQ" dirty="0" smtClean="0"/>
              <a:t>هو نفقات مالية تنفقها الشركة وتتوقع ان تحصل مقابلها على ايرادات لفترة من الزمن تمتد لاكثر من سنة. </a:t>
            </a:r>
          </a:p>
          <a:p>
            <a:pPr algn="just">
              <a:buNone/>
            </a:pPr>
            <a:r>
              <a:rPr lang="ar-IQ" b="1" dirty="0" smtClean="0"/>
              <a:t>المصروف التشغيلي : </a:t>
            </a:r>
            <a:r>
              <a:rPr lang="en-US" b="1" dirty="0"/>
              <a:t>operating </a:t>
            </a:r>
            <a:r>
              <a:rPr lang="en-US" b="1" dirty="0" smtClean="0"/>
              <a:t>expenditure</a:t>
            </a:r>
            <a:r>
              <a:rPr lang="ar-IQ" b="1" dirty="0" smtClean="0"/>
              <a:t> </a:t>
            </a:r>
            <a:r>
              <a:rPr lang="ar-IQ" dirty="0" smtClean="0"/>
              <a:t>هو نفقة مالية تؤدي الى تحقيق ايرادات خلال فترة سنة او اقل.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a:buNone/>
            </a:pPr>
            <a:r>
              <a:rPr lang="ar-IQ" b="1" dirty="0" smtClean="0"/>
              <a:t>دوافع ( اغراض ) المصاريف الاستثمارية </a:t>
            </a:r>
          </a:p>
          <a:p>
            <a:pPr algn="just">
              <a:buNone/>
            </a:pPr>
            <a:r>
              <a:rPr lang="ar-IQ" dirty="0" smtClean="0"/>
              <a:t>ان القرارات المتعلة بالمصاريف الراسمالية تتخذ لاسباب عديدة ولكن الاغراض الاساسية لهذه المصاريف هي : </a:t>
            </a:r>
          </a:p>
          <a:p>
            <a:pPr marL="514350" indent="-514350" algn="just">
              <a:buFont typeface="+mj-lt"/>
              <a:buAutoNum type="arabicPeriod"/>
            </a:pPr>
            <a:r>
              <a:rPr lang="ar-IQ" b="1" dirty="0" smtClean="0"/>
              <a:t>التوسع : </a:t>
            </a:r>
            <a:r>
              <a:rPr lang="en-US" dirty="0"/>
              <a:t>expand </a:t>
            </a:r>
            <a:r>
              <a:rPr lang="ar-IQ" dirty="0" smtClean="0"/>
              <a:t> وهي تتعلق باضافة خطوط انتاج او الات جديدة بهدف توسيع الطاقة الانتاجية لتلبية نمو الطلب في السوق. وهو الدافع الاكثر شيوعا للمصاريف الراسمالية وذلك لزيادة مستوى الطاقة الانتاجية خصوصا من خلال شراء الموجودات الثابتة.</a:t>
            </a:r>
          </a:p>
          <a:p>
            <a:pPr marL="514350" indent="-514350" algn="just">
              <a:buFont typeface="+mj-lt"/>
              <a:buAutoNum type="arabicPeriod"/>
            </a:pPr>
            <a:r>
              <a:rPr lang="ar-IQ" b="1" dirty="0" smtClean="0"/>
              <a:t>الاستبدال : </a:t>
            </a:r>
            <a:r>
              <a:rPr lang="en-US" dirty="0"/>
              <a:t>replace</a:t>
            </a:r>
            <a:r>
              <a:rPr lang="ar-IQ" b="1" dirty="0" smtClean="0"/>
              <a:t> </a:t>
            </a:r>
            <a:r>
              <a:rPr lang="ar-IQ" dirty="0" smtClean="0"/>
              <a:t>وهي كما يعني اسمها تتعلق باستبدال الالات والتجهيزات التي تم استهلاكها فيزيائيا بالات جديدة اكثر كفاءة. بمرور الزمن تتقادم الموجودات الثابتة وتصبح بحاجة الى الصيانة المستمرة وتزداد تكاليف الصيانة بتقادم الماكنة لذلك يجب مقارنة هذه التكاليف بتكاليف الاستبدال لاتخاذ القرار المناسب.</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marL="514350" indent="-514350" algn="just">
              <a:buFont typeface="+mj-lt"/>
              <a:buAutoNum type="arabicPeriod" startAt="3"/>
            </a:pPr>
            <a:r>
              <a:rPr lang="ar-IQ" sz="2900" b="1" dirty="0"/>
              <a:t>التجديد : </a:t>
            </a:r>
            <a:r>
              <a:rPr lang="en-US" sz="2800" dirty="0" smtClean="0"/>
              <a:t>renew</a:t>
            </a:r>
            <a:r>
              <a:rPr lang="ar-IQ" sz="2800" dirty="0" smtClean="0"/>
              <a:t> </a:t>
            </a:r>
            <a:r>
              <a:rPr lang="ar-IQ" sz="2900" dirty="0" smtClean="0"/>
              <a:t>وهي تتعلق بانتاج سلع جديدة او محسنة واستعامال طرق انتاجية وتكنولوجيا جديدة او محسنة . هو </a:t>
            </a:r>
            <a:r>
              <a:rPr lang="ar-IQ" sz="2900" dirty="0"/>
              <a:t>بديل عن الاستبدال ويتضمن اعادة بناء وتحديث الموجودات الثابتة من خلال اضافة نظم الانتاج الجديدة الالكترونية لتشغيل المكان وزيادة طاقتها الانتاجية.</a:t>
            </a:r>
          </a:p>
          <a:p>
            <a:pPr marL="514350" indent="-514350" algn="just">
              <a:buFont typeface="+mj-lt"/>
              <a:buAutoNum type="arabicPeriod" startAt="3"/>
            </a:pPr>
            <a:r>
              <a:rPr lang="ar-IQ" sz="2900" b="1" dirty="0"/>
              <a:t>الاغراض الاخرى : </a:t>
            </a:r>
            <a:r>
              <a:rPr lang="en-US" sz="2800" dirty="0"/>
              <a:t>obtain some other </a:t>
            </a:r>
            <a:r>
              <a:rPr lang="ar-IQ" sz="2800" dirty="0" smtClean="0"/>
              <a:t> </a:t>
            </a:r>
            <a:r>
              <a:rPr lang="ar-IQ" sz="2900" dirty="0" smtClean="0"/>
              <a:t>بعض </a:t>
            </a:r>
            <a:r>
              <a:rPr lang="ar-IQ" sz="2900" dirty="0"/>
              <a:t>المصاريف الراسمالية لا تنتج عن شراء او استبدال الموجودات الثابتة الملموسة وانما قد تتضمن التزامات طويلة الاجل لتحقيق ايرادات مستقبلية وهذه المصروفات تتضمن الاعلان ، البحث والتطوير ، الاستشارات الادارية ، والمنتجات الجديدة ، كما يمكن ان يشمل انشاءات السيطرة على التلوث ووسائل الامان المحددة عن الحكومة والتي تعد صعبة التقييم بسبب تقديمها لايرادات غير ملموسة بدلا من التدفقات النقدية.</a:t>
            </a:r>
          </a:p>
          <a:p>
            <a:pPr>
              <a:buNone/>
            </a:pP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المصطلحات الاساسية </a:t>
            </a:r>
            <a:endParaRPr lang="ar-IQ" dirty="0"/>
          </a:p>
        </p:txBody>
      </p:sp>
      <p:sp>
        <p:nvSpPr>
          <p:cNvPr id="3" name="Content Placeholder 2"/>
          <p:cNvSpPr>
            <a:spLocks noGrp="1"/>
          </p:cNvSpPr>
          <p:nvPr>
            <p:ph idx="1"/>
          </p:nvPr>
        </p:nvSpPr>
        <p:spPr/>
        <p:txBody>
          <a:bodyPr/>
          <a:lstStyle/>
          <a:p>
            <a:pPr>
              <a:buNone/>
            </a:pPr>
            <a:r>
              <a:rPr lang="ar-IQ" b="1" dirty="0" smtClean="0"/>
              <a:t>المشاريع المستقلة والمشاريع المشتركة التنفيذ : </a:t>
            </a:r>
          </a:p>
          <a:p>
            <a:pPr algn="just">
              <a:buNone/>
            </a:pPr>
            <a:r>
              <a:rPr lang="ar-IQ" dirty="0" smtClean="0"/>
              <a:t>النوعين الاساسيين من المشاريع هما المشاريع المستقلة و المشتركة التنفيذ ، اذ ان </a:t>
            </a:r>
            <a:r>
              <a:rPr lang="ar-IQ" b="1" dirty="0" smtClean="0"/>
              <a:t>المشاريع المستقلة </a:t>
            </a:r>
            <a:r>
              <a:rPr lang="ar-IQ" dirty="0" smtClean="0"/>
              <a:t>هي تلك التي تمتلك تدفقات نفقدية غير مرتبطة او مستقلة عن بعض البعض فقبول احدها لا يمنع من قبول المشاريع الاخرى.اما </a:t>
            </a:r>
            <a:r>
              <a:rPr lang="ar-IQ" b="1" dirty="0" smtClean="0"/>
              <a:t>المشاريع المشتركة التنفيذ </a:t>
            </a:r>
            <a:r>
              <a:rPr lang="ar-IQ" dirty="0" smtClean="0"/>
              <a:t>فهي تلك المشاريع التي تملك نفس الوظيفة ولذلك فهي تتنافس مع بعضها البعض وقبول احدها يؤدي الى استبعاد المشروعات الاخرى الشبيهة.</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a:buNone/>
            </a:pPr>
            <a:r>
              <a:rPr lang="ar-IQ" b="1" dirty="0" smtClean="0"/>
              <a:t>الاموال غير المحدودة وراس المال المحدود </a:t>
            </a:r>
          </a:p>
          <a:p>
            <a:pPr algn="just">
              <a:buNone/>
            </a:pPr>
            <a:r>
              <a:rPr lang="ar-IQ" dirty="0" smtClean="0"/>
              <a:t>يؤثر توفر الاموال على قرارات المصروفات الراسمالية ، فاذا كانت الشركة تمتلك </a:t>
            </a:r>
            <a:r>
              <a:rPr lang="ar-IQ" b="1" dirty="0" smtClean="0"/>
              <a:t>اموالا غير محدودة </a:t>
            </a:r>
            <a:r>
              <a:rPr lang="ar-IQ" dirty="0" smtClean="0"/>
              <a:t>فان اتخاذ القرار الخاص بالموازنة الراسمالية سيكون سهلا جدا فكل المشاريع التي تحقق ايرادات اكبر من التكاليف سيتم قبولها وعادة ما لا تكون الشركات في مثل هذا الوضع اذ انها تعمل تحت </a:t>
            </a:r>
            <a:r>
              <a:rPr lang="ar-IQ" b="1" dirty="0" smtClean="0"/>
              <a:t>راس المال المحدود</a:t>
            </a:r>
            <a:r>
              <a:rPr lang="ar-IQ" dirty="0" smtClean="0"/>
              <a:t> وهذا يعني امتلاكها كمية محددة من الاموال المتاحة للمصاريف الراسمالية وسيتم مقارنة المشاريع مع هذه الكية من الاموال ولذلك يتوجب على الشركة تقسيم راس المال هذا من خلال تخصيصه للمشاريع التي تعظم من ثروة المالكين.</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85000" lnSpcReduction="20000"/>
          </a:bodyPr>
          <a:lstStyle/>
          <a:p>
            <a:pPr>
              <a:buNone/>
            </a:pPr>
            <a:r>
              <a:rPr lang="ar-IQ" b="1" dirty="0" smtClean="0"/>
              <a:t>مداخل القبول – الرفض مقابل مداخل الترتيب </a:t>
            </a:r>
          </a:p>
          <a:p>
            <a:pPr algn="just">
              <a:buNone/>
            </a:pPr>
            <a:r>
              <a:rPr lang="ar-IQ" dirty="0" smtClean="0"/>
              <a:t>هناك مدخلين لقرارات الموازنة الاستثمارية مدخل القبول – الرفض الذي يتضمن تقييم المقترحات الراسمالية لتحديد قيما اذا كانت تقابل الحد الادنى من معايير القبول وهذا المدخل يمكن ان يستخدم عندما تمتلك الشركة مواردا غير محددودة كما في حالة تقييم المشاريع المشتركة. او عندما تمتلك الشركة موارد محددة وبذلك لا يتم الاهتمام بالمشاريع المقبولة فقط. وفي المدخل الثاني مدخل الترتيب يتم ترتيب المشاريع على اساس بعض المقاييس المحددة مسبقا مثل معدل العائد على الاستثمار وعليه فان المشروع الذي يحقق اعلى معدل عائد يوضع في المرتبة الاولى والمشروع الذي يحقق ادنى معدل عائد يوضع في المرتبة الاخيرة.ويتم ترتيب المشاريع المقبولة فقط وهذا الترتيب يكون مفيدا في اختيار المشروع الافضل من المشاريع المشتركة وعلى اساس حصص راس المال المحدودة.</a:t>
            </a:r>
          </a:p>
          <a:p>
            <a:pPr algn="just">
              <a:buNone/>
            </a:pPr>
            <a:endParaRPr lang="ar-IQ" dirty="0" smtClean="0"/>
          </a:p>
          <a:p>
            <a:pPr algn="just">
              <a:buNone/>
            </a:pP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1169</Words>
  <Application>Microsoft Office PowerPoint</Application>
  <PresentationFormat>On-screen Show (4:3)</PresentationFormat>
  <Paragraphs>63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الفصل الرابع الموازنة الراسمالية / التدفقات النقدية</vt:lpstr>
      <vt:lpstr>PowerPoint Presentation</vt:lpstr>
      <vt:lpstr>PowerPoint Presentation</vt:lpstr>
      <vt:lpstr>PowerPoint Presentation</vt:lpstr>
      <vt:lpstr>PowerPoint Presentation</vt:lpstr>
      <vt:lpstr>PowerPoint Presentation</vt:lpstr>
      <vt:lpstr>المصطلحات الاساسية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التدفقات النقدية ذات العلاقة بقرارات الاستبدال</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term investment  (capital budget)</dc:title>
  <dc:creator>user</dc:creator>
  <cp:lastModifiedBy>name</cp:lastModifiedBy>
  <cp:revision>109</cp:revision>
  <dcterms:created xsi:type="dcterms:W3CDTF">2013-11-27T06:26:41Z</dcterms:created>
  <dcterms:modified xsi:type="dcterms:W3CDTF">2017-12-11T13:52:23Z</dcterms:modified>
</cp:coreProperties>
</file>