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330" r:id="rId2"/>
    <p:sldId id="315" r:id="rId3"/>
    <p:sldId id="316" r:id="rId4"/>
    <p:sldId id="322" r:id="rId5"/>
    <p:sldId id="317" r:id="rId6"/>
    <p:sldId id="323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CCFF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18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A7FDAB7-998D-498B-97FD-BE14BB808CC4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A15131-6436-470C-9012-A0C92D98E2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71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A2AD-951C-482F-8108-872FD690BB48}" type="datetimeFigureOut">
              <a:rPr lang="ar-IQ" smtClean="0"/>
              <a:pPr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0AAC5-6BD0-486F-9EAC-03ECDC5FF10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Autofit/>
          </a:bodyPr>
          <a:lstStyle/>
          <a:p>
            <a:r>
              <a:rPr lang="ar-IQ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ar-IQ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IQ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الفصل الثالث</a:t>
            </a:r>
            <a:br>
              <a:rPr lang="ar-IQ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IQ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العائد </a:t>
            </a:r>
            <a:r>
              <a:rPr lang="ar-IQ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والمخاطرة</a:t>
            </a:r>
            <a:br>
              <a:rPr lang="ar-IQ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Risk and Return</a:t>
            </a:r>
            <a:r>
              <a:rPr lang="ar-IQ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ar-IQ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IQ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IQ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IQ" sz="8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ar-IQ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ar-IQ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ar-IQ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تقييم </a:t>
            </a:r>
            <a:r>
              <a:rPr lang="ar-IQ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قرارات الاستثمار</a:t>
            </a:r>
            <a:endParaRPr lang="ar-IQ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18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IQ" b="1" dirty="0" smtClean="0"/>
              <a:t>التحرك ، التنقل على خط سوق الاوراق المالية </a:t>
            </a:r>
          </a:p>
          <a:p>
            <a:pPr algn="just">
              <a:buNone/>
            </a:pPr>
            <a:r>
              <a:rPr lang="ar-IQ" dirty="0" smtClean="0"/>
              <a:t>ان هذا الخط لا يكون ثابتا على مر الزمن ويمكن ان يتحقق التحرك لهذا الخط نتيجة للتغير في معدل العائد المطلوب اذ انه موقع وميل (</a:t>
            </a:r>
            <a:r>
              <a:rPr lang="en-US" dirty="0" smtClean="0"/>
              <a:t>SML</a:t>
            </a:r>
            <a:r>
              <a:rPr lang="ar-IQ" dirty="0" smtClean="0"/>
              <a:t>) يتاثر بعاملين اساسيين هما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IQ" dirty="0" smtClean="0"/>
              <a:t>توقعات التضخم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IQ" dirty="0" smtClean="0"/>
              <a:t>تجنب المخاطرة</a:t>
            </a:r>
          </a:p>
          <a:p>
            <a:pPr marL="514350" indent="-514350" algn="just">
              <a:buNone/>
            </a:pPr>
            <a:endParaRPr lang="ar-IQ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ar-IQ" b="1" dirty="0" smtClean="0"/>
              <a:t>التغير في توقعات التضخم :</a:t>
            </a:r>
          </a:p>
          <a:p>
            <a:pPr algn="just">
              <a:buNone/>
            </a:pPr>
            <a:r>
              <a:rPr lang="ar-IQ" dirty="0" smtClean="0"/>
              <a:t>		تؤثر هذه التوقعات في معدل العائد خالي من المخاطرة </a:t>
            </a:r>
            <a:r>
              <a:rPr lang="en-US" dirty="0" err="1" smtClean="0"/>
              <a:t>Rf</a:t>
            </a:r>
            <a:r>
              <a:rPr lang="ar-IQ" dirty="0" smtClean="0"/>
              <a:t> الذي يستخرج من خلال المعادلة الاتية:</a:t>
            </a:r>
          </a:p>
          <a:p>
            <a:pPr algn="ctr">
              <a:buNone/>
            </a:pPr>
            <a:r>
              <a:rPr lang="en-US" sz="3800" dirty="0" err="1" smtClean="0"/>
              <a:t>Rf</a:t>
            </a:r>
            <a:r>
              <a:rPr lang="en-US" sz="3800" dirty="0" smtClean="0"/>
              <a:t>=k + IP</a:t>
            </a:r>
            <a:endParaRPr lang="ar-IQ" sz="3800" dirty="0" smtClean="0"/>
          </a:p>
          <a:p>
            <a:pPr algn="just">
              <a:buNone/>
            </a:pPr>
            <a:r>
              <a:rPr lang="ar-IQ" dirty="0" smtClean="0"/>
              <a:t>		وتبين هذه المعادلة افتراض معدل حقيقي ثابت للفائدة </a:t>
            </a:r>
            <a:r>
              <a:rPr lang="en-US" dirty="0" smtClean="0"/>
              <a:t>K</a:t>
            </a:r>
            <a:r>
              <a:rPr lang="ar-IQ" dirty="0" smtClean="0"/>
              <a:t> والتغير في توقعات التضخم الذي ينعكس في علاوة التضخم </a:t>
            </a:r>
            <a:r>
              <a:rPr lang="en-US" dirty="0" smtClean="0"/>
              <a:t>IP</a:t>
            </a:r>
            <a:r>
              <a:rPr lang="ar-IQ" dirty="0" smtClean="0"/>
              <a:t> والتي تؤدي الى تغير معدل العائد خالي من المخاطرة ،ولذلك فان التغير في توقعات التضخم ستؤثر في تحرك </a:t>
            </a:r>
            <a:r>
              <a:rPr lang="en-US" dirty="0" smtClean="0"/>
              <a:t>(SML)</a:t>
            </a:r>
            <a:r>
              <a:rPr lang="ar-IQ" dirty="0" smtClean="0"/>
              <a:t> ولان العائد خالي من لمخاطرة يمثل الكون الاساسي لكل معدلات المطلوبة فان اي تغير فيه سيؤدي الى تغير هذه المعدلات ، والتغير في توقعات التضخم يؤدي الى تغير موازي في </a:t>
            </a:r>
            <a:r>
              <a:rPr lang="en-US" dirty="0" smtClean="0"/>
              <a:t>SML</a:t>
            </a:r>
            <a:r>
              <a:rPr lang="ar-IQ" dirty="0" smtClean="0"/>
              <a:t> وبنفس الاتجاه.</a:t>
            </a:r>
          </a:p>
          <a:p>
            <a:pPr algn="just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619730"/>
            <a:ext cx="7643866" cy="47382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ar-IQ" dirty="0" smtClean="0"/>
              <a:t>		</a:t>
            </a:r>
            <a:r>
              <a:rPr lang="ar-IQ" b="1" dirty="0" smtClean="0"/>
              <a:t>التغير في تجنب المخاطرة </a:t>
            </a:r>
            <a:r>
              <a:rPr lang="ar-IQ" dirty="0" smtClean="0"/>
              <a:t>: ان ميل خط سوق الاوراق المالية يعكس تفضيلات المخاطرة العامة للمستثمرين في السوق ، ومع ان اغلب المستثمرين هم كارهين للمخاطرة ، فهم يطلبون عوائد اعلى لتحمل مخاطر اعلى ، ان العلاقة الطردية بين العائد والمخاطرة يتثمل بيانيا في خط </a:t>
            </a:r>
            <a:r>
              <a:rPr lang="en-US" dirty="0" smtClean="0"/>
              <a:t>(SML)</a:t>
            </a:r>
            <a:r>
              <a:rPr lang="ar-IQ" dirty="0" smtClean="0"/>
              <a:t> والذي يمثل العلاقة بين المخاطرة غير القابلة للتنويع المقاسة ببيتا ومعدل العائد المطلوب ، وميل </a:t>
            </a:r>
            <a:r>
              <a:rPr lang="en-US" dirty="0" smtClean="0"/>
              <a:t>SML</a:t>
            </a:r>
            <a:r>
              <a:rPr lang="ar-IQ" dirty="0" smtClean="0"/>
              <a:t> يعكس درجة تجنب المخاطرة.فكلما ازدادت شدة الانحدار زادت تجنب المخاطرة، وذلك لان المستويات الاعلى من العائد ستكون مطلوبة لكل مستوى من المخاطرة المناسبة ببيتا ، بمعنى اخر تزداد علاوة المخاطرة بزيادة تجنب المخاطرة. ان التغير في تجنب المخاطرة يؤدي الى تغير في </a:t>
            </a:r>
            <a:r>
              <a:rPr lang="en-US" dirty="0" smtClean="0"/>
              <a:t>SML</a:t>
            </a:r>
            <a:r>
              <a:rPr lang="ar-IQ" dirty="0" smtClean="0"/>
              <a:t> والذي ينتج عن تغير في تفضيلات المستثمرين والتي تحدث بسبب عوامل سياسية ، اقتصادية واجماعية. فالامثلة التي تؤدي الى زيادة تجنب المخاطرة هي ازمة السوق المالية (الانهيار) ، اغتيال قائد سياسي معروف، الحرب المستمرة وغيرها بصورة عامة. وتوقع الظروف الصعبة يؤدي الى زيادة تجنب المخاطرة.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43573"/>
            <a:ext cx="7786742" cy="46858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53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الفصل الثالث العائد والمخاطرة Risk and Return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Theory</dc:title>
  <dc:creator>DELL</dc:creator>
  <cp:lastModifiedBy>name</cp:lastModifiedBy>
  <cp:revision>237</cp:revision>
  <dcterms:created xsi:type="dcterms:W3CDTF">2013-11-19T17:11:31Z</dcterms:created>
  <dcterms:modified xsi:type="dcterms:W3CDTF">2017-12-11T13:39:42Z</dcterms:modified>
</cp:coreProperties>
</file>