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330" r:id="rId2"/>
    <p:sldId id="304" r:id="rId3"/>
    <p:sldId id="305" r:id="rId4"/>
    <p:sldId id="307" r:id="rId5"/>
    <p:sldId id="320" r:id="rId6"/>
    <p:sldId id="306" r:id="rId7"/>
    <p:sldId id="308" r:id="rId8"/>
    <p:sldId id="309" r:id="rId9"/>
    <p:sldId id="310" r:id="rId10"/>
    <p:sldId id="311" r:id="rId11"/>
    <p:sldId id="312" r:id="rId12"/>
    <p:sldId id="313" r:id="rId13"/>
    <p:sldId id="314" r:id="rId14"/>
    <p:sldId id="321"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CCFF"/>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18" autoAdjust="0"/>
    <p:restoredTop sz="94640"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A7FDAB7-998D-498B-97FD-BE14BB808CC4}" type="datetimeFigureOut">
              <a:rPr lang="ar-IQ" smtClean="0"/>
              <a:pPr/>
              <a:t>23/03/1439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CA15131-6436-470C-9012-A0C92D98E2BC}" type="slidenum">
              <a:rPr lang="ar-IQ" smtClean="0"/>
              <a:pPr/>
              <a:t>‹#›</a:t>
            </a:fld>
            <a:endParaRPr lang="ar-IQ"/>
          </a:p>
        </p:txBody>
      </p:sp>
    </p:spTree>
    <p:extLst>
      <p:ext uri="{BB962C8B-B14F-4D97-AF65-F5344CB8AC3E}">
        <p14:creationId xmlns:p14="http://schemas.microsoft.com/office/powerpoint/2010/main" val="41287144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723A2AD-951C-482F-8108-872FD690BB48}"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20AAC5-6BD0-486F-9EAC-03ECDC5FF10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63031"/>
            <a:ext cx="7772400" cy="1470025"/>
          </a:xfrm>
        </p:spPr>
        <p:txBody>
          <a:bodyPr>
            <a:noAutofit/>
          </a:bodyPr>
          <a:lstStyle/>
          <a:p>
            <a:r>
              <a:rPr lang="ar-IQ" sz="8800" b="1" dirty="0" smtClean="0">
                <a:solidFill>
                  <a:srgbClr val="FF0000"/>
                </a:solidFill>
                <a:effectLst>
                  <a:outerShdw blurRad="38100" dist="38100" dir="2700000" algn="tl">
                    <a:srgbClr val="C0C0C0"/>
                  </a:outerShdw>
                </a:effectLst>
              </a:rPr>
              <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الفصل الثالث</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العائد </a:t>
            </a:r>
            <a:r>
              <a:rPr lang="ar-IQ" sz="8800" b="1" dirty="0">
                <a:solidFill>
                  <a:srgbClr val="FF0000"/>
                </a:solidFill>
                <a:effectLst>
                  <a:outerShdw blurRad="38100" dist="38100" dir="2700000" algn="tl">
                    <a:srgbClr val="C0C0C0"/>
                  </a:outerShdw>
                </a:effectLst>
              </a:rPr>
              <a:t>والمخاطرة</a:t>
            </a:r>
            <a:br>
              <a:rPr lang="ar-IQ" sz="8800" b="1" dirty="0">
                <a:solidFill>
                  <a:srgbClr val="FF0000"/>
                </a:solidFill>
                <a:effectLst>
                  <a:outerShdw blurRad="38100" dist="38100" dir="2700000" algn="tl">
                    <a:srgbClr val="C0C0C0"/>
                  </a:outerShdw>
                </a:effectLst>
              </a:rPr>
            </a:br>
            <a:r>
              <a:rPr lang="en-US" sz="8800" b="1" dirty="0">
                <a:solidFill>
                  <a:srgbClr val="FF0000"/>
                </a:solidFill>
                <a:effectLst>
                  <a:outerShdw blurRad="38100" dist="38100" dir="2700000" algn="tl">
                    <a:srgbClr val="C0C0C0"/>
                  </a:outerShdw>
                </a:effectLst>
              </a:rPr>
              <a:t>Risk and Return</a:t>
            </a:r>
            <a:r>
              <a:rPr lang="ar-IQ" sz="8800" b="1" dirty="0">
                <a:solidFill>
                  <a:srgbClr val="FF0000"/>
                </a:solidFill>
                <a:effectLst>
                  <a:outerShdw blurRad="38100" dist="38100" dir="2700000" algn="tl">
                    <a:srgbClr val="C0C0C0"/>
                  </a:outerShdw>
                </a:effectLst>
              </a:rPr>
              <a:t/>
            </a:r>
            <a:br>
              <a:rPr lang="ar-IQ" sz="8800" b="1" dirty="0">
                <a:solidFill>
                  <a:srgbClr val="FF0000"/>
                </a:solidFill>
                <a:effectLst>
                  <a:outerShdw blurRad="38100" dist="38100" dir="2700000" algn="tl">
                    <a:srgbClr val="C0C0C0"/>
                  </a:outerShdw>
                </a:effectLst>
              </a:rPr>
            </a:br>
            <a:r>
              <a:rPr lang="ar-IQ" sz="8800" b="1" dirty="0">
                <a:effectLst>
                  <a:outerShdw blurRad="38100" dist="38100" dir="2700000" algn="tl">
                    <a:srgbClr val="000000">
                      <a:alpha val="43137"/>
                    </a:srgbClr>
                  </a:outerShdw>
                </a:effectLst>
              </a:rPr>
              <a:t/>
            </a:r>
            <a:br>
              <a:rPr lang="ar-IQ" sz="8800" b="1" dirty="0">
                <a:effectLst>
                  <a:outerShdw blurRad="38100" dist="38100" dir="2700000" algn="tl">
                    <a:srgbClr val="000000">
                      <a:alpha val="43137"/>
                    </a:srgbClr>
                  </a:outerShdw>
                </a:effectLst>
              </a:rPr>
            </a:br>
            <a:endParaRPr lang="ar-IQ" sz="8800" b="1" dirty="0">
              <a:solidFill>
                <a:srgbClr val="FF0000"/>
              </a:solidFill>
              <a:effectLst>
                <a:outerShdw blurRad="38100" dist="38100" dir="2700000" algn="tl">
                  <a:srgbClr val="C0C0C0"/>
                </a:outerShdw>
              </a:effectLst>
              <a:latin typeface="+mn-lt"/>
              <a:ea typeface="+mn-ea"/>
              <a:cs typeface="+mn-cs"/>
            </a:endParaRPr>
          </a:p>
        </p:txBody>
      </p:sp>
      <p:sp>
        <p:nvSpPr>
          <p:cNvPr id="3" name="Subtitle 2"/>
          <p:cNvSpPr>
            <a:spLocks noGrp="1"/>
          </p:cNvSpPr>
          <p:nvPr>
            <p:ph type="subTitle" idx="1"/>
          </p:nvPr>
        </p:nvSpPr>
        <p:spPr/>
        <p:txBody>
          <a:bodyPr>
            <a:normAutofit fontScale="85000" lnSpcReduction="20000"/>
          </a:bodyPr>
          <a:lstStyle/>
          <a:p>
            <a:endParaRPr lang="ar-IQ" b="1" dirty="0" smtClean="0">
              <a:solidFill>
                <a:srgbClr val="FF0000"/>
              </a:solidFill>
              <a:effectLst>
                <a:outerShdw blurRad="38100" dist="38100" dir="2700000" algn="tl">
                  <a:srgbClr val="C0C0C0"/>
                </a:outerShdw>
              </a:effectLst>
            </a:endParaRPr>
          </a:p>
          <a:p>
            <a:endParaRPr lang="ar-IQ" b="1" dirty="0" smtClean="0">
              <a:solidFill>
                <a:srgbClr val="FF0000"/>
              </a:solidFill>
              <a:effectLst>
                <a:outerShdw blurRad="38100" dist="38100" dir="2700000" algn="tl">
                  <a:srgbClr val="C0C0C0"/>
                </a:outerShdw>
              </a:effectLst>
            </a:endParaRPr>
          </a:p>
          <a:p>
            <a:endParaRPr lang="ar-IQ" b="1" dirty="0">
              <a:solidFill>
                <a:srgbClr val="FF0000"/>
              </a:solidFill>
              <a:effectLst>
                <a:outerShdw blurRad="38100" dist="38100" dir="2700000" algn="tl">
                  <a:srgbClr val="C0C0C0"/>
                </a:outerShdw>
              </a:effectLst>
            </a:endParaRPr>
          </a:p>
          <a:p>
            <a:r>
              <a:rPr lang="ar-IQ" b="1" dirty="0" smtClean="0">
                <a:solidFill>
                  <a:srgbClr val="FF0000"/>
                </a:solidFill>
                <a:effectLst>
                  <a:outerShdw blurRad="38100" dist="38100" dir="2700000" algn="tl">
                    <a:srgbClr val="C0C0C0"/>
                  </a:outerShdw>
                </a:effectLst>
              </a:rPr>
              <a:t>تقييم </a:t>
            </a:r>
            <a:r>
              <a:rPr lang="ar-IQ" b="1" dirty="0">
                <a:solidFill>
                  <a:srgbClr val="FF0000"/>
                </a:solidFill>
                <a:effectLst>
                  <a:outerShdw blurRad="38100" dist="38100" dir="2700000" algn="tl">
                    <a:srgbClr val="C0C0C0"/>
                  </a:outerShdw>
                </a:effectLst>
              </a:rPr>
              <a:t>قرارات الاستثمار</a:t>
            </a:r>
            <a:endParaRPr lang="ar-IQ"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1188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85000" lnSpcReduction="10000"/>
          </a:bodyPr>
          <a:lstStyle/>
          <a:p>
            <a:pPr algn="just">
              <a:buNone/>
            </a:pPr>
            <a:r>
              <a:rPr lang="ar-IQ" b="1" dirty="0" smtClean="0"/>
              <a:t>بيتا المحفظة : </a:t>
            </a:r>
            <a:r>
              <a:rPr lang="ar-IQ" dirty="0" smtClean="0"/>
              <a:t>ان بيتا المحفظة يمكن تقديرها بصورة سهلة باستخدام قيم بيتا للموجودات المنفردة التي تضمها المحفظة. ولتكن </a:t>
            </a:r>
            <a:r>
              <a:rPr lang="en-US" dirty="0" err="1" smtClean="0"/>
              <a:t>Wi</a:t>
            </a:r>
            <a:r>
              <a:rPr lang="ar-IQ" dirty="0" smtClean="0"/>
              <a:t> تمثل النسبة المئوية للموجود </a:t>
            </a:r>
            <a:r>
              <a:rPr lang="en-US" dirty="0" err="1" smtClean="0"/>
              <a:t>i</a:t>
            </a:r>
            <a:r>
              <a:rPr lang="ar-IQ" dirty="0" smtClean="0"/>
              <a:t> من قيمة المحفظة الكلية و</a:t>
            </a:r>
            <a:r>
              <a:rPr lang="en-US" dirty="0" smtClean="0"/>
              <a:t>bi</a:t>
            </a:r>
            <a:r>
              <a:rPr lang="ar-IQ" dirty="0" smtClean="0"/>
              <a:t> هي بتا الموجود</a:t>
            </a:r>
            <a:r>
              <a:rPr lang="en-US" dirty="0" smtClean="0"/>
              <a:t> </a:t>
            </a:r>
            <a:r>
              <a:rPr lang="ar-IQ" dirty="0" smtClean="0"/>
              <a:t> </a:t>
            </a:r>
            <a:r>
              <a:rPr lang="en-US" dirty="0" err="1" smtClean="0"/>
              <a:t>i</a:t>
            </a:r>
            <a:r>
              <a:rPr lang="ar-IQ" dirty="0" smtClean="0"/>
              <a:t> ، فانه يمكننا استخدام المعادلة الاتية لايجاد بيتا المحفظة </a:t>
            </a:r>
            <a:r>
              <a:rPr lang="en-US" dirty="0" err="1" smtClean="0"/>
              <a:t>bp</a:t>
            </a:r>
            <a:r>
              <a:rPr lang="ar-IQ" dirty="0" smtClean="0"/>
              <a:t> : </a:t>
            </a:r>
          </a:p>
          <a:p>
            <a:pPr algn="just">
              <a:buNone/>
            </a:pPr>
            <a:endParaRPr lang="ar-IQ" dirty="0" smtClean="0"/>
          </a:p>
          <a:p>
            <a:pPr algn="just">
              <a:buNone/>
            </a:pPr>
            <a:endParaRPr lang="ar-IQ" dirty="0" smtClean="0"/>
          </a:p>
          <a:p>
            <a:pPr algn="just">
              <a:buNone/>
            </a:pPr>
            <a:r>
              <a:rPr lang="ar-IQ" dirty="0" smtClean="0"/>
              <a:t>ويتم تفسير بيتا المحفظة بنفس طريقة بيتا الموجود المنفرد. وهو يشير الى درجة استجابة عوائد المحفظة للتغير في عوائد السوق. والمحفظة التي تضم موجودات ذات بيتا قليل ستمتلك معامل بيتا منخفض والتي تضم موجودات ذات بيتا مرتفع ستمتلك معامل بيتا مرتفع.</a:t>
            </a:r>
          </a:p>
          <a:p>
            <a:pPr>
              <a:buNone/>
            </a:pPr>
            <a:endParaRPr lang="en-US" dirty="0" smtClean="0"/>
          </a:p>
        </p:txBody>
      </p:sp>
      <p:pic>
        <p:nvPicPr>
          <p:cNvPr id="4" name="Picture 3" descr="Untitled.png"/>
          <p:cNvPicPr>
            <a:picLocks noChangeAspect="1"/>
          </p:cNvPicPr>
          <p:nvPr/>
        </p:nvPicPr>
        <p:blipFill>
          <a:blip r:embed="rId2">
            <a:lum bright="10000"/>
          </a:blip>
          <a:stretch>
            <a:fillRect/>
          </a:stretch>
        </p:blipFill>
        <p:spPr>
          <a:xfrm>
            <a:off x="785786" y="3429000"/>
            <a:ext cx="7358114" cy="56261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a:bodyPr>
          <a:lstStyle/>
          <a:p>
            <a:pPr>
              <a:buNone/>
            </a:pPr>
            <a:r>
              <a:rPr lang="ar-IQ" b="1" dirty="0" smtClean="0"/>
              <a:t>المعادلة : </a:t>
            </a:r>
            <a:r>
              <a:rPr lang="ar-IQ" dirty="0" smtClean="0"/>
              <a:t>من استخدام معامل بيتا لقياس المخاطرة غير القابلة للتنويع ، فان نموذج تسعير الموجودات الراسمالية (</a:t>
            </a:r>
            <a:r>
              <a:rPr lang="en-US" dirty="0" smtClean="0"/>
              <a:t>CAPM</a:t>
            </a:r>
            <a:r>
              <a:rPr lang="ar-IQ" dirty="0" smtClean="0"/>
              <a:t>) يمكن تحديده بالمعادلة الاتية :</a:t>
            </a:r>
          </a:p>
          <a:p>
            <a:pPr>
              <a:buNone/>
            </a:pPr>
            <a:endParaRPr lang="ar-IQ" dirty="0" smtClean="0"/>
          </a:p>
          <a:p>
            <a:pPr>
              <a:buNone/>
            </a:pPr>
            <a:r>
              <a:rPr lang="ar-IQ" dirty="0" smtClean="0"/>
              <a:t> </a:t>
            </a:r>
          </a:p>
          <a:p>
            <a:pPr>
              <a:buNone/>
            </a:pPr>
            <a:endParaRPr lang="ar-IQ" dirty="0" smtClean="0"/>
          </a:p>
          <a:p>
            <a:pPr marL="514350" indent="-514350">
              <a:buNone/>
            </a:pPr>
            <a:endParaRPr lang="ar-IQ" dirty="0" smtClean="0"/>
          </a:p>
        </p:txBody>
      </p:sp>
      <p:pic>
        <p:nvPicPr>
          <p:cNvPr id="4" name="Picture 3" descr="Untitled.png"/>
          <p:cNvPicPr>
            <a:picLocks noChangeAspect="1"/>
          </p:cNvPicPr>
          <p:nvPr/>
        </p:nvPicPr>
        <p:blipFill>
          <a:blip r:embed="rId2">
            <a:lum bright="10000"/>
          </a:blip>
          <a:stretch>
            <a:fillRect/>
          </a:stretch>
        </p:blipFill>
        <p:spPr>
          <a:xfrm>
            <a:off x="1328488" y="3300394"/>
            <a:ext cx="6315346" cy="48579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algn="just">
              <a:buNone/>
            </a:pPr>
            <a:r>
              <a:rPr lang="ar-IQ" dirty="0" smtClean="0"/>
              <a:t>		ان معدل العائد المطلوب على موجود معين </a:t>
            </a:r>
            <a:r>
              <a:rPr lang="en-US" dirty="0" err="1" smtClean="0"/>
              <a:t>ri</a:t>
            </a:r>
            <a:r>
              <a:rPr lang="ar-IQ" dirty="0" smtClean="0"/>
              <a:t> هو دالة طردية لمعامل بيتا ، اذ انها تقيس المخاطر غير القابلة للتنويع. بمعنى اخر فان زيادة المخاطرة ، تعني زيادة معدل العائد المطلوب وانخفاض المخاطرة يعني انخفاض معدل العائد المطلوب. ويمكن تقسيم النموذج الى قسمين : </a:t>
            </a:r>
          </a:p>
          <a:p>
            <a:pPr marL="514350" indent="-514350">
              <a:buFont typeface="+mj-lt"/>
              <a:buAutoNum type="arabicPeriod"/>
            </a:pPr>
            <a:r>
              <a:rPr lang="ar-IQ" b="1" dirty="0" smtClean="0"/>
              <a:t>العائد خالي من المخاطرة </a:t>
            </a:r>
          </a:p>
          <a:p>
            <a:pPr marL="514350" indent="-514350">
              <a:buFont typeface="+mj-lt"/>
              <a:buAutoNum type="arabicPeriod"/>
            </a:pPr>
            <a:r>
              <a:rPr lang="ar-IQ" b="1" dirty="0" smtClean="0"/>
              <a:t>علاوة المخاطرة </a:t>
            </a:r>
          </a:p>
          <a:p>
            <a:pPr marL="514350" indent="-514350">
              <a:buNone/>
            </a:pPr>
            <a:r>
              <a:rPr lang="ar-IQ" dirty="0" smtClean="0"/>
              <a:t>وهذين القسمين يمثلان على التوالي عناصر المعادلة السابقة.</a:t>
            </a:r>
          </a:p>
          <a:p>
            <a:pPr marL="514350" indent="-514350">
              <a:buNone/>
            </a:pPr>
            <a:r>
              <a:rPr lang="ar-IQ" dirty="0" smtClean="0"/>
              <a:t>		ف (</a:t>
            </a:r>
            <a:r>
              <a:rPr lang="en-US" dirty="0" smtClean="0"/>
              <a:t>rm-rf</a:t>
            </a:r>
            <a:r>
              <a:rPr lang="ar-IQ" dirty="0" smtClean="0"/>
              <a:t>) يمثل علاوة المخاطرة والتي تسمى علاوة المخاطرة السوقية لانها تمثل العلاوة التي يجب ان يستلمها المستثمر لتحمل كمية اكبر من المخاطرة المتعلقة بالمحفظة. وبثبات العوامل الاخرى كلما كانت بيتا اكبر كلما كان العائد المطلوب اكبر والعكس صحيح.</a:t>
            </a:r>
          </a:p>
          <a:p>
            <a:pPr>
              <a:buNone/>
            </a:pP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dirty="0" smtClean="0"/>
              <a:t>		</a:t>
            </a:r>
            <a:r>
              <a:rPr lang="ar-IQ" b="1" dirty="0" smtClean="0"/>
              <a:t>الرسم : </a:t>
            </a:r>
            <a:r>
              <a:rPr lang="ar-IQ" dirty="0" smtClean="0"/>
              <a:t>عندما يتم رسم </a:t>
            </a:r>
            <a:r>
              <a:rPr lang="en-US" dirty="0" smtClean="0"/>
              <a:t>CAPM</a:t>
            </a:r>
            <a:r>
              <a:rPr lang="ar-IQ" dirty="0" smtClean="0"/>
              <a:t> بصورة بيانية سيطلق عليه بخط سوق الاوراق المالية </a:t>
            </a:r>
            <a:r>
              <a:rPr lang="en-US" dirty="0" smtClean="0"/>
              <a:t>SML</a:t>
            </a:r>
            <a:r>
              <a:rPr lang="ar-IQ" dirty="0" smtClean="0"/>
              <a:t> والذي سيكون في الحقيقة خط مستقيم ، وهو يعكس العائد المطلوب في السوق </a:t>
            </a:r>
            <a:r>
              <a:rPr lang="en-US" dirty="0" err="1" smtClean="0"/>
              <a:t>ri</a:t>
            </a:r>
            <a:r>
              <a:rPr lang="ar-IQ" dirty="0" smtClean="0"/>
              <a:t> في السوق لكل مستوى من المخاطرة غير القابلة للتنويع (بيتا). وفي الشكل البياني الاتي ، تقاس المخاطرة بيتا </a:t>
            </a:r>
            <a:r>
              <a:rPr lang="en-US" dirty="0" smtClean="0"/>
              <a:t>b</a:t>
            </a:r>
            <a:r>
              <a:rPr lang="ar-IQ" dirty="0" smtClean="0"/>
              <a:t> والتي تمثل المحور </a:t>
            </a:r>
            <a:r>
              <a:rPr lang="en-US" dirty="0" smtClean="0"/>
              <a:t>X</a:t>
            </a:r>
            <a:r>
              <a:rPr lang="ar-IQ" dirty="0" smtClean="0"/>
              <a:t> والعائد المطلوب </a:t>
            </a:r>
            <a:r>
              <a:rPr lang="en-US" dirty="0" err="1" smtClean="0"/>
              <a:t>ri</a:t>
            </a:r>
            <a:r>
              <a:rPr lang="ar-IQ" dirty="0" smtClean="0"/>
              <a:t> يمثله المحور </a:t>
            </a:r>
            <a:r>
              <a:rPr lang="en-US" dirty="0" smtClean="0"/>
              <a:t>y</a:t>
            </a:r>
            <a:r>
              <a:rPr lang="ar-IQ" dirty="0" smtClean="0"/>
              <a:t> والمبادلة بين العائد والمخاطرة تمثل خط سوق الاوراق المالية.</a:t>
            </a:r>
          </a:p>
          <a:p>
            <a:pPr>
              <a:buNone/>
            </a:pP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Untitled.png"/>
          <p:cNvPicPr>
            <a:picLocks noGrp="1" noChangeAspect="1"/>
          </p:cNvPicPr>
          <p:nvPr>
            <p:ph idx="1"/>
          </p:nvPr>
        </p:nvPicPr>
        <p:blipFill>
          <a:blip r:embed="rId2"/>
          <a:stretch>
            <a:fillRect/>
          </a:stretch>
        </p:blipFill>
        <p:spPr>
          <a:xfrm>
            <a:off x="714348" y="1634020"/>
            <a:ext cx="7500990" cy="46525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نموذج </a:t>
            </a:r>
            <a:r>
              <a:rPr lang="en-US" b="1" dirty="0" smtClean="0"/>
              <a:t>CAPM</a:t>
            </a:r>
            <a:endParaRPr lang="ar-IQ" b="1" dirty="0"/>
          </a:p>
        </p:txBody>
      </p:sp>
      <p:sp>
        <p:nvSpPr>
          <p:cNvPr id="3" name="Content Placeholder 2"/>
          <p:cNvSpPr>
            <a:spLocks noGrp="1"/>
          </p:cNvSpPr>
          <p:nvPr>
            <p:ph idx="1"/>
          </p:nvPr>
        </p:nvSpPr>
        <p:spPr/>
        <p:txBody>
          <a:bodyPr/>
          <a:lstStyle/>
          <a:p>
            <a:pPr algn="just">
              <a:buNone/>
            </a:pPr>
            <a:r>
              <a:rPr lang="ar-IQ" dirty="0" smtClean="0"/>
              <a:t>		المجال الاكثر اهمية من المخاطرة هي المخاطرة الكلية للشركة التي يتحملها المستثمرين في السوق ،وتؤثر المخاطرة الكلية في فرص الاستثمار والاكثر اهمية في ثروة المالكين.</a:t>
            </a:r>
          </a:p>
          <a:p>
            <a:pPr algn="just">
              <a:buNone/>
            </a:pPr>
            <a:r>
              <a:rPr lang="ar-IQ" dirty="0" smtClean="0"/>
              <a:t>		ان النظرية الاساسية التي تربط المخاطرة والعائد معا لكل الموجودات هي نموذج تسعير الموجودات الراسمالية </a:t>
            </a:r>
            <a:r>
              <a:rPr lang="en-US" dirty="0" smtClean="0"/>
              <a:t>(CAPM)</a:t>
            </a:r>
            <a:r>
              <a:rPr lang="ar-IQ" dirty="0" smtClean="0"/>
              <a:t>.</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92500" lnSpcReduction="20000"/>
          </a:bodyPr>
          <a:lstStyle/>
          <a:p>
            <a:pPr>
              <a:buNone/>
            </a:pPr>
            <a:r>
              <a:rPr lang="ar-IQ" b="1" dirty="0" smtClean="0"/>
              <a:t>انواع المخاطرة :</a:t>
            </a:r>
          </a:p>
          <a:p>
            <a:pPr algn="just">
              <a:buNone/>
            </a:pPr>
            <a:r>
              <a:rPr lang="ar-IQ" b="1" dirty="0" smtClean="0"/>
              <a:t>المخاطرة القابلة للتنويع : </a:t>
            </a:r>
            <a:r>
              <a:rPr lang="ar-IQ" dirty="0" smtClean="0"/>
              <a:t>تسمى احيانا (المخاطر غير النظامية) وتمثل جزء من مخاطر الموجود والتي تتعلق بالاسباب العشوائية  والتي يمكن استبعادها ومعها من خلال التنويع. يمكن ارجاعها الى اسباب تتعلق بالشركة مثل </a:t>
            </a:r>
            <a:r>
              <a:rPr lang="ar-IQ" b="1" dirty="0" smtClean="0"/>
              <a:t>الخسارة والانشطة التنظمية والمطالبات القانونية</a:t>
            </a:r>
            <a:r>
              <a:rPr lang="ar-IQ" dirty="0" smtClean="0"/>
              <a:t> و... .</a:t>
            </a:r>
          </a:p>
          <a:p>
            <a:pPr algn="just">
              <a:buNone/>
            </a:pPr>
            <a:r>
              <a:rPr lang="ar-IQ" b="1" dirty="0" smtClean="0"/>
              <a:t>المخاطرة غير القابلة للتنويع : و</a:t>
            </a:r>
            <a:r>
              <a:rPr lang="ar-IQ" dirty="0" smtClean="0"/>
              <a:t>تسمى بالمخاطرة النظامية والتي ترجع لعوامل سوقية تؤثر في كل الشركات والتي لايمكن منعها من خلال التنويع. وهذه العوامل مثل :</a:t>
            </a:r>
            <a:r>
              <a:rPr lang="ar-IQ" b="1" dirty="0" smtClean="0"/>
              <a:t>الحرب، التضخم، الحوادث الدولية ، والاحداث السياسية</a:t>
            </a:r>
            <a:r>
              <a:rPr lang="ar-IQ" dirty="0" smtClean="0"/>
              <a:t> التي تعد مصدرا للمخاطرة غير القابلة للتنويع .</a:t>
            </a:r>
          </a:p>
          <a:p>
            <a:pPr algn="just">
              <a:buNone/>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a:buNone/>
            </a:pPr>
            <a:r>
              <a:rPr lang="ar-IQ" dirty="0" smtClean="0"/>
              <a:t>		يمكن لاي مستثمر استبعاد كل المخاطرة القابلة للتنويع تقريبا من خلال مسك محفظة من الموجودات لذلك فان المخاطرة المناسبة الوحيدة او ذات العلاقة هي المخاطرة غير القابلة للتنويع. ومقياس هذه المخاطرة مهمة لاختيار الموجودات التي تمتلك الحقائق الاكثر تفضيلا للعائد والمخاطرة. ولفهم ذلك لنرى ماذا يحدث لمخاطرة المحفظة التي تضم موجودا منفردا ”ورقة مالية“ عندما نقوم باضافة اوراق مالية اخرى بصورة عشوائية من كل مجتمع من الاوراق المالية المختلفة وباستخدام الانحراف المعياري للعائد. ويبين الشكل الاتي سلوك مخاطرة المحفظة الكلية عند اضافة اوراق مالية اضافية. وباضافة اوراق مالية اضافية تنخفض المخاطرة الكلية للمحفظة وذلك بسبب التنويع وتقترب من النهاية.</a:t>
            </a:r>
          </a:p>
          <a:p>
            <a:pPr algn="just">
              <a:buNone/>
            </a:pPr>
            <a:r>
              <a:rPr lang="ar-IQ" dirty="0" smtClean="0"/>
              <a:t>لذلك فان المخاطرة الكلية للورقة المالية هي : </a:t>
            </a:r>
          </a:p>
          <a:p>
            <a:pPr algn="just">
              <a:buNone/>
            </a:pPr>
            <a:r>
              <a:rPr lang="ar-IQ" dirty="0" smtClean="0"/>
              <a:t>مخاطرة الورقة المالية الكلية = المخاطرة غير القابلة للتنويع + المخاطرة القابلة للتنويع</a:t>
            </a:r>
          </a:p>
          <a:p>
            <a:pPr algn="just">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Untitled.png"/>
          <p:cNvPicPr>
            <a:picLocks noGrp="1" noChangeAspect="1"/>
          </p:cNvPicPr>
          <p:nvPr>
            <p:ph idx="1"/>
          </p:nvPr>
        </p:nvPicPr>
        <p:blipFill>
          <a:blip r:embed="rId2"/>
          <a:stretch>
            <a:fillRect/>
          </a:stretch>
        </p:blipFill>
        <p:spPr>
          <a:xfrm>
            <a:off x="457200" y="1713728"/>
            <a:ext cx="8229600" cy="429890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dirty="0" smtClean="0"/>
              <a:t>		لقد بين الباحثون بانه وكمعدل فان اغلب فوائد تخفيض المخاطرة من خلال التنويع يمكن تحقيقها من خلال تشكيل محفظة تشمل (</a:t>
            </a:r>
            <a:r>
              <a:rPr lang="en-US" dirty="0" smtClean="0"/>
              <a:t>15</a:t>
            </a:r>
            <a:r>
              <a:rPr lang="ar-IQ" dirty="0" smtClean="0"/>
              <a:t>-</a:t>
            </a:r>
            <a:r>
              <a:rPr lang="en-US" dirty="0" smtClean="0"/>
              <a:t>20</a:t>
            </a:r>
            <a:r>
              <a:rPr lang="ar-IQ" dirty="0" smtClean="0"/>
              <a:t>) ورقة مالية مختارة بصورة عشوائية. </a:t>
            </a:r>
          </a:p>
          <a:p>
            <a:pPr algn="just">
              <a:buNone/>
            </a:pP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نموذج </a:t>
            </a:r>
            <a:r>
              <a:rPr lang="en-US" b="1" dirty="0" smtClean="0"/>
              <a:t>CAPM</a:t>
            </a:r>
            <a:endParaRPr lang="ar-IQ" dirty="0"/>
          </a:p>
        </p:txBody>
      </p:sp>
      <p:sp>
        <p:nvSpPr>
          <p:cNvPr id="3" name="Content Placeholder 2"/>
          <p:cNvSpPr>
            <a:spLocks noGrp="1"/>
          </p:cNvSpPr>
          <p:nvPr>
            <p:ph idx="1"/>
          </p:nvPr>
        </p:nvSpPr>
        <p:spPr/>
        <p:txBody>
          <a:bodyPr>
            <a:normAutofit fontScale="85000" lnSpcReduction="10000"/>
          </a:bodyPr>
          <a:lstStyle/>
          <a:p>
            <a:pPr algn="justLow">
              <a:buNone/>
            </a:pPr>
            <a:r>
              <a:rPr lang="ar-IQ" dirty="0" smtClean="0"/>
              <a:t>		يربط بين المخاطرة غير القابلة للتنويع والعوائد لكل الموجودات.</a:t>
            </a:r>
          </a:p>
          <a:p>
            <a:pPr>
              <a:buNone/>
            </a:pPr>
            <a:r>
              <a:rPr lang="ar-IQ" dirty="0" smtClean="0"/>
              <a:t>معامل بيتا :  </a:t>
            </a:r>
          </a:p>
          <a:p>
            <a:pPr algn="just">
              <a:buNone/>
            </a:pPr>
            <a:r>
              <a:rPr lang="ar-IQ" dirty="0" smtClean="0"/>
              <a:t>معامل بيتا يقيس المخاطر غير القابلة للتنويع وهو ”</a:t>
            </a:r>
            <a:r>
              <a:rPr lang="ar-IQ" dirty="0" smtClean="0">
                <a:solidFill>
                  <a:srgbClr val="FF0000"/>
                </a:solidFill>
              </a:rPr>
              <a:t>مؤشر لدرجة حركة عوائد موجود معين استجابة لتغير عائد السوق</a:t>
            </a:r>
            <a:r>
              <a:rPr lang="ar-IQ" dirty="0" smtClean="0"/>
              <a:t>“.</a:t>
            </a:r>
          </a:p>
          <a:p>
            <a:pPr algn="just">
              <a:buNone/>
            </a:pPr>
            <a:r>
              <a:rPr lang="ar-IQ" dirty="0" smtClean="0"/>
              <a:t>ويتم استخدام العوائد التاريخية لايجاد معامل بيتا للموجود.</a:t>
            </a:r>
          </a:p>
          <a:p>
            <a:pPr algn="just">
              <a:buNone/>
            </a:pPr>
            <a:r>
              <a:rPr lang="ar-IQ" dirty="0" smtClean="0"/>
              <a:t>وعائد السوق هو العائد على محفظة السوق لكل الاوراق المالية التي يتم الاستثمار بها. ومؤشر (ستاندرد اند بورز </a:t>
            </a:r>
            <a:r>
              <a:rPr lang="en-US" dirty="0" smtClean="0"/>
              <a:t>500</a:t>
            </a:r>
            <a:r>
              <a:rPr lang="ar-IQ" dirty="0" smtClean="0"/>
              <a:t>) الذي يضم </a:t>
            </a:r>
            <a:r>
              <a:rPr lang="en-US" dirty="0" smtClean="0"/>
              <a:t>500</a:t>
            </a:r>
            <a:r>
              <a:rPr lang="ar-IQ" dirty="0" smtClean="0"/>
              <a:t> سهم او مؤشرات اسهم متشابهة عادة ما يتم استخدامها كعائد للسوق.</a:t>
            </a:r>
          </a:p>
          <a:p>
            <a:pPr algn="just">
              <a:buNone/>
            </a:pPr>
            <a:r>
              <a:rPr lang="ar-IQ" dirty="0" smtClean="0"/>
              <a:t>يتم حساب معامل بيتا لاي موجود معين من خلال المعادلة الاتية :</a:t>
            </a:r>
          </a:p>
          <a:p>
            <a:pPr algn="l">
              <a:buNone/>
            </a:pPr>
            <a:r>
              <a:rPr lang="en-US" dirty="0" smtClean="0"/>
              <a:t>	</a:t>
            </a:r>
            <a:endParaRPr lang="ar-IQ" dirty="0" smtClean="0"/>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1536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85786" y="5643578"/>
            <a:ext cx="1357322" cy="642942"/>
          </a:xfrm>
          <a:prstGeom prst="rect">
            <a:avLst/>
          </a:prstGeom>
          <a:noFill/>
        </p:spPr>
      </p:pic>
      <p:sp>
        <p:nvSpPr>
          <p:cNvPr id="15363"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algn="just">
              <a:buNone/>
            </a:pPr>
            <a:r>
              <a:rPr lang="ar-IQ" b="1" dirty="0" smtClean="0"/>
              <a:t>تفسير بيتا : </a:t>
            </a:r>
            <a:r>
              <a:rPr lang="ar-IQ" dirty="0" smtClean="0"/>
              <a:t>ان معامل بيتا للسوق يكون مساويا لـ (</a:t>
            </a:r>
            <a:r>
              <a:rPr lang="en-US" dirty="0" smtClean="0"/>
              <a:t>1</a:t>
            </a:r>
            <a:r>
              <a:rPr lang="ar-IQ" dirty="0" smtClean="0"/>
              <a:t>) دائما.</a:t>
            </a:r>
          </a:p>
          <a:p>
            <a:pPr algn="just">
              <a:buNone/>
            </a:pPr>
            <a:r>
              <a:rPr lang="ar-IQ" dirty="0" smtClean="0"/>
              <a:t>ويعود السبب في ذلك الى ان التباين المشترك لمحفظة السوق مع نفسها يكون مساويا لتباين محفظة السوق.</a:t>
            </a:r>
          </a:p>
          <a:p>
            <a:pPr algn="just">
              <a:buNone/>
            </a:pPr>
            <a:r>
              <a:rPr lang="ar-IQ" dirty="0" smtClean="0"/>
              <a:t>		وكل قيم بيتا الاخرى يتم النظر اليها من خلال مقارنتها بهذه القمية. ان بيتا الموجودات يمكن ان تكون قيم موجبة او سالبة ولكن بيتا الموجبة تكون عادية. وغالبية معاملات بيتا تقع بين </a:t>
            </a:r>
            <a:r>
              <a:rPr lang="en-US" dirty="0" smtClean="0"/>
              <a:t>0.5</a:t>
            </a:r>
            <a:r>
              <a:rPr lang="ar-IQ" dirty="0" smtClean="0"/>
              <a:t> و </a:t>
            </a:r>
            <a:r>
              <a:rPr lang="en-US" dirty="0" smtClean="0"/>
              <a:t>2</a:t>
            </a:r>
            <a:r>
              <a:rPr lang="ar-IQ" dirty="0" smtClean="0"/>
              <a:t> ويكون عائد السهم الذي يملك قيمة بيتا مقدارها </a:t>
            </a:r>
            <a:r>
              <a:rPr lang="en-US" dirty="0" smtClean="0"/>
              <a:t>0.5</a:t>
            </a:r>
            <a:r>
              <a:rPr lang="ar-IQ" dirty="0" smtClean="0"/>
              <a:t> من التوقع ان يتغير بمقدار </a:t>
            </a:r>
            <a:r>
              <a:rPr lang="en-US" dirty="0" smtClean="0"/>
              <a:t>0.5</a:t>
            </a:r>
            <a:r>
              <a:rPr lang="ar-IQ" dirty="0" smtClean="0"/>
              <a:t>% لكل </a:t>
            </a:r>
            <a:r>
              <a:rPr lang="en-US" dirty="0" smtClean="0"/>
              <a:t>1</a:t>
            </a:r>
            <a:r>
              <a:rPr lang="ar-IQ" dirty="0" smtClean="0"/>
              <a:t>%</a:t>
            </a:r>
            <a:r>
              <a:rPr lang="en-US" dirty="0" smtClean="0"/>
              <a:t> </a:t>
            </a:r>
            <a:r>
              <a:rPr lang="ar-IQ" dirty="0" smtClean="0"/>
              <a:t> تغير في عوائد محفظة السوق اي ”يتغير بنسبة نصف تغير محفظة السوق ،اذا تغيرت محفظة السوق بنسبة </a:t>
            </a:r>
            <a:r>
              <a:rPr lang="en-US" dirty="0" smtClean="0"/>
              <a:t>10</a:t>
            </a:r>
            <a:r>
              <a:rPr lang="ar-IQ" dirty="0" smtClean="0"/>
              <a:t>% فانه سيتغير بنسبة </a:t>
            </a:r>
            <a:r>
              <a:rPr lang="en-US" dirty="0" smtClean="0"/>
              <a:t>5</a:t>
            </a:r>
            <a:r>
              <a:rPr lang="ar-IQ" dirty="0" smtClean="0"/>
              <a:t>% فقط“. اي انه اقل مخاطرة. بينما السهم الذي تكون فيه بيتا </a:t>
            </a:r>
            <a:r>
              <a:rPr lang="en-US" dirty="0" smtClean="0"/>
              <a:t>2</a:t>
            </a:r>
            <a:r>
              <a:rPr lang="ar-IQ" dirty="0" smtClean="0"/>
              <a:t> فان عوائده من المتوقع ان تتغير بضعف تغير عوائد محفظة السوق. </a:t>
            </a:r>
          </a:p>
          <a:p>
            <a:pPr>
              <a:buNone/>
            </a:pP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graphicFrame>
        <p:nvGraphicFramePr>
          <p:cNvPr id="4" name="Content Placeholder 3"/>
          <p:cNvGraphicFramePr>
            <a:graphicFrameLocks noGrp="1"/>
          </p:cNvGraphicFramePr>
          <p:nvPr>
            <p:ph idx="1"/>
          </p:nvPr>
        </p:nvGraphicFramePr>
        <p:xfrm>
          <a:off x="457200" y="1600200"/>
          <a:ext cx="8229600" cy="4632960"/>
        </p:xfrm>
        <a:graphic>
          <a:graphicData uri="http://schemas.openxmlformats.org/drawingml/2006/table">
            <a:tbl>
              <a:tblPr rtl="1" firstRow="1" bandRow="1">
                <a:tableStyleId>{5940675A-B579-460E-94D1-54222C63F5DA}</a:tableStyleId>
              </a:tblPr>
              <a:tblGrid>
                <a:gridCol w="1007506"/>
                <a:gridCol w="2905972"/>
                <a:gridCol w="4316122"/>
              </a:tblGrid>
              <a:tr h="370840">
                <a:tc>
                  <a:txBody>
                    <a:bodyPr/>
                    <a:lstStyle/>
                    <a:p>
                      <a:pPr rtl="1"/>
                      <a:r>
                        <a:rPr lang="ar-IQ" sz="3200" dirty="0" smtClean="0"/>
                        <a:t>بيتا </a:t>
                      </a:r>
                      <a:endParaRPr lang="ar-IQ" sz="3200" dirty="0"/>
                    </a:p>
                  </a:txBody>
                  <a:tcPr/>
                </a:tc>
                <a:tc>
                  <a:txBody>
                    <a:bodyPr/>
                    <a:lstStyle/>
                    <a:p>
                      <a:pPr rtl="1"/>
                      <a:r>
                        <a:rPr lang="ar-IQ" sz="3200" dirty="0" smtClean="0"/>
                        <a:t>التعليق </a:t>
                      </a:r>
                      <a:endParaRPr lang="ar-IQ" sz="3200" dirty="0"/>
                    </a:p>
                  </a:txBody>
                  <a:tcPr/>
                </a:tc>
                <a:tc>
                  <a:txBody>
                    <a:bodyPr/>
                    <a:lstStyle/>
                    <a:p>
                      <a:pPr rtl="1"/>
                      <a:r>
                        <a:rPr lang="ar-IQ" sz="3200" dirty="0" smtClean="0"/>
                        <a:t>التفسيرات</a:t>
                      </a:r>
                      <a:r>
                        <a:rPr lang="ar-IQ" sz="3200" baseline="0" dirty="0" smtClean="0"/>
                        <a:t> </a:t>
                      </a:r>
                      <a:endParaRPr lang="ar-IQ" sz="3200" dirty="0"/>
                    </a:p>
                  </a:txBody>
                  <a:tcPr/>
                </a:tc>
              </a:tr>
              <a:tr h="370840">
                <a:tc>
                  <a:txBody>
                    <a:bodyPr/>
                    <a:lstStyle/>
                    <a:p>
                      <a:pPr rtl="1"/>
                      <a:r>
                        <a:rPr lang="en-US" sz="3200" dirty="0" smtClean="0"/>
                        <a:t>2</a:t>
                      </a:r>
                      <a:endParaRPr lang="ar-IQ" sz="3200" dirty="0"/>
                    </a:p>
                  </a:txBody>
                  <a:tcPr/>
                </a:tc>
                <a:tc rowSpan="3">
                  <a:txBody>
                    <a:bodyPr/>
                    <a:lstStyle/>
                    <a:p>
                      <a:pPr rtl="1"/>
                      <a:r>
                        <a:rPr lang="ar-IQ" sz="3200" baseline="0" dirty="0" smtClean="0"/>
                        <a:t> تتحرك بنفس اتجاه حركة السوق </a:t>
                      </a:r>
                      <a:endParaRPr lang="ar-IQ" sz="3200" dirty="0"/>
                    </a:p>
                  </a:txBody>
                  <a:tcPr/>
                </a:tc>
                <a:tc>
                  <a:txBody>
                    <a:bodyPr/>
                    <a:lstStyle/>
                    <a:p>
                      <a:pPr rtl="1"/>
                      <a:r>
                        <a:rPr lang="ar-IQ" sz="3200" dirty="0" smtClean="0"/>
                        <a:t>ضعف استجابة السوق</a:t>
                      </a:r>
                      <a:endParaRPr lang="ar-IQ" sz="3200" dirty="0"/>
                    </a:p>
                  </a:txBody>
                  <a:tcPr/>
                </a:tc>
              </a:tr>
              <a:tr h="370840">
                <a:tc>
                  <a:txBody>
                    <a:bodyPr/>
                    <a:lstStyle/>
                    <a:p>
                      <a:pPr rtl="1"/>
                      <a:r>
                        <a:rPr lang="en-US" sz="3200" dirty="0" smtClean="0"/>
                        <a:t>1</a:t>
                      </a:r>
                      <a:endParaRPr lang="ar-IQ" sz="3200" dirty="0"/>
                    </a:p>
                  </a:txBody>
                  <a:tcPr/>
                </a:tc>
                <a:tc vMerge="1">
                  <a:txBody>
                    <a:bodyPr/>
                    <a:lstStyle/>
                    <a:p>
                      <a:pPr rtl="1"/>
                      <a:endParaRPr lang="ar-IQ" dirty="0"/>
                    </a:p>
                  </a:txBody>
                  <a:tcPr/>
                </a:tc>
                <a:tc>
                  <a:txBody>
                    <a:bodyPr/>
                    <a:lstStyle/>
                    <a:p>
                      <a:pPr rtl="1"/>
                      <a:r>
                        <a:rPr lang="ar-IQ" sz="3200" dirty="0" smtClean="0"/>
                        <a:t>نفس استجابة السوق</a:t>
                      </a:r>
                      <a:endParaRPr lang="ar-IQ" sz="3200" dirty="0"/>
                    </a:p>
                  </a:txBody>
                  <a:tcPr/>
                </a:tc>
              </a:tr>
              <a:tr h="370840">
                <a:tc>
                  <a:txBody>
                    <a:bodyPr/>
                    <a:lstStyle/>
                    <a:p>
                      <a:pPr rtl="1"/>
                      <a:r>
                        <a:rPr lang="en-US" sz="3200" dirty="0" smtClean="0"/>
                        <a:t>0.5</a:t>
                      </a:r>
                      <a:endParaRPr lang="ar-IQ" sz="3200" dirty="0"/>
                    </a:p>
                  </a:txBody>
                  <a:tcPr/>
                </a:tc>
                <a:tc vMerge="1">
                  <a:txBody>
                    <a:bodyPr/>
                    <a:lstStyle/>
                    <a:p>
                      <a:pPr rtl="1"/>
                      <a:endParaRPr lang="ar-IQ" dirty="0"/>
                    </a:p>
                  </a:txBody>
                  <a:tcPr/>
                </a:tc>
                <a:tc>
                  <a:txBody>
                    <a:bodyPr/>
                    <a:lstStyle/>
                    <a:p>
                      <a:pPr rtl="1"/>
                      <a:r>
                        <a:rPr lang="ar-IQ" sz="3200" dirty="0" smtClean="0"/>
                        <a:t>نصف استجابة السوق</a:t>
                      </a:r>
                      <a:endParaRPr lang="ar-IQ" sz="3200" dirty="0"/>
                    </a:p>
                  </a:txBody>
                  <a:tcPr/>
                </a:tc>
              </a:tr>
              <a:tr h="370840">
                <a:tc>
                  <a:txBody>
                    <a:bodyPr/>
                    <a:lstStyle/>
                    <a:p>
                      <a:pPr rtl="1"/>
                      <a:r>
                        <a:rPr lang="en-US" sz="3200" dirty="0" smtClean="0"/>
                        <a:t>0</a:t>
                      </a:r>
                      <a:endParaRPr lang="ar-IQ" sz="3200" dirty="0"/>
                    </a:p>
                  </a:txBody>
                  <a:tcPr/>
                </a:tc>
                <a:tc gridSpan="2">
                  <a:txBody>
                    <a:bodyPr/>
                    <a:lstStyle/>
                    <a:p>
                      <a:pPr algn="ctr" rtl="1"/>
                      <a:r>
                        <a:rPr lang="ar-IQ" sz="3200" dirty="0" smtClean="0"/>
                        <a:t>لا تتاثر بحركة السوق </a:t>
                      </a:r>
                      <a:endParaRPr lang="ar-IQ" sz="3200" dirty="0"/>
                    </a:p>
                  </a:txBody>
                  <a:tcPr/>
                </a:tc>
                <a:tc hMerge="1">
                  <a:txBody>
                    <a:bodyPr/>
                    <a:lstStyle/>
                    <a:p>
                      <a:pPr rtl="1"/>
                      <a:endParaRPr lang="ar-IQ" dirty="0"/>
                    </a:p>
                  </a:txBody>
                  <a:tcPr/>
                </a:tc>
              </a:tr>
              <a:tr h="370840">
                <a:tc>
                  <a:txBody>
                    <a:bodyPr/>
                    <a:lstStyle/>
                    <a:p>
                      <a:pPr rtl="1"/>
                      <a:r>
                        <a:rPr lang="en-US" sz="3200" dirty="0" smtClean="0"/>
                        <a:t>-0.5</a:t>
                      </a:r>
                      <a:endParaRPr lang="ar-IQ" sz="3200" dirty="0"/>
                    </a:p>
                  </a:txBody>
                  <a:tcPr/>
                </a:tc>
                <a:tc rowSpan="3">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IQ" sz="3200" baseline="0" dirty="0" smtClean="0"/>
                        <a:t> </a:t>
                      </a:r>
                      <a:r>
                        <a:rPr lang="ar-IQ" sz="3200" kern="1200" baseline="0" dirty="0" smtClean="0">
                          <a:solidFill>
                            <a:schemeClr val="tx1"/>
                          </a:solidFill>
                          <a:latin typeface="+mn-lt"/>
                          <a:ea typeface="+mn-ea"/>
                          <a:cs typeface="+mn-cs"/>
                        </a:rPr>
                        <a:t>تتحرك بالاتجاه المعاكس لحركة السوق </a:t>
                      </a:r>
                    </a:p>
                  </a:txBody>
                  <a:tcPr/>
                </a:tc>
                <a:tc>
                  <a:txBody>
                    <a:bodyPr/>
                    <a:lstStyle/>
                    <a:p>
                      <a:pPr rtl="1"/>
                      <a:r>
                        <a:rPr lang="ar-IQ" sz="3200" dirty="0" smtClean="0"/>
                        <a:t>نصف استجابة</a:t>
                      </a:r>
                      <a:r>
                        <a:rPr lang="ar-IQ" sz="3200" baseline="0" dirty="0" smtClean="0"/>
                        <a:t> السوق </a:t>
                      </a:r>
                      <a:endParaRPr lang="ar-IQ" sz="3200" dirty="0"/>
                    </a:p>
                  </a:txBody>
                  <a:tcPr/>
                </a:tc>
              </a:tr>
              <a:tr h="370840">
                <a:tc>
                  <a:txBody>
                    <a:bodyPr/>
                    <a:lstStyle/>
                    <a:p>
                      <a:pPr rtl="1"/>
                      <a:r>
                        <a:rPr lang="en-US" sz="3200" dirty="0" smtClean="0"/>
                        <a:t>-1</a:t>
                      </a:r>
                      <a:endParaRPr lang="ar-IQ" sz="3200" dirty="0"/>
                    </a:p>
                  </a:txBody>
                  <a:tcPr/>
                </a:tc>
                <a:tc vMerge="1">
                  <a:txBody>
                    <a:bodyPr/>
                    <a:lstStyle/>
                    <a:p>
                      <a:pPr rtl="1"/>
                      <a:endParaRPr lang="ar-IQ" dirty="0"/>
                    </a:p>
                  </a:txBody>
                  <a:tcPr/>
                </a:tc>
                <a:tc>
                  <a:txBody>
                    <a:bodyPr/>
                    <a:lstStyle/>
                    <a:p>
                      <a:pPr rtl="1"/>
                      <a:r>
                        <a:rPr lang="ar-IQ" sz="3200" dirty="0" smtClean="0"/>
                        <a:t>نفس اسجابة السوق </a:t>
                      </a:r>
                      <a:endParaRPr lang="ar-IQ" sz="3200" dirty="0"/>
                    </a:p>
                  </a:txBody>
                  <a:tcPr/>
                </a:tc>
              </a:tr>
              <a:tr h="370840">
                <a:tc>
                  <a:txBody>
                    <a:bodyPr/>
                    <a:lstStyle/>
                    <a:p>
                      <a:pPr rtl="1"/>
                      <a:r>
                        <a:rPr lang="en-US" sz="3200" dirty="0" smtClean="0"/>
                        <a:t>-2</a:t>
                      </a:r>
                      <a:endParaRPr lang="ar-IQ" sz="3200" dirty="0"/>
                    </a:p>
                  </a:txBody>
                  <a:tcPr/>
                </a:tc>
                <a:tc vMerge="1">
                  <a:txBody>
                    <a:bodyPr/>
                    <a:lstStyle/>
                    <a:p>
                      <a:pPr rtl="1"/>
                      <a:endParaRPr lang="ar-IQ" dirty="0"/>
                    </a:p>
                  </a:txBody>
                  <a:tcPr/>
                </a:tc>
                <a:tc>
                  <a:txBody>
                    <a:bodyPr/>
                    <a:lstStyle/>
                    <a:p>
                      <a:pPr rtl="1"/>
                      <a:r>
                        <a:rPr lang="ar-IQ" sz="3200" dirty="0" smtClean="0"/>
                        <a:t>ضعف استجابة السوق </a:t>
                      </a:r>
                      <a:endParaRPr lang="ar-IQ" sz="32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1429</TotalTime>
  <Words>294</Words>
  <Application>Microsoft Office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الفصل الثالث العائد والمخاطرة Risk and Return  </vt:lpstr>
      <vt:lpstr>نموذج CAPM</vt:lpstr>
      <vt:lpstr>PowerPoint Presentation</vt:lpstr>
      <vt:lpstr>PowerPoint Presentation</vt:lpstr>
      <vt:lpstr>PowerPoint Presentation</vt:lpstr>
      <vt:lpstr>PowerPoint Presentation</vt:lpstr>
      <vt:lpstr>نموذج CAPM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Theory</dc:title>
  <dc:creator>DELL</dc:creator>
  <cp:lastModifiedBy>name</cp:lastModifiedBy>
  <cp:revision>237</cp:revision>
  <dcterms:created xsi:type="dcterms:W3CDTF">2013-11-19T17:11:31Z</dcterms:created>
  <dcterms:modified xsi:type="dcterms:W3CDTF">2017-12-11T13:38:09Z</dcterms:modified>
</cp:coreProperties>
</file>