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330" r:id="rId2"/>
    <p:sldId id="268" r:id="rId3"/>
    <p:sldId id="270" r:id="rId4"/>
    <p:sldId id="278" r:id="rId5"/>
    <p:sldId id="272" r:id="rId6"/>
    <p:sldId id="273" r:id="rId7"/>
    <p:sldId id="274" r:id="rId8"/>
    <p:sldId id="275" r:id="rId9"/>
    <p:sldId id="276" r:id="rId10"/>
    <p:sldId id="277" r:id="rId11"/>
    <p:sldId id="326" r:id="rId12"/>
    <p:sldId id="279" r:id="rId13"/>
    <p:sldId id="329" r:id="rId14"/>
    <p:sldId id="271" r:id="rId15"/>
    <p:sldId id="280" r:id="rId16"/>
    <p:sldId id="281" r:id="rId17"/>
    <p:sldId id="283" r:id="rId18"/>
    <p:sldId id="285" r:id="rId19"/>
    <p:sldId id="325"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CC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18" autoAdjust="0"/>
    <p:restoredTop sz="94640"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7FDAB7-998D-498B-97FD-BE14BB808CC4}" type="datetimeFigureOut">
              <a:rPr lang="ar-IQ" smtClean="0"/>
              <a:pPr/>
              <a:t>23/03/1439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CA15131-6436-470C-9012-A0C92D98E2BC}" type="slidenum">
              <a:rPr lang="ar-IQ" smtClean="0"/>
              <a:pPr/>
              <a:t>‹#›</a:t>
            </a:fld>
            <a:endParaRPr lang="ar-IQ"/>
          </a:p>
        </p:txBody>
      </p:sp>
    </p:spTree>
    <p:extLst>
      <p:ext uri="{BB962C8B-B14F-4D97-AF65-F5344CB8AC3E}">
        <p14:creationId xmlns:p14="http://schemas.microsoft.com/office/powerpoint/2010/main" val="41287144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723A2AD-951C-482F-8108-872FD690BB48}"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20AAC5-6BD0-486F-9EAC-03ECDC5FF10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63031"/>
            <a:ext cx="7772400" cy="1470025"/>
          </a:xfrm>
        </p:spPr>
        <p:txBody>
          <a:bodyPr>
            <a:noAutofit/>
          </a:bodyPr>
          <a:lstStyle/>
          <a:p>
            <a:r>
              <a:rPr lang="ar-IQ" sz="8800" b="1" dirty="0" smtClean="0">
                <a:solidFill>
                  <a:srgbClr val="FF0000"/>
                </a:solidFill>
                <a:effectLst>
                  <a:outerShdw blurRad="38100" dist="38100" dir="2700000" algn="tl">
                    <a:srgbClr val="C0C0C0"/>
                  </a:outerShdw>
                </a:effectLst>
              </a:rPr>
              <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الفصل الثالث</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العائد </a:t>
            </a:r>
            <a:r>
              <a:rPr lang="ar-IQ" sz="8800" b="1" dirty="0">
                <a:solidFill>
                  <a:srgbClr val="FF0000"/>
                </a:solidFill>
                <a:effectLst>
                  <a:outerShdw blurRad="38100" dist="38100" dir="2700000" algn="tl">
                    <a:srgbClr val="C0C0C0"/>
                  </a:outerShdw>
                </a:effectLst>
              </a:rPr>
              <a:t>والمخاطرة</a:t>
            </a:r>
            <a:br>
              <a:rPr lang="ar-IQ" sz="8800" b="1" dirty="0">
                <a:solidFill>
                  <a:srgbClr val="FF0000"/>
                </a:solidFill>
                <a:effectLst>
                  <a:outerShdw blurRad="38100" dist="38100" dir="2700000" algn="tl">
                    <a:srgbClr val="C0C0C0"/>
                  </a:outerShdw>
                </a:effectLst>
              </a:rPr>
            </a:br>
            <a:r>
              <a:rPr lang="en-US" sz="8800" b="1" dirty="0">
                <a:solidFill>
                  <a:srgbClr val="FF0000"/>
                </a:solidFill>
                <a:effectLst>
                  <a:outerShdw blurRad="38100" dist="38100" dir="2700000" algn="tl">
                    <a:srgbClr val="C0C0C0"/>
                  </a:outerShdw>
                </a:effectLst>
              </a:rPr>
              <a:t>Risk and Return</a:t>
            </a:r>
            <a:r>
              <a:rPr lang="ar-IQ" sz="8800" b="1" dirty="0">
                <a:solidFill>
                  <a:srgbClr val="FF0000"/>
                </a:solidFill>
                <a:effectLst>
                  <a:outerShdw blurRad="38100" dist="38100" dir="2700000" algn="tl">
                    <a:srgbClr val="C0C0C0"/>
                  </a:outerShdw>
                </a:effectLst>
              </a:rPr>
              <a:t/>
            </a:r>
            <a:br>
              <a:rPr lang="ar-IQ" sz="8800" b="1" dirty="0">
                <a:solidFill>
                  <a:srgbClr val="FF0000"/>
                </a:solidFill>
                <a:effectLst>
                  <a:outerShdw blurRad="38100" dist="38100" dir="2700000" algn="tl">
                    <a:srgbClr val="C0C0C0"/>
                  </a:outerShdw>
                </a:effectLst>
              </a:rPr>
            </a:br>
            <a:r>
              <a:rPr lang="ar-IQ" sz="8800" b="1" dirty="0">
                <a:effectLst>
                  <a:outerShdw blurRad="38100" dist="38100" dir="2700000" algn="tl">
                    <a:srgbClr val="000000">
                      <a:alpha val="43137"/>
                    </a:srgbClr>
                  </a:outerShdw>
                </a:effectLst>
              </a:rPr>
              <a:t/>
            </a:r>
            <a:br>
              <a:rPr lang="ar-IQ" sz="8800" b="1" dirty="0">
                <a:effectLst>
                  <a:outerShdw blurRad="38100" dist="38100" dir="2700000" algn="tl">
                    <a:srgbClr val="000000">
                      <a:alpha val="43137"/>
                    </a:srgbClr>
                  </a:outerShdw>
                </a:effectLst>
              </a:rPr>
            </a:br>
            <a:endParaRPr lang="ar-IQ" sz="8800" b="1" dirty="0">
              <a:solidFill>
                <a:srgbClr val="FF0000"/>
              </a:solidFill>
              <a:effectLst>
                <a:outerShdw blurRad="38100" dist="38100" dir="2700000" algn="tl">
                  <a:srgbClr val="C0C0C0"/>
                </a:outerShdw>
              </a:effectLst>
              <a:latin typeface="+mn-lt"/>
              <a:ea typeface="+mn-ea"/>
              <a:cs typeface="+mn-cs"/>
            </a:endParaRPr>
          </a:p>
        </p:txBody>
      </p:sp>
      <p:sp>
        <p:nvSpPr>
          <p:cNvPr id="3" name="Subtitle 2"/>
          <p:cNvSpPr>
            <a:spLocks noGrp="1"/>
          </p:cNvSpPr>
          <p:nvPr>
            <p:ph type="subTitle" idx="1"/>
          </p:nvPr>
        </p:nvSpPr>
        <p:spPr/>
        <p:txBody>
          <a:bodyPr>
            <a:normAutofit fontScale="85000" lnSpcReduction="20000"/>
          </a:bodyPr>
          <a:lstStyle/>
          <a:p>
            <a:endParaRPr lang="ar-IQ" b="1" dirty="0" smtClean="0">
              <a:solidFill>
                <a:srgbClr val="FF0000"/>
              </a:solidFill>
              <a:effectLst>
                <a:outerShdw blurRad="38100" dist="38100" dir="2700000" algn="tl">
                  <a:srgbClr val="C0C0C0"/>
                </a:outerShdw>
              </a:effectLst>
            </a:endParaRPr>
          </a:p>
          <a:p>
            <a:endParaRPr lang="ar-IQ" b="1" dirty="0" smtClean="0">
              <a:solidFill>
                <a:srgbClr val="FF0000"/>
              </a:solidFill>
              <a:effectLst>
                <a:outerShdw blurRad="38100" dist="38100" dir="2700000" algn="tl">
                  <a:srgbClr val="C0C0C0"/>
                </a:outerShdw>
              </a:effectLst>
            </a:endParaRPr>
          </a:p>
          <a:p>
            <a:endParaRPr lang="ar-IQ" b="1" dirty="0">
              <a:solidFill>
                <a:srgbClr val="FF0000"/>
              </a:solidFill>
              <a:effectLst>
                <a:outerShdw blurRad="38100" dist="38100" dir="2700000" algn="tl">
                  <a:srgbClr val="C0C0C0"/>
                </a:outerShdw>
              </a:effectLst>
            </a:endParaRPr>
          </a:p>
          <a:p>
            <a:r>
              <a:rPr lang="ar-IQ" b="1" dirty="0" smtClean="0">
                <a:solidFill>
                  <a:srgbClr val="FF0000"/>
                </a:solidFill>
                <a:effectLst>
                  <a:outerShdw blurRad="38100" dist="38100" dir="2700000" algn="tl">
                    <a:srgbClr val="C0C0C0"/>
                  </a:outerShdw>
                </a:effectLst>
              </a:rPr>
              <a:t>تقييم </a:t>
            </a:r>
            <a:r>
              <a:rPr lang="ar-IQ" b="1" dirty="0">
                <a:solidFill>
                  <a:srgbClr val="FF0000"/>
                </a:solidFill>
                <a:effectLst>
                  <a:outerShdw blurRad="38100" dist="38100" dir="2700000" algn="tl">
                    <a:srgbClr val="C0C0C0"/>
                  </a:outerShdw>
                </a:effectLst>
              </a:rPr>
              <a:t>قرارات الاستثمار</a:t>
            </a:r>
            <a:endParaRPr lang="ar-IQ"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1188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rmAutofit fontScale="85000" lnSpcReduction="20000"/>
          </a:bodyPr>
          <a:lstStyle/>
          <a:p>
            <a:pPr algn="just">
              <a:buNone/>
            </a:pPr>
            <a:r>
              <a:rPr lang="ar-IQ" b="1" dirty="0" smtClean="0"/>
              <a:t>الارتباط ، التنويع ، العائد والمخاطرة </a:t>
            </a:r>
          </a:p>
          <a:p>
            <a:pPr algn="just">
              <a:buNone/>
            </a:pPr>
            <a:r>
              <a:rPr lang="ar-IQ" dirty="0" smtClean="0"/>
              <a:t>		بصورة عامة كلما كان الارتباط منخفضا بين عوائد الموجودات كلما ادى ذلك الى تخفيض المخاطرة بواسطة التنويع. لذلك فان كمية المخاطرة التي يمكن تخفيضها من خلال التنويع تعتمد على درجة الارتباط. </a:t>
            </a:r>
          </a:p>
          <a:p>
            <a:pPr algn="just">
              <a:buNone/>
            </a:pPr>
            <a:r>
              <a:rPr lang="ar-IQ" dirty="0" smtClean="0"/>
              <a:t>		حتى ولم يكن الموجودين مرتبطين بصورة سالبة ،فان الارتباط الموجب الاقل بينهما ،سيؤدي الى تقليل المخاطرة. ان عوائد بعض الموجودات تكون غير مرتبطة ببعضها اي انه لا يوجد تداخل بين عوائدها ،ان جمع هذه الموجودات مع بعضهما في المحفظة يمكن ان يقلل من المخاطرة ايضا ،ولكن ليس بنفس درجة فاعلية جمع الموجودات المرتبطة بصورة سالبة وانما بدرجة اكثر فاعلية من جمع الموجودات المرتبطة بصورة موجبة.</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Untitled.png"/>
          <p:cNvPicPr>
            <a:picLocks noGrp="1" noChangeAspect="1"/>
          </p:cNvPicPr>
          <p:nvPr>
            <p:ph idx="1"/>
          </p:nvPr>
        </p:nvPicPr>
        <p:blipFill>
          <a:blip r:embed="rId2"/>
          <a:stretch>
            <a:fillRect/>
          </a:stretch>
        </p:blipFill>
        <p:spPr>
          <a:xfrm>
            <a:off x="1928794" y="2000240"/>
            <a:ext cx="5572164" cy="3643338"/>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lstStyle/>
          <a:p>
            <a:pPr algn="just">
              <a:buNone/>
            </a:pPr>
            <a:r>
              <a:rPr lang="ar-IQ" dirty="0" smtClean="0"/>
              <a:t>		ان خلق المحظة من خلال جمع الموجودين بارتباط تام موجب لا يمكن ان يقلل من المخاطرة الكلية للمحظة بصورة ادنى من مخاطرة الموجود الاقل مخاطرة. اما المحفظة التي تجمع بين موجودين بارتباط اقل من التام الموجب فانها يمكن ان تقلل المخاطرة الكلية الى مستوى ادنى من المخاطرة المنفردة لاي من موجوداتها وقد يكون هذا المستوى مساويا للصفر.</a:t>
            </a:r>
          </a:p>
          <a:p>
            <a:pPr>
              <a:buNone/>
            </a:pPr>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العائد والمخاطره في حالات الارتباط المختلفة</a:t>
            </a:r>
            <a:endParaRPr lang="ar-IQ" dirty="0"/>
          </a:p>
        </p:txBody>
      </p:sp>
      <p:pic>
        <p:nvPicPr>
          <p:cNvPr id="4" name="Content Placeholder 3" descr="122.png"/>
          <p:cNvPicPr>
            <a:picLocks noGrp="1" noChangeAspect="1"/>
          </p:cNvPicPr>
          <p:nvPr>
            <p:ph idx="1"/>
          </p:nvPr>
        </p:nvPicPr>
        <p:blipFill>
          <a:blip r:embed="rId2"/>
          <a:stretch>
            <a:fillRect/>
          </a:stretch>
        </p:blipFill>
        <p:spPr>
          <a:xfrm>
            <a:off x="4429124" y="1643050"/>
            <a:ext cx="4096246" cy="4500594"/>
          </a:xfrm>
        </p:spPr>
      </p:pic>
      <p:pic>
        <p:nvPicPr>
          <p:cNvPr id="5" name="Picture 4" descr="Untitled.png"/>
          <p:cNvPicPr>
            <a:picLocks noChangeAspect="1"/>
          </p:cNvPicPr>
          <p:nvPr/>
        </p:nvPicPr>
        <p:blipFill>
          <a:blip r:embed="rId3"/>
          <a:stretch>
            <a:fillRect/>
          </a:stretch>
        </p:blipFill>
        <p:spPr>
          <a:xfrm>
            <a:off x="285720" y="1928802"/>
            <a:ext cx="4124806" cy="407196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a:xfrm>
            <a:off x="457200" y="1617681"/>
            <a:ext cx="8229600" cy="4525963"/>
          </a:xfrm>
        </p:spPr>
        <p:txBody>
          <a:bodyPr>
            <a:noAutofit/>
          </a:bodyPr>
          <a:lstStyle/>
          <a:p>
            <a:pPr>
              <a:buNone/>
            </a:pPr>
            <a:r>
              <a:rPr lang="ar-IQ" sz="2400" dirty="0" smtClean="0"/>
              <a:t>		كما يمكن قياس مخاطرة المحفظة المتكونة من موجودين من خلال المعادلة الاتية :</a:t>
            </a:r>
            <a:endParaRPr lang="ar-IQ" sz="1600" dirty="0" smtClean="0"/>
          </a:p>
          <a:p>
            <a:pPr>
              <a:buNone/>
            </a:pPr>
            <a:endParaRPr lang="ar-IQ" sz="4000" dirty="0" smtClean="0"/>
          </a:p>
          <a:p>
            <a:pPr>
              <a:buNone/>
            </a:pPr>
            <a:r>
              <a:rPr lang="en-US" sz="2400" dirty="0" smtClean="0"/>
              <a:t>C1,2</a:t>
            </a:r>
            <a:r>
              <a:rPr lang="ar-IQ" sz="2400" dirty="0" smtClean="0"/>
              <a:t>: الارتباط بين الموجود (</a:t>
            </a:r>
            <a:r>
              <a:rPr lang="en-US" sz="2400" dirty="0" smtClean="0"/>
              <a:t>1</a:t>
            </a:r>
            <a:r>
              <a:rPr lang="ar-IQ" sz="2400" dirty="0" smtClean="0"/>
              <a:t>) والموجود (</a:t>
            </a:r>
            <a:r>
              <a:rPr lang="en-US" sz="2400" dirty="0" smtClean="0"/>
              <a:t>2</a:t>
            </a:r>
            <a:r>
              <a:rPr lang="ar-IQ" sz="2400" dirty="0" smtClean="0"/>
              <a:t>).</a:t>
            </a:r>
          </a:p>
          <a:p>
            <a:pPr>
              <a:buNone/>
            </a:pPr>
            <a:r>
              <a:rPr lang="ar-IQ" sz="2400" dirty="0" smtClean="0"/>
              <a:t>		ويمكن استخراج معامل الارتباط بين موجودين وفق المعادلة الاتية :</a:t>
            </a:r>
          </a:p>
          <a:p>
            <a:pPr>
              <a:buNone/>
            </a:pPr>
            <a:r>
              <a:rPr lang="ar-IQ" sz="2400" dirty="0" smtClean="0"/>
              <a:t> </a:t>
            </a:r>
            <a:r>
              <a:rPr lang="en-US" sz="2400" dirty="0" smtClean="0"/>
              <a:t>COV1,2</a:t>
            </a:r>
            <a:r>
              <a:rPr lang="ar-IQ" sz="2400" dirty="0" smtClean="0"/>
              <a:t>: التباين المشترك بين الموجود (</a:t>
            </a:r>
            <a:r>
              <a:rPr lang="en-US" sz="2400" dirty="0" smtClean="0"/>
              <a:t>1</a:t>
            </a:r>
            <a:r>
              <a:rPr lang="ar-IQ" sz="2400" dirty="0" smtClean="0"/>
              <a:t>) </a:t>
            </a:r>
          </a:p>
          <a:p>
            <a:pPr>
              <a:buNone/>
            </a:pPr>
            <a:r>
              <a:rPr lang="ar-IQ" sz="2400" dirty="0" smtClean="0"/>
              <a:t>والموجود (</a:t>
            </a:r>
            <a:r>
              <a:rPr lang="en-US" sz="2400" dirty="0" smtClean="0"/>
              <a:t>2</a:t>
            </a:r>
            <a:r>
              <a:rPr lang="ar-IQ" sz="2400" dirty="0" smtClean="0"/>
              <a:t>).</a:t>
            </a:r>
          </a:p>
          <a:p>
            <a:pPr>
              <a:buNone/>
            </a:pPr>
            <a:r>
              <a:rPr lang="ar-IQ" sz="2400" dirty="0" smtClean="0"/>
              <a:t>ويمكن استخراج التباين المشترك بين موجودين</a:t>
            </a:r>
          </a:p>
          <a:p>
            <a:pPr>
              <a:buNone/>
            </a:pPr>
            <a:r>
              <a:rPr lang="ar-IQ" sz="2400" dirty="0" smtClean="0"/>
              <a:t> من خلال المعادلة الاتية :</a:t>
            </a:r>
          </a:p>
          <a:p>
            <a:pPr>
              <a:buNone/>
            </a:pPr>
            <a:r>
              <a:rPr lang="ar-IQ" sz="2400" dirty="0" smtClean="0"/>
              <a:t>كما يمكن استخراج الوزن النسبي لكل موجود داخل المحفظة المتكونة من موجودين من خلال الاتي المعادلة الاتية :</a:t>
            </a:r>
          </a:p>
          <a:p>
            <a:pPr>
              <a:buNone/>
            </a:pPr>
            <a:endParaRPr lang="ar-IQ" sz="2400" dirty="0" smtClean="0"/>
          </a:p>
          <a:p>
            <a:pPr>
              <a:buNone/>
            </a:pPr>
            <a:endParaRPr lang="ar-IQ" sz="2400" dirty="0" smtClean="0"/>
          </a:p>
          <a:p>
            <a:pPr>
              <a:buNone/>
            </a:pPr>
            <a:endParaRPr lang="ar-IQ" sz="2400" dirty="0" smtClean="0"/>
          </a:p>
          <a:p>
            <a:pPr>
              <a:buNone/>
            </a:pPr>
            <a:endParaRPr lang="ar-IQ" sz="2400" dirty="0" smtClean="0"/>
          </a:p>
          <a:p>
            <a:pPr>
              <a:buNone/>
            </a:pPr>
            <a:endParaRPr lang="ar-IQ" sz="2400" dirty="0" smtClean="0"/>
          </a:p>
          <a:p>
            <a:pPr>
              <a:buNone/>
            </a:pPr>
            <a:endParaRPr lang="ar-IQ" sz="2400" dirty="0" smtClean="0"/>
          </a:p>
          <a:p>
            <a:pPr>
              <a:buNone/>
            </a:pPr>
            <a:endParaRPr lang="ar-IQ" sz="2400" dirty="0" smtClean="0"/>
          </a:p>
          <a:p>
            <a:pPr algn="just">
              <a:buNone/>
            </a:pPr>
            <a:endParaRPr lang="ar-IQ" sz="2400" dirty="0" smtClean="0"/>
          </a:p>
          <a:p>
            <a:pPr>
              <a:buNone/>
            </a:pPr>
            <a:endParaRPr lang="ar-IQ" sz="2400" dirty="0" smtClean="0"/>
          </a:p>
          <a:p>
            <a:pPr>
              <a:buNone/>
            </a:pPr>
            <a:endParaRPr lang="ar-IQ" sz="2400" dirty="0" smtClean="0"/>
          </a:p>
          <a:p>
            <a:pPr>
              <a:buNone/>
            </a:pPr>
            <a:endParaRPr lang="ar-IQ" sz="2400" dirty="0" smtClean="0"/>
          </a:p>
          <a:p>
            <a:pPr>
              <a:buNone/>
            </a:pPr>
            <a:endParaRPr lang="ar-IQ" sz="2400" dirty="0" smtClean="0"/>
          </a:p>
          <a:p>
            <a:pPr>
              <a:buNone/>
            </a:pPr>
            <a:endParaRPr lang="ar-IQ" sz="2400" dirty="0"/>
          </a:p>
        </p:txBody>
      </p:sp>
      <p:pic>
        <p:nvPicPr>
          <p:cNvPr id="4" name="Picture 3" descr="Untitled 2.png"/>
          <p:cNvPicPr>
            <a:picLocks noChangeAspect="1"/>
          </p:cNvPicPr>
          <p:nvPr/>
        </p:nvPicPr>
        <p:blipFill>
          <a:blip r:embed="rId2">
            <a:lum bright="10000"/>
          </a:blip>
          <a:stretch>
            <a:fillRect/>
          </a:stretch>
        </p:blipFill>
        <p:spPr>
          <a:xfrm>
            <a:off x="928662" y="2357430"/>
            <a:ext cx="7440083" cy="838336"/>
          </a:xfrm>
          <a:prstGeom prst="rect">
            <a:avLst/>
          </a:prstGeom>
        </p:spPr>
      </p:pic>
      <p:sp>
        <p:nvSpPr>
          <p:cNvPr id="81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8195" name="Rectangle 3"/>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1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819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4143380"/>
            <a:ext cx="2214578" cy="580252"/>
          </a:xfrm>
          <a:prstGeom prst="rect">
            <a:avLst/>
          </a:prstGeom>
          <a:noFill/>
        </p:spPr>
      </p:pic>
      <p:sp>
        <p:nvSpPr>
          <p:cNvPr id="8198" name="Rectangle 6"/>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20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8199"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58" y="5072074"/>
            <a:ext cx="3328869" cy="638177"/>
          </a:xfrm>
          <a:prstGeom prst="rect">
            <a:avLst/>
          </a:prstGeom>
          <a:noFill/>
        </p:spPr>
      </p:pic>
      <p:sp>
        <p:nvSpPr>
          <p:cNvPr id="8201" name="Rectangle 9"/>
          <p:cNvSpPr>
            <a:spLocks noChangeArrowheads="1"/>
          </p:cNvSpPr>
          <p:nvPr/>
        </p:nvSpPr>
        <p:spPr bwMode="auto">
          <a:xfrm>
            <a:off x="0" y="809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20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8202"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00034" y="6223911"/>
            <a:ext cx="1571636" cy="491237"/>
          </a:xfrm>
          <a:prstGeom prst="rect">
            <a:avLst/>
          </a:prstGeom>
          <a:noFill/>
        </p:spPr>
      </p:pic>
      <p:sp>
        <p:nvSpPr>
          <p:cNvPr id="8204" name="Rectangle 12"/>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20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8205"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500298" y="6208661"/>
            <a:ext cx="1428760" cy="577925"/>
          </a:xfrm>
          <a:prstGeom prst="rect">
            <a:avLst/>
          </a:prstGeom>
          <a:noFill/>
        </p:spPr>
      </p:pic>
      <p:sp>
        <p:nvSpPr>
          <p:cNvPr id="8207" name="Rectangle 15"/>
          <p:cNvSpPr>
            <a:spLocks noChangeArrowheads="1"/>
          </p:cNvSpPr>
          <p:nvPr/>
        </p:nvSpPr>
        <p:spPr bwMode="auto">
          <a:xfrm>
            <a:off x="0" y="800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rmAutofit fontScale="92500"/>
          </a:bodyPr>
          <a:lstStyle/>
          <a:p>
            <a:pPr>
              <a:buNone/>
            </a:pPr>
            <a:r>
              <a:rPr lang="ar-IQ" dirty="0" smtClean="0"/>
              <a:t>		اما المحفظة المتكونة من عدد </a:t>
            </a:r>
            <a:r>
              <a:rPr lang="en-US" dirty="0" smtClean="0"/>
              <a:t>N</a:t>
            </a:r>
            <a:r>
              <a:rPr lang="ar-IQ" dirty="0" smtClean="0"/>
              <a:t> من الموجودات فيتم قياس مخاطرتها بالمعادلة الموسعة للانحراف المعياري الاتية :</a:t>
            </a:r>
          </a:p>
          <a:p>
            <a:pPr>
              <a:buNone/>
            </a:pPr>
            <a:endParaRPr lang="ar-IQ" dirty="0" smtClean="0"/>
          </a:p>
          <a:p>
            <a:pPr>
              <a:buNone/>
            </a:pPr>
            <a:endParaRPr lang="ar-IQ" dirty="0" smtClean="0"/>
          </a:p>
          <a:p>
            <a:pPr>
              <a:buNone/>
            </a:pPr>
            <a:r>
              <a:rPr lang="en-US" dirty="0" err="1" smtClean="0"/>
              <a:t>Wi</a:t>
            </a:r>
            <a:r>
              <a:rPr lang="ar-IQ" dirty="0" smtClean="0"/>
              <a:t> : النسبة المستثمرة في الموجود (</a:t>
            </a:r>
            <a:r>
              <a:rPr lang="en-US" dirty="0" err="1" smtClean="0"/>
              <a:t>i</a:t>
            </a:r>
            <a:r>
              <a:rPr lang="ar-IQ" dirty="0" smtClean="0"/>
              <a:t>)</a:t>
            </a:r>
          </a:p>
          <a:p>
            <a:pPr>
              <a:buNone/>
            </a:pPr>
            <a:r>
              <a:rPr lang="en-US" dirty="0" err="1" smtClean="0"/>
              <a:t>Wj</a:t>
            </a:r>
            <a:r>
              <a:rPr lang="ar-IQ" dirty="0" smtClean="0"/>
              <a:t> : النسبة المستثمرة في الموجود (</a:t>
            </a:r>
            <a:r>
              <a:rPr lang="en-US" dirty="0" smtClean="0"/>
              <a:t>j</a:t>
            </a:r>
            <a:r>
              <a:rPr lang="ar-IQ" dirty="0" smtClean="0"/>
              <a:t>)</a:t>
            </a:r>
          </a:p>
          <a:p>
            <a:pPr>
              <a:buNone/>
            </a:pPr>
            <a:r>
              <a:rPr lang="en-US" dirty="0" smtClean="0"/>
              <a:t> </a:t>
            </a:r>
            <a:r>
              <a:rPr lang="en-US" dirty="0" err="1" smtClean="0"/>
              <a:t>Ci,j</a:t>
            </a:r>
            <a:r>
              <a:rPr lang="ar-IQ" dirty="0" smtClean="0"/>
              <a:t>: معامل الارتباط بين الموجودين </a:t>
            </a:r>
            <a:r>
              <a:rPr lang="en-US" dirty="0" err="1" smtClean="0"/>
              <a:t>i</a:t>
            </a:r>
            <a:r>
              <a:rPr lang="ar-IQ" dirty="0" smtClean="0"/>
              <a:t> ، </a:t>
            </a:r>
            <a:r>
              <a:rPr lang="en-US" dirty="0" smtClean="0"/>
              <a:t>j</a:t>
            </a:r>
            <a:r>
              <a:rPr lang="ar-IQ" dirty="0" smtClean="0"/>
              <a:t> </a:t>
            </a:r>
          </a:p>
          <a:p>
            <a:pPr>
              <a:buNone/>
            </a:pPr>
            <a:r>
              <a:rPr lang="en-US" dirty="0" smtClean="0"/>
              <a:t>N</a:t>
            </a:r>
            <a:r>
              <a:rPr lang="ar-IQ" dirty="0" smtClean="0"/>
              <a:t>   : عدد الاسهم في المحفظة</a:t>
            </a:r>
          </a:p>
          <a:p>
            <a:pPr>
              <a:buNone/>
            </a:pPr>
            <a:endParaRPr lang="ar-IQ" dirty="0" smtClean="0"/>
          </a:p>
          <a:p>
            <a:pPr>
              <a:buNone/>
            </a:pPr>
            <a:endParaRPr lang="ar-IQ" dirty="0"/>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399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62" y="2714620"/>
            <a:ext cx="5857916" cy="1000132"/>
          </a:xfrm>
          <a:prstGeom prst="rect">
            <a:avLst/>
          </a:prstGeom>
          <a:noFill/>
        </p:spPr>
      </p:pic>
      <p:sp>
        <p:nvSpPr>
          <p:cNvPr id="39939" name="Rectangle 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Autofit/>
          </a:bodyPr>
          <a:lstStyle/>
          <a:p>
            <a:pPr algn="just">
              <a:buNone/>
            </a:pPr>
            <a:r>
              <a:rPr lang="ar-IQ" sz="2000" dirty="0" smtClean="0"/>
              <a:t>		</a:t>
            </a:r>
            <a:r>
              <a:rPr lang="ar-IQ" sz="2000" b="1" dirty="0" smtClean="0"/>
              <a:t>انواع التنويع : </a:t>
            </a:r>
            <a:r>
              <a:rPr lang="ar-IQ" sz="2000" dirty="0" smtClean="0"/>
              <a:t>ان اصل مصطلح التنويع هو التنوع. والتنوع في مجال الاستثمارات المالية هو توزيع راس المال المخصص للاستثمار على عدد من الاستثمارات </a:t>
            </a:r>
          </a:p>
          <a:p>
            <a:pPr algn="just">
              <a:buNone/>
            </a:pPr>
            <a:r>
              <a:rPr lang="ar-IQ" sz="2000" dirty="0" smtClean="0"/>
              <a:t>		</a:t>
            </a:r>
            <a:r>
              <a:rPr lang="ar-IQ" sz="2000" b="1" dirty="0" smtClean="0"/>
              <a:t>التنويع البسيط : </a:t>
            </a:r>
            <a:r>
              <a:rPr lang="ar-IQ" sz="2000" dirty="0" smtClean="0"/>
              <a:t>وھو عملیة اضافة ورقة مالیة الى ورقة مالیة اخرى او مجموعة اوراق مالیة دون الاعتماد على معیارمحدد لاضافة ھذه الورقة وبالتالي فانه لیس بالضروره ان یؤدي ھذا النوع من التنویع الى تخفیض مخاطرة المحفظة بل قد یؤدي الى زیادتھا في بعض الاحیان عندما یتم اختیار ورقة مالیة غیر مناسبة وفقا لمواصفات العائد والمخاطره.</a:t>
            </a:r>
          </a:p>
          <a:p>
            <a:pPr algn="just">
              <a:buNone/>
            </a:pPr>
            <a:r>
              <a:rPr lang="ar-IQ" sz="2000" dirty="0" smtClean="0"/>
              <a:t>و يكون التنويع بسيطا عندما يستثمر بكميات متساوية من الاموال في عدد من الاوراق المالية المختلفة.وعندما تكون تباينات العوائد (مقياس لمخاطرتها) متساوية في جميع الموجودات فان مخاطرة المحفظة المنوعة عشوائيا تساوي تباين اي من هذه الاستثمارات مقسوما على عددها. فمخاطرة المحفظة في هذه الحالة تننخفض الى النصف عندما تكون المحفظة مكونة من موجودين وقد وزعت بينهما الاموال بالتساوي. وتنخفض المخاطرة الى الربع عندما تكون المحفظة مكونة من اربعة موجودات متساوية الاوزان. ويعني التنويع البسيط ايضا ان المحفظة المكونة من </a:t>
            </a:r>
            <a:r>
              <a:rPr lang="en-US" sz="2000" dirty="0" smtClean="0"/>
              <a:t>200</a:t>
            </a:r>
            <a:r>
              <a:rPr lang="ar-IQ" sz="2000" dirty="0" smtClean="0"/>
              <a:t> موجود مختلف هي اكثر تنوعا بمقدار </a:t>
            </a:r>
            <a:r>
              <a:rPr lang="en-US" sz="2000" dirty="0" smtClean="0"/>
              <a:t>10</a:t>
            </a:r>
            <a:r>
              <a:rPr lang="ar-IQ" sz="2000" dirty="0" smtClean="0"/>
              <a:t> مرات من محفظة مكونة من </a:t>
            </a:r>
            <a:r>
              <a:rPr lang="en-US" sz="2000" dirty="0" smtClean="0"/>
              <a:t>20</a:t>
            </a:r>
            <a:r>
              <a:rPr lang="ar-IQ" sz="2000" dirty="0" smtClean="0"/>
              <a:t> موجود مختلف فقط.</a:t>
            </a:r>
          </a:p>
          <a:p>
            <a:pPr algn="just">
              <a:buNone/>
            </a:pPr>
            <a:r>
              <a:rPr lang="ar-IQ" sz="2000" dirty="0" smtClean="0"/>
              <a:t>		المبدا الذي يقوم عليه التنويع البسيط ، ان زيادة حجم المحفظة يؤدي الى تخفيض مخاطرتها مخاطرتها من دون قياس لمقدار الانخفاض في المخاطرة اذ يتم اختيار الموجودات يتم بصورة عشوائية لذلك يطلق عليه التنويع العشوائي. </a:t>
            </a:r>
          </a:p>
          <a:p>
            <a:pPr algn="just">
              <a:buNone/>
            </a:pPr>
            <a:endParaRPr lang="ar-IQ"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rmAutofit lnSpcReduction="10000"/>
          </a:bodyPr>
          <a:lstStyle/>
          <a:p>
            <a:pPr algn="just">
              <a:buNone/>
            </a:pPr>
            <a:r>
              <a:rPr lang="ar-IQ" b="1" dirty="0" smtClean="0"/>
              <a:t>		التنويع الكفوء : </a:t>
            </a:r>
            <a:r>
              <a:rPr lang="ar-IQ" dirty="0" smtClean="0"/>
              <a:t>بينت نظرية المحفظة الحديثة ان عائد المحفظة هو المعدل الموزون لعوائد الاوراق المالية المكونة فيها.و ان تخفيض مخاطرة المحفظة لا يعتمد بشكل كبير على زيادة حجم المحفظة بل يعتمد على الارتباط بين عوائد مختلف الاوراق المالية في المحفظة.وكلما انخفضت قيمة معامل الارتباط كلما زادت الفائدة المتحققة من التنويع. لذلك فان التنويع البسيط يهدف الى الوصول الى افضل مبادلة بين العائد والمخاطرة فعندما تكون هناك مبادلة صحيحة فليس من الضروري ان تكون مخاطرة المحفظة في ادنى مستوياتها.</a:t>
            </a:r>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المحفظة الكفؤة </a:t>
            </a:r>
            <a:r>
              <a:rPr lang="ar-IQ" dirty="0" smtClean="0"/>
              <a:t/>
            </a:r>
            <a:br>
              <a:rPr lang="ar-IQ" dirty="0" smtClean="0"/>
            </a:br>
            <a:r>
              <a:rPr lang="en-US" b="1" dirty="0" smtClean="0"/>
              <a:t>efficient portfolio</a:t>
            </a:r>
            <a:endParaRPr lang="ar-IQ" dirty="0"/>
          </a:p>
        </p:txBody>
      </p:sp>
      <p:sp>
        <p:nvSpPr>
          <p:cNvPr id="3" name="Content Placeholder 2"/>
          <p:cNvSpPr>
            <a:spLocks noGrp="1"/>
          </p:cNvSpPr>
          <p:nvPr>
            <p:ph idx="1"/>
          </p:nvPr>
        </p:nvSpPr>
        <p:spPr/>
        <p:txBody>
          <a:bodyPr/>
          <a:lstStyle/>
          <a:p>
            <a:pPr algn="just">
              <a:buNone/>
            </a:pPr>
            <a:r>
              <a:rPr lang="ar-IQ" b="1" dirty="0" smtClean="0"/>
              <a:t>المحفظة الكفوءة : </a:t>
            </a:r>
            <a:r>
              <a:rPr lang="ar-IQ" dirty="0" smtClean="0"/>
              <a:t>وهي المحفظة التي </a:t>
            </a:r>
            <a:r>
              <a:rPr lang="ar-IQ" dirty="0" smtClean="0">
                <a:solidFill>
                  <a:srgbClr val="FF0000"/>
                </a:solidFill>
              </a:rPr>
              <a:t>تعظم العوائد عند مستوى معين من المخاطرة </a:t>
            </a:r>
            <a:r>
              <a:rPr lang="ar-IQ" dirty="0" smtClean="0"/>
              <a:t>،او </a:t>
            </a:r>
            <a:r>
              <a:rPr lang="ar-IQ" dirty="0" smtClean="0">
                <a:solidFill>
                  <a:srgbClr val="FF0000"/>
                </a:solidFill>
              </a:rPr>
              <a:t>تخفض المخاطرة عند مستوى معين من العوائد</a:t>
            </a:r>
            <a:r>
              <a:rPr lang="ar-IQ" dirty="0" smtClean="0"/>
              <a:t>.</a:t>
            </a:r>
          </a:p>
          <a:p>
            <a:pPr algn="just">
              <a:buNone/>
            </a:pPr>
            <a:endParaRPr lang="ar-IQ" dirty="0" smtClean="0"/>
          </a:p>
          <a:p>
            <a:pPr algn="just">
              <a:buNone/>
            </a:pPr>
            <a:endParaRPr lang="ar-IQ"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figure1.jpg"/>
          <p:cNvPicPr>
            <a:picLocks noGrp="1" noChangeAspect="1"/>
          </p:cNvPicPr>
          <p:nvPr>
            <p:ph idx="1"/>
          </p:nvPr>
        </p:nvPicPr>
        <p:blipFill>
          <a:blip r:embed="rId2"/>
          <a:stretch>
            <a:fillRect/>
          </a:stretch>
        </p:blipFill>
        <p:spPr>
          <a:xfrm>
            <a:off x="357158" y="1714488"/>
            <a:ext cx="8429684" cy="471490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4000" b="1" dirty="0" smtClean="0"/>
              <a:t>مخاطرة المحفظة</a:t>
            </a:r>
            <a:br>
              <a:rPr lang="ar-IQ" sz="4000" b="1" dirty="0" smtClean="0"/>
            </a:br>
            <a:r>
              <a:rPr lang="en-US" sz="4000" b="1" dirty="0" smtClean="0"/>
              <a:t>Risk of a Portfolio</a:t>
            </a:r>
            <a:endParaRPr lang="ar-IQ" sz="4000" b="1" dirty="0" smtClean="0"/>
          </a:p>
        </p:txBody>
      </p:sp>
      <p:sp>
        <p:nvSpPr>
          <p:cNvPr id="3" name="Content Placeholder 2"/>
          <p:cNvSpPr>
            <a:spLocks noGrp="1"/>
          </p:cNvSpPr>
          <p:nvPr>
            <p:ph idx="1"/>
          </p:nvPr>
        </p:nvSpPr>
        <p:spPr/>
        <p:txBody>
          <a:bodyPr/>
          <a:lstStyle/>
          <a:p>
            <a:pPr algn="just">
              <a:buNone/>
            </a:pPr>
            <a:r>
              <a:rPr lang="ar-IQ" dirty="0" smtClean="0"/>
              <a:t>		ان مخاطرة اي موجود منفرد يجب ان لا ينظر اليه بصورة مستقلة عن باقي الموجودات ، فالاستثمارات الجديدة يجب ان تقيم في ضوء تاثيرها على عائد ومخاطرة موجودات المحفظة.</a:t>
            </a:r>
          </a:p>
          <a:p>
            <a:pPr algn="just">
              <a:buNone/>
            </a:pPr>
            <a:endParaRPr lang="ar-IQ"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Autofit/>
          </a:bodyPr>
          <a:lstStyle/>
          <a:p>
            <a:pPr algn="just">
              <a:buNone/>
            </a:pPr>
            <a:r>
              <a:rPr lang="ar-IQ" sz="2400" dirty="0" smtClean="0"/>
              <a:t>		عائد المحفظة والانحراف المعياري : ان عوائد المحفظة هي المعدل الموزون لعوائد الموجودات المفردة التي تشكل المحفظة والمعادلة الاتية هي لايجاد عوائد المحفظة.</a:t>
            </a:r>
          </a:p>
          <a:p>
            <a:pPr algn="just">
              <a:buNone/>
            </a:pPr>
            <a:endParaRPr lang="ar-IQ" sz="1400" dirty="0" smtClean="0"/>
          </a:p>
          <a:p>
            <a:pPr algn="just">
              <a:buNone/>
            </a:pPr>
            <a:endParaRPr lang="ar-IQ" sz="2400" dirty="0" smtClean="0"/>
          </a:p>
          <a:p>
            <a:pPr algn="just">
              <a:buNone/>
            </a:pPr>
            <a:r>
              <a:rPr lang="ar-IQ" sz="2400" dirty="0" smtClean="0"/>
              <a:t>حيث ان :</a:t>
            </a:r>
          </a:p>
          <a:p>
            <a:pPr algn="just">
              <a:buNone/>
            </a:pPr>
            <a:r>
              <a:rPr lang="en-US" sz="2400" dirty="0" err="1" smtClean="0"/>
              <a:t>wi</a:t>
            </a:r>
            <a:r>
              <a:rPr lang="ar-IQ" sz="2400" dirty="0" smtClean="0"/>
              <a:t>: وزن الموجود من قيمة المحفظة الكلية.</a:t>
            </a:r>
          </a:p>
          <a:p>
            <a:pPr algn="just">
              <a:buNone/>
            </a:pPr>
            <a:r>
              <a:rPr lang="en-US" sz="2400" dirty="0" err="1" smtClean="0"/>
              <a:t>ri</a:t>
            </a:r>
            <a:r>
              <a:rPr lang="ar-IQ" sz="2400" dirty="0" smtClean="0"/>
              <a:t>:</a:t>
            </a:r>
            <a:r>
              <a:rPr lang="en-US" sz="2400" dirty="0" smtClean="0"/>
              <a:t> </a:t>
            </a:r>
            <a:r>
              <a:rPr lang="ar-IQ" sz="2400" dirty="0" smtClean="0"/>
              <a:t>عائد المحفظة.</a:t>
            </a:r>
          </a:p>
          <a:p>
            <a:pPr algn="just">
              <a:buNone/>
            </a:pPr>
            <a:r>
              <a:rPr lang="ar-IQ" sz="2400" dirty="0" smtClean="0">
                <a:sym typeface="Symbol"/>
              </a:rPr>
              <a:t></a:t>
            </a:r>
            <a:r>
              <a:rPr lang="en-US" sz="2400" dirty="0" err="1" smtClean="0">
                <a:sym typeface="Symbol"/>
              </a:rPr>
              <a:t>wi</a:t>
            </a:r>
            <a:r>
              <a:rPr lang="en-US" sz="2400" dirty="0" smtClean="0">
                <a:sym typeface="Symbol"/>
              </a:rPr>
              <a:t>=1</a:t>
            </a:r>
            <a:r>
              <a:rPr lang="ar-IQ" sz="2400" dirty="0" smtClean="0">
                <a:sym typeface="Symbol"/>
              </a:rPr>
              <a:t> والذي يعني ان مجموع نسبة الموجودات في المحفظة تساوي </a:t>
            </a:r>
            <a:r>
              <a:rPr lang="en-US" sz="2400" dirty="0" smtClean="0">
                <a:sym typeface="Symbol"/>
              </a:rPr>
              <a:t>100</a:t>
            </a:r>
            <a:r>
              <a:rPr lang="ar-IQ" sz="2400" dirty="0" smtClean="0">
                <a:sym typeface="Symbol"/>
              </a:rPr>
              <a:t>%.</a:t>
            </a:r>
          </a:p>
          <a:p>
            <a:pPr algn="just">
              <a:buNone/>
            </a:pPr>
            <a:r>
              <a:rPr lang="ar-IQ" sz="2400" dirty="0" smtClean="0">
                <a:sym typeface="Symbol"/>
              </a:rPr>
              <a:t>		ان الانحراف المعياري لعوائد المحفظة يمكن ايجادها من خلال تطبيق المعادلة الخاصة بالانحراف المعياري لموجود منفرد. ومعادلة الانحراف المعياري المذكورة سابقا يمكن استخدامها لاستخراج مخاطرة المحفظة.</a:t>
            </a:r>
            <a:endParaRPr lang="ar-IQ" sz="2400" dirty="0" smtClean="0"/>
          </a:p>
          <a:p>
            <a:pPr algn="just">
              <a:buNone/>
            </a:pPr>
            <a:r>
              <a:rPr lang="ar-IQ" sz="2400" dirty="0" smtClean="0"/>
              <a:t> </a:t>
            </a:r>
            <a:endParaRPr lang="ar-IQ" sz="2400" dirty="0"/>
          </a:p>
        </p:txBody>
      </p:sp>
      <p:pic>
        <p:nvPicPr>
          <p:cNvPr id="4" name="Picture 3" descr="Untitled 2.png"/>
          <p:cNvPicPr>
            <a:picLocks noChangeAspect="1"/>
          </p:cNvPicPr>
          <p:nvPr/>
        </p:nvPicPr>
        <p:blipFill>
          <a:blip r:embed="rId2">
            <a:lum bright="10000"/>
          </a:blip>
          <a:stretch>
            <a:fillRect/>
          </a:stretch>
        </p:blipFill>
        <p:spPr>
          <a:xfrm>
            <a:off x="714349" y="2714620"/>
            <a:ext cx="7048972" cy="88111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pic>
        <p:nvPicPr>
          <p:cNvPr id="5" name="Content Placeholder 4" descr="4555.png"/>
          <p:cNvPicPr>
            <a:picLocks noGrp="1" noChangeAspect="1"/>
          </p:cNvPicPr>
          <p:nvPr>
            <p:ph idx="1"/>
          </p:nvPr>
        </p:nvPicPr>
        <p:blipFill>
          <a:blip r:embed="rId2"/>
          <a:stretch>
            <a:fillRect/>
          </a:stretch>
        </p:blipFill>
        <p:spPr>
          <a:xfrm>
            <a:off x="428596" y="1600200"/>
            <a:ext cx="8286807" cy="4972072"/>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rmAutofit lnSpcReduction="10000"/>
          </a:bodyPr>
          <a:lstStyle/>
          <a:p>
            <a:pPr>
              <a:buNone/>
            </a:pPr>
            <a:r>
              <a:rPr lang="ar-IQ" b="1" dirty="0" smtClean="0"/>
              <a:t>الارتباط : </a:t>
            </a:r>
            <a:r>
              <a:rPr lang="en-US" b="1" dirty="0" smtClean="0"/>
              <a:t>CORRELATION</a:t>
            </a:r>
            <a:endParaRPr lang="ar-IQ" b="1" dirty="0" smtClean="0"/>
          </a:p>
          <a:p>
            <a:pPr algn="just">
              <a:buNone/>
            </a:pPr>
            <a:r>
              <a:rPr lang="ar-IQ" smtClean="0"/>
              <a:t>هو </a:t>
            </a:r>
            <a:r>
              <a:rPr lang="ar-IQ" dirty="0" smtClean="0"/>
              <a:t>مقياس احصائي للعلاقة ، اذا وجدت بين سلسلة من الاعداد التي تمثل بيانات او نوع من العوائد الى اي بيانات او عوائد اخرى ،واذا تحركت سلسلتين من الارقام بنفس الاتجاه فانهما يرتبطان بصورة ايجابية ،واذا كانت السلسلتان تتحركان باتجاه معاكس فانهما يرتبطان بصورة سلبية.</a:t>
            </a:r>
          </a:p>
          <a:p>
            <a:pPr algn="just">
              <a:buNone/>
            </a:pPr>
            <a:r>
              <a:rPr lang="ar-IQ" dirty="0" smtClean="0"/>
              <a:t>		ان درجة الارتباط يتم قياسها بمعامل الارتباط والذي يقع قيمته بين (+</a:t>
            </a:r>
            <a:r>
              <a:rPr lang="en-US" dirty="0" smtClean="0"/>
              <a:t>1</a:t>
            </a:r>
            <a:r>
              <a:rPr lang="ar-IQ" dirty="0" smtClean="0"/>
              <a:t>) للارتباط التام الموجب و(-</a:t>
            </a:r>
            <a:r>
              <a:rPr lang="en-US" dirty="0" smtClean="0"/>
              <a:t>1</a:t>
            </a:r>
            <a:r>
              <a:rPr lang="ar-IQ" dirty="0" smtClean="0"/>
              <a:t>) للارتباط السالب التام.</a:t>
            </a:r>
          </a:p>
          <a:p>
            <a:pPr algn="just">
              <a:buNone/>
            </a:pPr>
            <a:endParaRPr lang="ar-IQ"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lstStyle/>
          <a:p>
            <a:pPr algn="just">
              <a:buNone/>
            </a:pPr>
            <a:r>
              <a:rPr lang="ar-IQ" dirty="0" smtClean="0"/>
              <a:t>		ويوضح الشكل الاتي السلسلتان </a:t>
            </a:r>
            <a:r>
              <a:rPr lang="en-US" dirty="0" smtClean="0"/>
              <a:t>M</a:t>
            </a:r>
            <a:r>
              <a:rPr lang="ar-IQ" dirty="0" smtClean="0"/>
              <a:t> ، </a:t>
            </a:r>
            <a:r>
              <a:rPr lang="en-US" dirty="0" smtClean="0"/>
              <a:t>N</a:t>
            </a:r>
            <a:r>
              <a:rPr lang="ar-IQ" dirty="0" smtClean="0"/>
              <a:t>. فالسلاسل المرتبطة بصورة موجبة تتحركان معا وبصورة مشابهة تماما، والسلاسل المرتبطة بصورة سالبة تتحرك باتجاهات متعاكسة تماما.</a:t>
            </a:r>
          </a:p>
          <a:p>
            <a:pPr>
              <a:buNone/>
            </a:pPr>
            <a:endParaRPr lang="ar-IQ" dirty="0"/>
          </a:p>
        </p:txBody>
      </p:sp>
      <p:pic>
        <p:nvPicPr>
          <p:cNvPr id="4" name="Picture 3" descr="Untitled 3.png"/>
          <p:cNvPicPr>
            <a:picLocks noChangeAspect="1"/>
          </p:cNvPicPr>
          <p:nvPr/>
        </p:nvPicPr>
        <p:blipFill>
          <a:blip r:embed="rId2"/>
          <a:stretch>
            <a:fillRect/>
          </a:stretch>
        </p:blipFill>
        <p:spPr>
          <a:xfrm>
            <a:off x="885310" y="3643314"/>
            <a:ext cx="7373380" cy="274358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normAutofit lnSpcReduction="10000"/>
          </a:bodyPr>
          <a:lstStyle/>
          <a:p>
            <a:pPr>
              <a:buNone/>
            </a:pPr>
            <a:r>
              <a:rPr lang="ar-IQ" b="1" dirty="0" smtClean="0"/>
              <a:t>التنويع : </a:t>
            </a:r>
            <a:r>
              <a:rPr lang="en-US" b="1" dirty="0" smtClean="0"/>
              <a:t>DIVERSIFICATION</a:t>
            </a:r>
            <a:endParaRPr lang="ar-IQ" b="1" dirty="0" smtClean="0"/>
          </a:p>
          <a:p>
            <a:pPr algn="just">
              <a:buNone/>
            </a:pPr>
            <a:r>
              <a:rPr lang="ar-IQ" dirty="0" smtClean="0"/>
              <a:t>		يمثل التنويع العنصر الاساسي في نظرية المحفظة ويكمن تعريفه بانه ”</a:t>
            </a:r>
            <a:r>
              <a:rPr lang="ar-IQ" dirty="0" smtClean="0">
                <a:solidFill>
                  <a:srgbClr val="FF0000"/>
                </a:solidFill>
              </a:rPr>
              <a:t>عملیة دمج الموجودات في محفظه واحده بھدف تقلیل المخاطره الكلیة دون التضحیة بالعائد</a:t>
            </a:r>
            <a:r>
              <a:rPr lang="ar-IQ" dirty="0" smtClean="0"/>
              <a:t>“.</a:t>
            </a:r>
          </a:p>
          <a:p>
            <a:pPr algn="just">
              <a:buNone/>
            </a:pPr>
            <a:r>
              <a:rPr lang="ar-IQ" dirty="0" smtClean="0"/>
              <a:t>ان مفهوم الارتباط ضروري لتقليل مخاطرة المحفظة ، فمن الافضل جمع اواضافة الموجودات الى المحفظة والتي تمتلك ارتباطا سالبا (او موجبا منخفضا).</a:t>
            </a:r>
          </a:p>
          <a:p>
            <a:pPr algn="just">
              <a:buNone/>
            </a:pPr>
            <a:r>
              <a:rPr lang="ar-IQ" dirty="0" smtClean="0"/>
              <a:t>		ان جمع الموجودات التي تمتلك ارتباطا سالبا يمكن ان يقلل التقلب الكلي في العوائد.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sp>
        <p:nvSpPr>
          <p:cNvPr id="3" name="Content Placeholder 2"/>
          <p:cNvSpPr>
            <a:spLocks noGrp="1"/>
          </p:cNvSpPr>
          <p:nvPr>
            <p:ph idx="1"/>
          </p:nvPr>
        </p:nvSpPr>
        <p:spPr/>
        <p:txBody>
          <a:bodyPr/>
          <a:lstStyle/>
          <a:p>
            <a:pPr algn="just">
              <a:buNone/>
            </a:pPr>
            <a:r>
              <a:rPr lang="ar-IQ" sz="2400" dirty="0" smtClean="0"/>
              <a:t>		يوضح الشكل الاتي بان المحفظة التي تتضمن موجودين يرتبطان بصورة سلبية هما </a:t>
            </a:r>
            <a:r>
              <a:rPr lang="en-US" sz="2400" dirty="0" smtClean="0"/>
              <a:t>G</a:t>
            </a:r>
            <a:r>
              <a:rPr lang="ar-IQ" sz="2400" dirty="0" smtClean="0"/>
              <a:t> ، </a:t>
            </a:r>
            <a:r>
              <a:rPr lang="en-US" sz="2400" dirty="0" smtClean="0"/>
              <a:t>F</a:t>
            </a:r>
            <a:r>
              <a:rPr lang="ar-IQ" sz="2400" dirty="0" smtClean="0"/>
              <a:t> وكلاهما يمتلكان نفس العائد المتوقع ، فان المحفظة المتكونة منهما ستمتلك ايضا نفس العائد المتوقع ولكن بمخاطرة اقل (التقلب لاي من الموجودين بصورة منفردة).</a:t>
            </a:r>
          </a:p>
          <a:p>
            <a:pPr algn="just">
              <a:buNone/>
            </a:pPr>
            <a:endParaRPr lang="ar-IQ" dirty="0"/>
          </a:p>
        </p:txBody>
      </p:sp>
      <p:pic>
        <p:nvPicPr>
          <p:cNvPr id="4" name="Picture 3" descr="Untitled 3.png"/>
          <p:cNvPicPr>
            <a:picLocks noChangeAspect="1"/>
          </p:cNvPicPr>
          <p:nvPr/>
        </p:nvPicPr>
        <p:blipFill>
          <a:blip r:embed="rId2"/>
          <a:stretch>
            <a:fillRect/>
          </a:stretch>
        </p:blipFill>
        <p:spPr>
          <a:xfrm>
            <a:off x="-32" y="3143248"/>
            <a:ext cx="9097645" cy="368669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المحفظة</a:t>
            </a:r>
            <a:br>
              <a:rPr lang="ar-IQ" b="1" dirty="0" smtClean="0"/>
            </a:br>
            <a:r>
              <a:rPr lang="en-US" b="1" dirty="0" smtClean="0"/>
              <a:t>Risk of a Portfolio</a:t>
            </a:r>
            <a:endParaRPr lang="ar-IQ" dirty="0"/>
          </a:p>
        </p:txBody>
      </p:sp>
      <p:pic>
        <p:nvPicPr>
          <p:cNvPr id="4" name="Content Placeholder 3" descr="Untitled 3.png"/>
          <p:cNvPicPr>
            <a:picLocks noGrp="1" noChangeAspect="1"/>
          </p:cNvPicPr>
          <p:nvPr>
            <p:ph idx="1"/>
          </p:nvPr>
        </p:nvPicPr>
        <p:blipFill>
          <a:blip r:embed="rId2"/>
          <a:stretch>
            <a:fillRect/>
          </a:stretch>
        </p:blipFill>
        <p:spPr>
          <a:xfrm>
            <a:off x="142844" y="1928802"/>
            <a:ext cx="8786874" cy="4214842"/>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1429</TotalTime>
  <Words>122</Words>
  <Application>Microsoft Office PowerPoint</Application>
  <PresentationFormat>On-screen Show (4:3)</PresentationFormat>
  <Paragraphs>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الفصل الثالث العائد والمخاطرة Risk and Return  </vt:lpstr>
      <vt:lpstr>مخاطرة المحفظة Risk of a Portfolio</vt:lpstr>
      <vt:lpstr>مخاطرة المحفظة Risk of a Portfolio</vt:lpstr>
      <vt:lpstr>مخاطرة المحفظة Risk of a Portfolio</vt:lpstr>
      <vt:lpstr>مخاطرة المحفظة Risk of a Portfolio</vt:lpstr>
      <vt:lpstr>مخاطرة المحفظة Risk of a Portfolio</vt:lpstr>
      <vt:lpstr>مخاطرة المحفظة Risk of a Portfolio</vt:lpstr>
      <vt:lpstr>مخاطرة المحفظة Risk of a Portfolio</vt:lpstr>
      <vt:lpstr>مخاطرة المحفظة Risk of a Portfolio</vt:lpstr>
      <vt:lpstr>مخاطرة المحفظة Risk of a Portfolio</vt:lpstr>
      <vt:lpstr>PowerPoint Presentation</vt:lpstr>
      <vt:lpstr>مخاطرة المحفظة Risk of a Portfolio</vt:lpstr>
      <vt:lpstr>العائد والمخاطره في حالات الارتباط المختلفة</vt:lpstr>
      <vt:lpstr>مخاطرة المحفظة Risk of a Portfolio</vt:lpstr>
      <vt:lpstr>مخاطرة المحفظة Risk of a Portfolio</vt:lpstr>
      <vt:lpstr>مخاطرة المحفظة Risk of a Portfolio</vt:lpstr>
      <vt:lpstr>مخاطرة المحفظة Risk of a Portfolio</vt:lpstr>
      <vt:lpstr>المحفظة الكفؤة  efficient portfolio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Theory</dc:title>
  <dc:creator>DELL</dc:creator>
  <cp:lastModifiedBy>name</cp:lastModifiedBy>
  <cp:revision>237</cp:revision>
  <dcterms:created xsi:type="dcterms:W3CDTF">2013-11-19T17:11:31Z</dcterms:created>
  <dcterms:modified xsi:type="dcterms:W3CDTF">2017-12-11T13:36:45Z</dcterms:modified>
</cp:coreProperties>
</file>