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56" r:id="rId2"/>
    <p:sldId id="258" r:id="rId3"/>
    <p:sldId id="257" r:id="rId4"/>
    <p:sldId id="259" r:id="rId5"/>
    <p:sldId id="260" r:id="rId6"/>
    <p:sldId id="262" r:id="rId7"/>
    <p:sldId id="261" r:id="rId8"/>
    <p:sldId id="263" r:id="rId9"/>
    <p:sldId id="264" r:id="rId10"/>
    <p:sldId id="265" r:id="rId11"/>
    <p:sldId id="266" r:id="rId12"/>
    <p:sldId id="267" r:id="rId13"/>
    <p:sldId id="269" r:id="rId1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CCFF"/>
    <a:srgbClr val="DCE6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118" autoAdjust="0"/>
    <p:restoredTop sz="94640" autoAdjust="0"/>
  </p:normalViewPr>
  <p:slideViewPr>
    <p:cSldViewPr>
      <p:cViewPr varScale="1">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A7FDAB7-998D-498B-97FD-BE14BB808CC4}" type="datetimeFigureOut">
              <a:rPr lang="ar-IQ" smtClean="0"/>
              <a:pPr/>
              <a:t>23/03/1439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CA15131-6436-470C-9012-A0C92D98E2BC}" type="slidenum">
              <a:rPr lang="ar-IQ" smtClean="0"/>
              <a:pPr/>
              <a:t>‹#›</a:t>
            </a:fld>
            <a:endParaRPr lang="ar-IQ"/>
          </a:p>
        </p:txBody>
      </p:sp>
    </p:spTree>
    <p:extLst>
      <p:ext uri="{BB962C8B-B14F-4D97-AF65-F5344CB8AC3E}">
        <p14:creationId xmlns:p14="http://schemas.microsoft.com/office/powerpoint/2010/main" val="412871449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9CA15131-6436-470C-9012-A0C92D98E2BC}" type="slidenum">
              <a:rPr lang="ar-IQ" smtClean="0"/>
              <a:pPr/>
              <a:t>7</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3A2AD-951C-482F-8108-872FD690BB48}" type="datetimeFigureOut">
              <a:rPr lang="ar-IQ" smtClean="0"/>
              <a:pPr/>
              <a:t>23/03/1439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320AAC5-6BD0-486F-9EAC-03ECDC5FF100}"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723A2AD-951C-482F-8108-872FD690BB48}" type="datetimeFigureOut">
              <a:rPr lang="ar-IQ" smtClean="0"/>
              <a:pPr/>
              <a:t>23/03/1439</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320AAC5-6BD0-486F-9EAC-03ECDC5FF100}"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63031"/>
            <a:ext cx="7772400" cy="1470025"/>
          </a:xfrm>
        </p:spPr>
        <p:txBody>
          <a:bodyPr>
            <a:noAutofit/>
          </a:bodyPr>
          <a:lstStyle/>
          <a:p>
            <a:r>
              <a:rPr lang="ar-IQ" sz="8800" b="1" dirty="0" smtClean="0">
                <a:solidFill>
                  <a:srgbClr val="FF0000"/>
                </a:solidFill>
                <a:effectLst>
                  <a:outerShdw blurRad="38100" dist="38100" dir="2700000" algn="tl">
                    <a:srgbClr val="C0C0C0"/>
                  </a:outerShdw>
                </a:effectLst>
              </a:rPr>
              <a:t/>
            </a:r>
            <a:br>
              <a:rPr lang="ar-IQ" sz="8800" b="1" dirty="0" smtClean="0">
                <a:solidFill>
                  <a:srgbClr val="FF0000"/>
                </a:solidFill>
                <a:effectLst>
                  <a:outerShdw blurRad="38100" dist="38100" dir="2700000" algn="tl">
                    <a:srgbClr val="C0C0C0"/>
                  </a:outerShdw>
                </a:effectLst>
              </a:rPr>
            </a:br>
            <a:r>
              <a:rPr lang="ar-IQ" sz="8800" b="1" dirty="0" smtClean="0">
                <a:solidFill>
                  <a:srgbClr val="FF0000"/>
                </a:solidFill>
                <a:effectLst>
                  <a:outerShdw blurRad="38100" dist="38100" dir="2700000" algn="tl">
                    <a:srgbClr val="C0C0C0"/>
                  </a:outerShdw>
                </a:effectLst>
              </a:rPr>
              <a:t>الفصل الثالث</a:t>
            </a:r>
            <a:br>
              <a:rPr lang="ar-IQ" sz="8800" b="1" dirty="0" smtClean="0">
                <a:solidFill>
                  <a:srgbClr val="FF0000"/>
                </a:solidFill>
                <a:effectLst>
                  <a:outerShdw blurRad="38100" dist="38100" dir="2700000" algn="tl">
                    <a:srgbClr val="C0C0C0"/>
                  </a:outerShdw>
                </a:effectLst>
              </a:rPr>
            </a:br>
            <a:r>
              <a:rPr lang="ar-IQ" sz="8800" b="1" dirty="0" smtClean="0">
                <a:solidFill>
                  <a:srgbClr val="FF0000"/>
                </a:solidFill>
                <a:effectLst>
                  <a:outerShdw blurRad="38100" dist="38100" dir="2700000" algn="tl">
                    <a:srgbClr val="C0C0C0"/>
                  </a:outerShdw>
                </a:effectLst>
              </a:rPr>
              <a:t>العائد </a:t>
            </a:r>
            <a:r>
              <a:rPr lang="ar-IQ" sz="8800" b="1" dirty="0">
                <a:solidFill>
                  <a:srgbClr val="FF0000"/>
                </a:solidFill>
                <a:effectLst>
                  <a:outerShdw blurRad="38100" dist="38100" dir="2700000" algn="tl">
                    <a:srgbClr val="C0C0C0"/>
                  </a:outerShdw>
                </a:effectLst>
              </a:rPr>
              <a:t>والمخاطرة</a:t>
            </a:r>
            <a:br>
              <a:rPr lang="ar-IQ" sz="8800" b="1" dirty="0">
                <a:solidFill>
                  <a:srgbClr val="FF0000"/>
                </a:solidFill>
                <a:effectLst>
                  <a:outerShdw blurRad="38100" dist="38100" dir="2700000" algn="tl">
                    <a:srgbClr val="C0C0C0"/>
                  </a:outerShdw>
                </a:effectLst>
              </a:rPr>
            </a:br>
            <a:r>
              <a:rPr lang="en-US" sz="8800" b="1" dirty="0">
                <a:solidFill>
                  <a:srgbClr val="FF0000"/>
                </a:solidFill>
                <a:effectLst>
                  <a:outerShdw blurRad="38100" dist="38100" dir="2700000" algn="tl">
                    <a:srgbClr val="C0C0C0"/>
                  </a:outerShdw>
                </a:effectLst>
              </a:rPr>
              <a:t>Risk and Return</a:t>
            </a:r>
            <a:r>
              <a:rPr lang="ar-IQ" sz="8800" b="1" dirty="0">
                <a:solidFill>
                  <a:srgbClr val="FF0000"/>
                </a:solidFill>
                <a:effectLst>
                  <a:outerShdw blurRad="38100" dist="38100" dir="2700000" algn="tl">
                    <a:srgbClr val="C0C0C0"/>
                  </a:outerShdw>
                </a:effectLst>
              </a:rPr>
              <a:t/>
            </a:r>
            <a:br>
              <a:rPr lang="ar-IQ" sz="8800" b="1" dirty="0">
                <a:solidFill>
                  <a:srgbClr val="FF0000"/>
                </a:solidFill>
                <a:effectLst>
                  <a:outerShdw blurRad="38100" dist="38100" dir="2700000" algn="tl">
                    <a:srgbClr val="C0C0C0"/>
                  </a:outerShdw>
                </a:effectLst>
              </a:rPr>
            </a:br>
            <a:r>
              <a:rPr lang="ar-IQ" sz="8800" b="1" dirty="0">
                <a:effectLst>
                  <a:outerShdw blurRad="38100" dist="38100" dir="2700000" algn="tl">
                    <a:srgbClr val="000000">
                      <a:alpha val="43137"/>
                    </a:srgbClr>
                  </a:outerShdw>
                </a:effectLst>
              </a:rPr>
              <a:t/>
            </a:r>
            <a:br>
              <a:rPr lang="ar-IQ" sz="8800" b="1" dirty="0">
                <a:effectLst>
                  <a:outerShdw blurRad="38100" dist="38100" dir="2700000" algn="tl">
                    <a:srgbClr val="000000">
                      <a:alpha val="43137"/>
                    </a:srgbClr>
                  </a:outerShdw>
                </a:effectLst>
              </a:rPr>
            </a:br>
            <a:endParaRPr lang="ar-IQ" sz="8800" b="1" dirty="0">
              <a:solidFill>
                <a:srgbClr val="FF0000"/>
              </a:solidFill>
              <a:effectLst>
                <a:outerShdw blurRad="38100" dist="38100" dir="2700000" algn="tl">
                  <a:srgbClr val="C0C0C0"/>
                </a:outerShdw>
              </a:effectLst>
              <a:latin typeface="+mn-lt"/>
              <a:ea typeface="+mn-ea"/>
              <a:cs typeface="+mn-cs"/>
            </a:endParaRPr>
          </a:p>
        </p:txBody>
      </p:sp>
      <p:sp>
        <p:nvSpPr>
          <p:cNvPr id="3" name="Subtitle 2"/>
          <p:cNvSpPr>
            <a:spLocks noGrp="1"/>
          </p:cNvSpPr>
          <p:nvPr>
            <p:ph type="subTitle" idx="1"/>
          </p:nvPr>
        </p:nvSpPr>
        <p:spPr/>
        <p:txBody>
          <a:bodyPr>
            <a:normAutofit fontScale="85000" lnSpcReduction="20000"/>
          </a:bodyPr>
          <a:lstStyle/>
          <a:p>
            <a:endParaRPr lang="ar-IQ" b="1" dirty="0" smtClean="0">
              <a:solidFill>
                <a:srgbClr val="FF0000"/>
              </a:solidFill>
              <a:effectLst>
                <a:outerShdw blurRad="38100" dist="38100" dir="2700000" algn="tl">
                  <a:srgbClr val="C0C0C0"/>
                </a:outerShdw>
              </a:effectLst>
            </a:endParaRPr>
          </a:p>
          <a:p>
            <a:endParaRPr lang="ar-IQ" b="1" dirty="0" smtClean="0">
              <a:solidFill>
                <a:srgbClr val="FF0000"/>
              </a:solidFill>
              <a:effectLst>
                <a:outerShdw blurRad="38100" dist="38100" dir="2700000" algn="tl">
                  <a:srgbClr val="C0C0C0"/>
                </a:outerShdw>
              </a:effectLst>
            </a:endParaRPr>
          </a:p>
          <a:p>
            <a:endParaRPr lang="ar-IQ" b="1" dirty="0">
              <a:solidFill>
                <a:srgbClr val="FF0000"/>
              </a:solidFill>
              <a:effectLst>
                <a:outerShdw blurRad="38100" dist="38100" dir="2700000" algn="tl">
                  <a:srgbClr val="C0C0C0"/>
                </a:outerShdw>
              </a:effectLst>
            </a:endParaRPr>
          </a:p>
          <a:p>
            <a:r>
              <a:rPr lang="ar-IQ" b="1" dirty="0" smtClean="0">
                <a:solidFill>
                  <a:srgbClr val="FF0000"/>
                </a:solidFill>
                <a:effectLst>
                  <a:outerShdw blurRad="38100" dist="38100" dir="2700000" algn="tl">
                    <a:srgbClr val="C0C0C0"/>
                  </a:outerShdw>
                </a:effectLst>
              </a:rPr>
              <a:t>تقييم </a:t>
            </a:r>
            <a:r>
              <a:rPr lang="ar-IQ" b="1" dirty="0">
                <a:solidFill>
                  <a:srgbClr val="FF0000"/>
                </a:solidFill>
                <a:effectLst>
                  <a:outerShdw blurRad="38100" dist="38100" dir="2700000" algn="tl">
                    <a:srgbClr val="C0C0C0"/>
                  </a:outerShdw>
                </a:effectLst>
              </a:rPr>
              <a:t>قرارات الاستثمار</a:t>
            </a:r>
            <a:endParaRPr lang="ar-IQ" b="1" dirty="0">
              <a:solidFill>
                <a:schemeClr val="tx1"/>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الموجود المنفرد </a:t>
            </a:r>
            <a:r>
              <a:rPr lang="ar-IQ" dirty="0" smtClean="0"/>
              <a:t/>
            </a:r>
            <a:br>
              <a:rPr lang="ar-IQ" dirty="0" smtClean="0"/>
            </a:br>
            <a:r>
              <a:rPr lang="en-US" dirty="0" smtClean="0"/>
              <a:t> </a:t>
            </a:r>
            <a:r>
              <a:rPr lang="en-US" b="1" dirty="0" smtClean="0"/>
              <a:t>Risk of a Single Asset</a:t>
            </a:r>
            <a:endParaRPr lang="ar-IQ" b="1" dirty="0" smtClean="0"/>
          </a:p>
        </p:txBody>
      </p:sp>
      <p:sp>
        <p:nvSpPr>
          <p:cNvPr id="3" name="Content Placeholder 2"/>
          <p:cNvSpPr>
            <a:spLocks noGrp="1"/>
          </p:cNvSpPr>
          <p:nvPr>
            <p:ph idx="1"/>
          </p:nvPr>
        </p:nvSpPr>
        <p:spPr/>
        <p:txBody>
          <a:bodyPr>
            <a:normAutofit/>
          </a:bodyPr>
          <a:lstStyle/>
          <a:p>
            <a:pPr algn="just">
              <a:buNone/>
            </a:pPr>
            <a:r>
              <a:rPr lang="ar-IQ" sz="4000" dirty="0" smtClean="0"/>
              <a:t>		ان مفهوم المخاطرة يمكن فهمه بصورة افضل من خلال تناول موجود منفرد يمسك بصورة منعزلة. الا ان هناك فوائد كبيرة تتحقق من مسك المحفظة التي تتكون من مجموعة من الموجودات.ويمكن تقييم مخاطرة كل من الموجود المنفرد والمحفظة من خلال النظر الى العائد المتوقع للموجودات او المطلوب.</a:t>
            </a:r>
            <a:endParaRPr lang="ar-IQ"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الموجود المنفرد </a:t>
            </a:r>
            <a:r>
              <a:rPr lang="ar-IQ" dirty="0" smtClean="0"/>
              <a:t/>
            </a:r>
            <a:br>
              <a:rPr lang="ar-IQ" dirty="0" smtClean="0"/>
            </a:br>
            <a:r>
              <a:rPr lang="en-US" dirty="0" smtClean="0"/>
              <a:t> </a:t>
            </a:r>
            <a:r>
              <a:rPr lang="en-US" b="1" dirty="0" smtClean="0"/>
              <a:t>Risk of a Single Asset</a:t>
            </a:r>
            <a:endParaRPr lang="ar-IQ" dirty="0"/>
          </a:p>
        </p:txBody>
      </p:sp>
      <p:sp>
        <p:nvSpPr>
          <p:cNvPr id="3" name="Content Placeholder 2"/>
          <p:cNvSpPr>
            <a:spLocks noGrp="1"/>
          </p:cNvSpPr>
          <p:nvPr>
            <p:ph idx="1"/>
          </p:nvPr>
        </p:nvSpPr>
        <p:spPr/>
        <p:txBody>
          <a:bodyPr>
            <a:normAutofit/>
          </a:bodyPr>
          <a:lstStyle/>
          <a:p>
            <a:pPr algn="just">
              <a:buNone/>
            </a:pPr>
            <a:r>
              <a:rPr lang="ar-IQ" sz="4000" dirty="0" smtClean="0"/>
              <a:t>		</a:t>
            </a:r>
            <a:r>
              <a:rPr lang="ar-IQ" sz="4000" b="1" dirty="0" smtClean="0"/>
              <a:t>قياس المخاطرة : </a:t>
            </a:r>
            <a:r>
              <a:rPr lang="ar-IQ" sz="4000" dirty="0" smtClean="0"/>
              <a:t>يمكن ان تقاس المخاطرة باستخدام الطرق الاحصائية من خلال الانحراف المعياري ومعامل الاختلاف والتي يمكن ان تستخدم لقياس تقلب عوائد الموجود عن العائد المتوقع.</a:t>
            </a:r>
            <a:endParaRPr lang="ar-IQ" sz="4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الموجود المنفرد </a:t>
            </a:r>
            <a:r>
              <a:rPr lang="ar-IQ" dirty="0" smtClean="0"/>
              <a:t/>
            </a:r>
            <a:br>
              <a:rPr lang="ar-IQ" dirty="0" smtClean="0"/>
            </a:br>
            <a:r>
              <a:rPr lang="en-US" dirty="0" smtClean="0"/>
              <a:t> </a:t>
            </a:r>
            <a:r>
              <a:rPr lang="en-US" b="1" dirty="0" smtClean="0"/>
              <a:t>Risk of a Single Asset</a:t>
            </a:r>
            <a:endParaRPr lang="ar-IQ" dirty="0"/>
          </a:p>
        </p:txBody>
      </p:sp>
      <p:sp>
        <p:nvSpPr>
          <p:cNvPr id="3" name="Content Placeholder 2"/>
          <p:cNvSpPr>
            <a:spLocks noGrp="1"/>
          </p:cNvSpPr>
          <p:nvPr>
            <p:ph idx="1"/>
          </p:nvPr>
        </p:nvSpPr>
        <p:spPr/>
        <p:txBody>
          <a:bodyPr>
            <a:normAutofit fontScale="85000" lnSpcReduction="20000"/>
          </a:bodyPr>
          <a:lstStyle/>
          <a:p>
            <a:pPr>
              <a:buNone/>
            </a:pPr>
            <a:r>
              <a:rPr lang="ar-IQ" b="1" dirty="0" smtClean="0"/>
              <a:t>الانحراف المعياري : </a:t>
            </a:r>
            <a:r>
              <a:rPr lang="en-US" b="1" dirty="0" smtClean="0"/>
              <a:t>Standard Deviation</a:t>
            </a:r>
            <a:endParaRPr lang="ar-IQ" b="1" dirty="0" smtClean="0"/>
          </a:p>
          <a:p>
            <a:pPr algn="just">
              <a:buNone/>
            </a:pPr>
            <a:r>
              <a:rPr lang="ar-IQ" dirty="0" smtClean="0"/>
              <a:t>		المقياس الاحصائي الاوسع انتشارا لمخاطرة موجود معين هو الانحراف المعياري والذي يقيس ”التشتت حول القيمة المتوقعة“ والقيمة المتوقعة للعائد هي العائد الاكثر احتمالا لموجود معين .ويتم حساب الانحراف المعياري من خلال المعادلة الاتية :</a:t>
            </a:r>
          </a:p>
          <a:p>
            <a:pPr algn="just">
              <a:buNone/>
            </a:pPr>
            <a:r>
              <a:rPr lang="ar-IQ" dirty="0" smtClean="0"/>
              <a:t>     : تعبر عن الانحراف المعياري </a:t>
            </a:r>
          </a:p>
          <a:p>
            <a:pPr algn="just">
              <a:buNone/>
            </a:pPr>
            <a:r>
              <a:rPr lang="en-US" dirty="0" err="1" smtClean="0"/>
              <a:t>rj</a:t>
            </a:r>
            <a:r>
              <a:rPr lang="ar-IQ" dirty="0" smtClean="0"/>
              <a:t> : عوائد الموجود </a:t>
            </a:r>
            <a:r>
              <a:rPr lang="en-US" dirty="0" smtClean="0"/>
              <a:t>j</a:t>
            </a:r>
            <a:endParaRPr lang="ar-IQ" dirty="0" smtClean="0"/>
          </a:p>
          <a:p>
            <a:pPr algn="just">
              <a:buNone/>
            </a:pPr>
            <a:r>
              <a:rPr lang="en-US" dirty="0" smtClean="0">
                <a:latin typeface="Arial"/>
                <a:cs typeface="Arial"/>
              </a:rPr>
              <a:t>̅r</a:t>
            </a:r>
            <a:r>
              <a:rPr lang="ar-IQ" dirty="0" smtClean="0">
                <a:latin typeface="Arial"/>
                <a:cs typeface="Arial"/>
              </a:rPr>
              <a:t> :  </a:t>
            </a:r>
            <a:r>
              <a:rPr lang="ar-IQ" dirty="0" smtClean="0"/>
              <a:t>العائد المتوقع</a:t>
            </a:r>
          </a:p>
          <a:p>
            <a:pPr algn="just">
              <a:buNone/>
            </a:pPr>
            <a:r>
              <a:rPr lang="en-US" dirty="0" smtClean="0"/>
              <a:t>n</a:t>
            </a:r>
            <a:r>
              <a:rPr lang="ar-IQ" dirty="0" smtClean="0"/>
              <a:t>: تعبر عن عدد العوائد</a:t>
            </a:r>
          </a:p>
          <a:p>
            <a:pPr algn="just"/>
            <a:r>
              <a:rPr lang="ar-IQ" b="1" dirty="0" smtClean="0"/>
              <a:t>وبصورة عامة كلما زاد الانحراف </a:t>
            </a:r>
          </a:p>
          <a:p>
            <a:pPr algn="just">
              <a:buNone/>
            </a:pPr>
            <a:r>
              <a:rPr lang="ar-IQ" b="1" dirty="0" smtClean="0"/>
              <a:t>المعياري زادت المخاطرة.</a:t>
            </a:r>
          </a:p>
          <a:p>
            <a:pPr algn="just">
              <a:buNone/>
            </a:pPr>
            <a:endParaRPr lang="ar-IQ" dirty="0" smtClean="0"/>
          </a:p>
          <a:p>
            <a:pPr algn="just">
              <a:buNone/>
            </a:pPr>
            <a:endParaRPr lang="ar-IQ" dirty="0" smtClean="0"/>
          </a:p>
          <a:p>
            <a:pPr algn="just">
              <a:buNone/>
            </a:pPr>
            <a:endParaRPr lang="ar-IQ" dirty="0"/>
          </a:p>
        </p:txBody>
      </p:sp>
      <p:pic>
        <p:nvPicPr>
          <p:cNvPr id="4" name="Picture 3" descr="Untitled 1.png"/>
          <p:cNvPicPr>
            <a:picLocks noChangeAspect="1"/>
          </p:cNvPicPr>
          <p:nvPr/>
        </p:nvPicPr>
        <p:blipFill>
          <a:blip r:embed="rId2"/>
          <a:stretch>
            <a:fillRect/>
          </a:stretch>
        </p:blipFill>
        <p:spPr>
          <a:xfrm>
            <a:off x="285720" y="4362220"/>
            <a:ext cx="3562847" cy="1781424"/>
          </a:xfrm>
          <a:prstGeom prst="rect">
            <a:avLst/>
          </a:prstGeom>
        </p:spPr>
      </p:pic>
      <p:pic>
        <p:nvPicPr>
          <p:cNvPr id="5" name="Picture 4" descr="Untitled 2.png"/>
          <p:cNvPicPr>
            <a:picLocks noChangeAspect="1"/>
          </p:cNvPicPr>
          <p:nvPr/>
        </p:nvPicPr>
        <p:blipFill>
          <a:blip r:embed="rId3">
            <a:lum bright="10000"/>
          </a:blip>
          <a:stretch>
            <a:fillRect/>
          </a:stretch>
        </p:blipFill>
        <p:spPr>
          <a:xfrm>
            <a:off x="8215338" y="3429000"/>
            <a:ext cx="514422" cy="39058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مخاطرة الموجود المنفرد </a:t>
            </a:r>
            <a:r>
              <a:rPr lang="ar-IQ" dirty="0" smtClean="0"/>
              <a:t/>
            </a:r>
            <a:br>
              <a:rPr lang="ar-IQ" dirty="0" smtClean="0"/>
            </a:br>
            <a:r>
              <a:rPr lang="en-US" dirty="0" smtClean="0"/>
              <a:t> </a:t>
            </a:r>
            <a:r>
              <a:rPr lang="en-US" b="1" dirty="0" smtClean="0"/>
              <a:t>Risk of a Single Asset</a:t>
            </a:r>
            <a:endParaRPr lang="ar-IQ" dirty="0"/>
          </a:p>
        </p:txBody>
      </p:sp>
      <p:sp>
        <p:nvSpPr>
          <p:cNvPr id="3" name="Content Placeholder 2"/>
          <p:cNvSpPr>
            <a:spLocks noGrp="1"/>
          </p:cNvSpPr>
          <p:nvPr>
            <p:ph idx="1"/>
          </p:nvPr>
        </p:nvSpPr>
        <p:spPr/>
        <p:txBody>
          <a:bodyPr/>
          <a:lstStyle/>
          <a:p>
            <a:pPr>
              <a:buNone/>
            </a:pPr>
            <a:r>
              <a:rPr lang="ar-IQ" b="1" dirty="0" smtClean="0"/>
              <a:t>معامل الاختلاف        </a:t>
            </a:r>
            <a:r>
              <a:rPr lang="en-US" b="1" dirty="0" smtClean="0"/>
              <a:t>Coefficient of Variation(CV)</a:t>
            </a:r>
          </a:p>
          <a:p>
            <a:pPr algn="just">
              <a:buNone/>
            </a:pPr>
            <a:r>
              <a:rPr lang="ar-IQ" dirty="0" smtClean="0"/>
              <a:t>		معامل الاختلاف هو ”مقياس للتشتت النسبي“ والذي يستخدم لمقارنة المخاطرة المتعلقة بالموجودات التي تختلف في مستويات العوائد المتوقعة .والمعادلة الاتية تعطي التعبير المستخدم لقياس معامل الاختلاف : </a:t>
            </a:r>
          </a:p>
          <a:p>
            <a:pPr>
              <a:buNone/>
            </a:pPr>
            <a:endParaRPr lang="ar-IQ" dirty="0" smtClean="0"/>
          </a:p>
          <a:p>
            <a:pPr algn="just"/>
            <a:r>
              <a:rPr lang="ar-IQ" b="1" dirty="0" smtClean="0"/>
              <a:t>كلما زاد معامل الاختلاف كلما</a:t>
            </a:r>
          </a:p>
          <a:p>
            <a:pPr algn="just">
              <a:buNone/>
            </a:pPr>
            <a:r>
              <a:rPr lang="ar-IQ" b="1" dirty="0" smtClean="0"/>
              <a:t>زادت المخاطرة.</a:t>
            </a:r>
          </a:p>
          <a:p>
            <a:pPr>
              <a:buNone/>
            </a:pPr>
            <a:endParaRPr lang="ar-IQ" dirty="0" smtClean="0"/>
          </a:p>
          <a:p>
            <a:pPr>
              <a:buNone/>
            </a:pPr>
            <a:endParaRPr lang="ar-IQ" dirty="0" smtClean="0"/>
          </a:p>
          <a:p>
            <a:pPr>
              <a:buNone/>
            </a:pPr>
            <a:endParaRPr lang="ar-IQ" dirty="0" smtClean="0"/>
          </a:p>
          <a:p>
            <a:pPr>
              <a:buNone/>
            </a:pPr>
            <a:endParaRPr lang="ar-IQ" dirty="0"/>
          </a:p>
        </p:txBody>
      </p:sp>
      <p:pic>
        <p:nvPicPr>
          <p:cNvPr id="4" name="Picture 3" descr="Untitled 1.png"/>
          <p:cNvPicPr>
            <a:picLocks noChangeAspect="1"/>
          </p:cNvPicPr>
          <p:nvPr/>
        </p:nvPicPr>
        <p:blipFill>
          <a:blip r:embed="rId2">
            <a:lum bright="10000"/>
          </a:blip>
          <a:stretch>
            <a:fillRect/>
          </a:stretch>
        </p:blipFill>
        <p:spPr>
          <a:xfrm>
            <a:off x="1714480" y="4286256"/>
            <a:ext cx="2162477" cy="1095528"/>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lstStyle/>
          <a:p>
            <a:pPr algn="just">
              <a:buNone/>
            </a:pPr>
            <a:r>
              <a:rPr lang="ar-IQ" dirty="0" smtClean="0"/>
              <a:t> 		لتعظيم سعر السهم في السوق يجب تقييم عاملين اساسيين هما </a:t>
            </a:r>
            <a:r>
              <a:rPr lang="ar-IQ" dirty="0" smtClean="0">
                <a:solidFill>
                  <a:srgbClr val="FF0000"/>
                </a:solidFill>
              </a:rPr>
              <a:t>العائد والمخاطرة </a:t>
            </a:r>
            <a:r>
              <a:rPr lang="ar-IQ" dirty="0" smtClean="0"/>
              <a:t>فكل قرار مالي يتضمن خصائص محددة من العائد والمخاطرة . </a:t>
            </a:r>
          </a:p>
          <a:p>
            <a:pPr algn="just">
              <a:buNone/>
            </a:pPr>
            <a:r>
              <a:rPr lang="ar-IQ" dirty="0" smtClean="0"/>
              <a:t>		ان المزيج المحدد من هذه الخصائص يؤثر بصورة مباشرة على سعر السهم.</a:t>
            </a:r>
          </a:p>
          <a:p>
            <a:pPr algn="just">
              <a:buNone/>
            </a:pPr>
            <a:r>
              <a:rPr lang="ar-IQ" dirty="0" smtClean="0"/>
              <a:t>		ويمكن النظر الى المخاطرة اما من ناحية تعلقها بموجود منفرد او بالمحفظة.</a:t>
            </a:r>
          </a:p>
          <a:p>
            <a:pPr>
              <a:buNone/>
            </a:pPr>
            <a:r>
              <a:rPr lang="ar-IQ" dirty="0" smtClean="0"/>
              <a:t> </a:t>
            </a: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اساسيات العائد والمخاطرة</a:t>
            </a:r>
            <a:r>
              <a:rPr lang="en-US" b="1" dirty="0" smtClean="0"/>
              <a:t/>
            </a:r>
            <a:br>
              <a:rPr lang="en-US" b="1" dirty="0" smtClean="0"/>
            </a:br>
            <a:r>
              <a:rPr lang="en-US" b="1" dirty="0" smtClean="0"/>
              <a:t>Risk </a:t>
            </a:r>
            <a:r>
              <a:rPr lang="en-US" b="1" dirty="0"/>
              <a:t>and Return </a:t>
            </a:r>
            <a:r>
              <a:rPr lang="en-US" b="1" dirty="0" smtClean="0"/>
              <a:t>Fundamentals</a:t>
            </a:r>
            <a:endParaRPr lang="ar-IQ" b="1" dirty="0"/>
          </a:p>
        </p:txBody>
      </p:sp>
      <p:sp>
        <p:nvSpPr>
          <p:cNvPr id="3" name="Content Placeholder 2"/>
          <p:cNvSpPr>
            <a:spLocks noGrp="1"/>
          </p:cNvSpPr>
          <p:nvPr>
            <p:ph idx="1"/>
          </p:nvPr>
        </p:nvSpPr>
        <p:spPr/>
        <p:txBody>
          <a:bodyPr>
            <a:normAutofit fontScale="25000" lnSpcReduction="20000"/>
          </a:bodyPr>
          <a:lstStyle/>
          <a:p>
            <a:pPr algn="just">
              <a:buNone/>
            </a:pPr>
            <a:r>
              <a:rPr lang="ar-IQ" sz="12800" b="1" dirty="0" smtClean="0">
                <a:solidFill>
                  <a:srgbClr val="FF0000"/>
                </a:solidFill>
              </a:rPr>
              <a:t>تعريف المحفظة : </a:t>
            </a:r>
          </a:p>
          <a:p>
            <a:pPr algn="just">
              <a:buNone/>
            </a:pPr>
            <a:r>
              <a:rPr lang="ar-IQ" sz="12800" dirty="0" smtClean="0"/>
              <a:t>		تعرف المحفظة على انها ”تجميعا او مجموعة من الموجودات.“</a:t>
            </a:r>
          </a:p>
          <a:p>
            <a:pPr algn="just">
              <a:buNone/>
            </a:pPr>
            <a:r>
              <a:rPr lang="ar-IQ" sz="12800" b="1" dirty="0" smtClean="0">
                <a:solidFill>
                  <a:srgbClr val="FF0000"/>
                </a:solidFill>
              </a:rPr>
              <a:t>تعريف المخاطرة : </a:t>
            </a:r>
          </a:p>
          <a:p>
            <a:pPr algn="just">
              <a:buNone/>
            </a:pPr>
            <a:r>
              <a:rPr lang="ar-IQ" sz="12800" dirty="0" smtClean="0"/>
              <a:t>		تعرف المخاطرة على انها ”احتمال تحقق الخسارة المالية او تقلب العوائد المتعلقة بموجود معين عن العائد المتوقع.“</a:t>
            </a:r>
          </a:p>
          <a:p>
            <a:pPr algn="just">
              <a:buNone/>
            </a:pPr>
            <a:r>
              <a:rPr lang="ar-IQ" sz="12800" b="1" dirty="0" smtClean="0">
                <a:solidFill>
                  <a:srgbClr val="FF0000"/>
                </a:solidFill>
              </a:rPr>
              <a:t>تعريف العائد :</a:t>
            </a:r>
          </a:p>
          <a:p>
            <a:pPr algn="just">
              <a:buNone/>
            </a:pPr>
            <a:r>
              <a:rPr lang="ar-IQ" sz="12800" dirty="0" smtClean="0"/>
              <a:t>		يعرف العائد على انه ” الارباح والخسائر الكلية المتحققة من استثمار معين خلال فترة زمنية محددة.“</a:t>
            </a:r>
          </a:p>
          <a:p>
            <a:pPr algn="just">
              <a:buNone/>
            </a:pPr>
            <a:endParaRPr lang="ar-IQ" dirty="0" smtClean="0"/>
          </a:p>
          <a:p>
            <a:pPr algn="just">
              <a:buNone/>
            </a:pPr>
            <a:endParaRPr lang="ar-IQ" dirty="0" smtClean="0"/>
          </a:p>
          <a:p>
            <a:pPr rtl="0">
              <a:buNone/>
            </a:pPr>
            <a:r>
              <a:rPr lang="ar-IQ" dirty="0" smtClean="0"/>
              <a:t> </a:t>
            </a:r>
            <a:endParaRPr lang="en-US" dirty="0"/>
          </a:p>
          <a:p>
            <a:pPr algn="l" rtl="0">
              <a:buNone/>
            </a:pPr>
            <a:endParaRPr lang="ar-IQ" sz="4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اساسيات العائد والمخاطرة</a:t>
            </a:r>
            <a:r>
              <a:rPr lang="en-US" b="1" dirty="0" smtClean="0"/>
              <a:t/>
            </a:r>
            <a:br>
              <a:rPr lang="en-US" b="1" dirty="0" smtClean="0"/>
            </a:br>
            <a:r>
              <a:rPr lang="en-US" b="1" dirty="0" smtClean="0"/>
              <a:t>Risk and Return Fundamentals</a:t>
            </a:r>
            <a:endParaRPr lang="ar-IQ" dirty="0"/>
          </a:p>
        </p:txBody>
      </p:sp>
      <p:sp>
        <p:nvSpPr>
          <p:cNvPr id="3" name="Content Placeholder 2"/>
          <p:cNvSpPr>
            <a:spLocks noGrp="1"/>
          </p:cNvSpPr>
          <p:nvPr>
            <p:ph idx="1"/>
          </p:nvPr>
        </p:nvSpPr>
        <p:spPr>
          <a:xfrm>
            <a:off x="457200" y="1000108"/>
            <a:ext cx="8229600" cy="4525963"/>
          </a:xfrm>
        </p:spPr>
        <p:txBody>
          <a:bodyPr>
            <a:noAutofit/>
          </a:bodyPr>
          <a:lstStyle/>
          <a:p>
            <a:pPr>
              <a:buNone/>
            </a:pPr>
            <a:endParaRPr lang="ar-IQ" sz="2800" dirty="0" smtClean="0"/>
          </a:p>
          <a:p>
            <a:pPr>
              <a:buNone/>
            </a:pPr>
            <a:r>
              <a:rPr lang="ar-IQ" sz="2800" dirty="0" smtClean="0"/>
              <a:t>قياس العائد : </a:t>
            </a:r>
          </a:p>
          <a:p>
            <a:pPr algn="just">
              <a:buNone/>
            </a:pPr>
            <a:r>
              <a:rPr lang="ar-IQ" sz="2800" dirty="0" smtClean="0"/>
              <a:t>		عادة ما يقاس العائد من خلال التغير في القيمة زائدا اي توزيعات </a:t>
            </a:r>
            <a:r>
              <a:rPr lang="ar-IQ" sz="2800" dirty="0"/>
              <a:t>نقدية </a:t>
            </a:r>
            <a:r>
              <a:rPr lang="ar-IQ" sz="2800" dirty="0" smtClean="0"/>
              <a:t>خلال الفترة معبرا عنها بنسبة مئوية من قيمة الاستثمار في بداية المدة.</a:t>
            </a:r>
          </a:p>
          <a:p>
            <a:pPr>
              <a:buNone/>
            </a:pPr>
            <a:r>
              <a:rPr lang="ar-IQ" sz="2800" dirty="0" smtClean="0"/>
              <a:t>والصيغة العامة لحساب معدل العائد المتحقق على موجود معين خلال المدة </a:t>
            </a:r>
            <a:r>
              <a:rPr lang="en-US" sz="2800" dirty="0" smtClean="0"/>
              <a:t>t</a:t>
            </a:r>
            <a:r>
              <a:rPr lang="ar-IQ" sz="2800" dirty="0" smtClean="0"/>
              <a:t> هي :</a:t>
            </a:r>
          </a:p>
          <a:p>
            <a:pPr algn="just">
              <a:buNone/>
            </a:pPr>
            <a:r>
              <a:rPr lang="ar-IQ" sz="2800" smtClean="0"/>
              <a:t> </a:t>
            </a:r>
            <a:r>
              <a:rPr lang="en-US" sz="2800" dirty="0" err="1" smtClean="0"/>
              <a:t>rt</a:t>
            </a:r>
            <a:r>
              <a:rPr lang="ar-IQ" sz="2800" dirty="0" smtClean="0"/>
              <a:t>:معدل العائد الفعلي او المطلوب خلال الفترة </a:t>
            </a:r>
            <a:r>
              <a:rPr lang="en-US" sz="2800" dirty="0" smtClean="0"/>
              <a:t>t-1</a:t>
            </a:r>
            <a:r>
              <a:rPr lang="ar-IQ" sz="2800" dirty="0" smtClean="0"/>
              <a:t> الى الفترة </a:t>
            </a:r>
            <a:r>
              <a:rPr lang="en-US" sz="2800" dirty="0" smtClean="0"/>
              <a:t>t</a:t>
            </a:r>
            <a:r>
              <a:rPr lang="ar-IQ" sz="2800" dirty="0" smtClean="0"/>
              <a:t>.</a:t>
            </a:r>
          </a:p>
          <a:p>
            <a:pPr algn="just">
              <a:buNone/>
            </a:pPr>
            <a:r>
              <a:rPr lang="en-US" sz="2800" dirty="0" smtClean="0"/>
              <a:t>Pt</a:t>
            </a:r>
            <a:r>
              <a:rPr lang="ar-IQ" sz="2800" dirty="0" smtClean="0"/>
              <a:t>: سعر (قيمة) الموجود في الزمن </a:t>
            </a:r>
            <a:r>
              <a:rPr lang="en-US" sz="2800" dirty="0" smtClean="0"/>
              <a:t>t</a:t>
            </a:r>
            <a:r>
              <a:rPr lang="ar-IQ" sz="2800" dirty="0" smtClean="0"/>
              <a:t>.</a:t>
            </a:r>
          </a:p>
          <a:p>
            <a:pPr algn="just">
              <a:buNone/>
            </a:pPr>
            <a:r>
              <a:rPr lang="en-US" sz="2800" dirty="0" smtClean="0"/>
              <a:t>Pt-1</a:t>
            </a:r>
            <a:r>
              <a:rPr lang="ar-IQ" sz="2800" dirty="0" smtClean="0"/>
              <a:t>: سعر (قيمة) الموجود في الزمن </a:t>
            </a:r>
            <a:r>
              <a:rPr lang="en-US" sz="2800" dirty="0" smtClean="0"/>
              <a:t>t-1</a:t>
            </a:r>
            <a:r>
              <a:rPr lang="ar-IQ" sz="2800" dirty="0" smtClean="0"/>
              <a:t>.</a:t>
            </a:r>
          </a:p>
          <a:p>
            <a:pPr algn="just">
              <a:buNone/>
            </a:pPr>
            <a:r>
              <a:rPr lang="en-US" sz="2800" dirty="0" smtClean="0"/>
              <a:t>Ct</a:t>
            </a:r>
            <a:r>
              <a:rPr lang="ar-IQ" sz="2800" dirty="0" smtClean="0"/>
              <a:t>: النقد (التدفق) المستلم من الموجود المستثمر في الفترة من </a:t>
            </a:r>
            <a:r>
              <a:rPr lang="en-US" sz="2800" dirty="0" smtClean="0"/>
              <a:t>t-1</a:t>
            </a:r>
            <a:r>
              <a:rPr lang="ar-IQ" sz="2800" dirty="0" smtClean="0"/>
              <a:t> الى الفترة </a:t>
            </a:r>
            <a:r>
              <a:rPr lang="en-US" sz="2800" dirty="0" smtClean="0"/>
              <a:t>t</a:t>
            </a:r>
            <a:r>
              <a:rPr lang="ar-IQ" sz="2800" dirty="0" smtClean="0"/>
              <a:t>.</a:t>
            </a:r>
          </a:p>
          <a:p>
            <a:pPr>
              <a:buNone/>
            </a:pPr>
            <a:endParaRPr lang="ar-IQ" sz="2800" i="1" dirty="0" smtClean="0"/>
          </a:p>
          <a:p>
            <a:pPr>
              <a:buNone/>
            </a:pPr>
            <a:endParaRPr lang="ar-IQ" sz="2800" dirty="0" smtClean="0"/>
          </a:p>
          <a:p>
            <a:pPr>
              <a:buNone/>
            </a:pPr>
            <a:endParaRPr lang="ar-IQ" sz="2800" dirty="0"/>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pic>
        <p:nvPicPr>
          <p:cNvPr id="7" name="Picture 6" descr="Untitled 3.png"/>
          <p:cNvPicPr>
            <a:picLocks noChangeAspect="1"/>
          </p:cNvPicPr>
          <p:nvPr/>
        </p:nvPicPr>
        <p:blipFill>
          <a:blip r:embed="rId2">
            <a:lum bright="10000"/>
          </a:blip>
          <a:stretch>
            <a:fillRect/>
          </a:stretch>
        </p:blipFill>
        <p:spPr>
          <a:xfrm>
            <a:off x="785786" y="3429000"/>
            <a:ext cx="3010245" cy="78581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اساسيات العائد والمخاطرة</a:t>
            </a:r>
            <a:r>
              <a:rPr lang="en-US" b="1" dirty="0" smtClean="0"/>
              <a:t/>
            </a:r>
            <a:br>
              <a:rPr lang="en-US" b="1" dirty="0" smtClean="0"/>
            </a:br>
            <a:r>
              <a:rPr lang="en-US" b="1" dirty="0" smtClean="0"/>
              <a:t>Risk and Return Fundamentals</a:t>
            </a:r>
            <a:endParaRPr lang="ar-IQ" dirty="0"/>
          </a:p>
        </p:txBody>
      </p:sp>
      <p:sp>
        <p:nvSpPr>
          <p:cNvPr id="3" name="Content Placeholder 2"/>
          <p:cNvSpPr>
            <a:spLocks noGrp="1"/>
          </p:cNvSpPr>
          <p:nvPr>
            <p:ph idx="1"/>
          </p:nvPr>
        </p:nvSpPr>
        <p:spPr/>
        <p:txBody>
          <a:bodyPr/>
          <a:lstStyle/>
          <a:p>
            <a:pPr algn="just">
              <a:buNone/>
            </a:pPr>
            <a:r>
              <a:rPr lang="ar-IQ" dirty="0" smtClean="0"/>
              <a:t>		</a:t>
            </a:r>
            <a:r>
              <a:rPr lang="ar-IQ" b="1" dirty="0" smtClean="0"/>
              <a:t>تفضيلات المخاطرة: </a:t>
            </a:r>
            <a:r>
              <a:rPr lang="ar-IQ" dirty="0" smtClean="0"/>
              <a:t>المشاعر المتعلقة بالمخاطرة تختلف من شخص الى اخر فمن المهم تحديد المستوى المقبول من المخاطرة. والسلوكيات الثلاثة الاساسية للمخاطرة هي : متجنب للمخاطرة ، غير المكترث بالمخاطرة والباحث عن المخاطرة.</a:t>
            </a:r>
          </a:p>
          <a:p>
            <a:pPr>
              <a:buNone/>
            </a:pPr>
            <a:endParaRPr lang="ar-IQ"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IQ"/>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اساسيات العائد والمخاطرة</a:t>
            </a:r>
            <a:r>
              <a:rPr lang="en-US" b="1" dirty="0" smtClean="0"/>
              <a:t/>
            </a:r>
            <a:br>
              <a:rPr lang="en-US" b="1" dirty="0" smtClean="0"/>
            </a:br>
            <a:r>
              <a:rPr lang="en-US" b="1" dirty="0" smtClean="0"/>
              <a:t>Risk and Return Fundamentals</a:t>
            </a:r>
            <a:endParaRPr lang="ar-IQ" dirty="0"/>
          </a:p>
        </p:txBody>
      </p:sp>
      <p:pic>
        <p:nvPicPr>
          <p:cNvPr id="4" name="Content Placeholder 3" descr="Untitled.png"/>
          <p:cNvPicPr>
            <a:picLocks noGrp="1" noChangeAspect="1"/>
          </p:cNvPicPr>
          <p:nvPr>
            <p:ph idx="1"/>
          </p:nvPr>
        </p:nvPicPr>
        <p:blipFill>
          <a:blip r:embed="rId2"/>
          <a:stretch>
            <a:fillRect/>
          </a:stretch>
        </p:blipFill>
        <p:spPr>
          <a:xfrm>
            <a:off x="285720" y="1643050"/>
            <a:ext cx="8429683" cy="4929222"/>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اساسيات العائد والمخاطرة</a:t>
            </a:r>
            <a:r>
              <a:rPr lang="en-US" b="1" dirty="0" smtClean="0"/>
              <a:t/>
            </a:r>
            <a:br>
              <a:rPr lang="en-US" b="1" dirty="0" smtClean="0"/>
            </a:br>
            <a:r>
              <a:rPr lang="en-US" b="1" dirty="0" smtClean="0"/>
              <a:t>Risk and Return Fundamentals</a:t>
            </a:r>
            <a:endParaRPr lang="ar-IQ" dirty="0"/>
          </a:p>
        </p:txBody>
      </p:sp>
      <p:sp>
        <p:nvSpPr>
          <p:cNvPr id="3" name="Content Placeholder 2"/>
          <p:cNvSpPr>
            <a:spLocks noGrp="1"/>
          </p:cNvSpPr>
          <p:nvPr>
            <p:ph idx="1"/>
          </p:nvPr>
        </p:nvSpPr>
        <p:spPr/>
        <p:txBody>
          <a:bodyPr/>
          <a:lstStyle/>
          <a:p>
            <a:pPr algn="just">
              <a:buNone/>
            </a:pPr>
            <a:r>
              <a:rPr lang="ar-IQ" dirty="0" smtClean="0"/>
              <a:t>		</a:t>
            </a:r>
            <a:r>
              <a:rPr lang="ar-IQ" b="1" dirty="0" smtClean="0">
                <a:solidFill>
                  <a:srgbClr val="0070C0"/>
                </a:solidFill>
              </a:rPr>
              <a:t>المتجنب للمخاطرة : </a:t>
            </a:r>
            <a:r>
              <a:rPr lang="ar-IQ" dirty="0" smtClean="0"/>
              <a:t>بالنسبة للمتجنب للمخاطرة ، فان معدل العائد المطلوب يزداد بزيادة المخاطرة وذلك لانه يبتعد عن المخاطرة ويطلب معدل عائد متوقع اكبر لتعويضه عن المخاطرة الاكبر. وكما هو موضح في الشكل فان المتجنب للمخاطرة عندما ازدادت المخاطرة من </a:t>
            </a:r>
            <a:r>
              <a:rPr lang="en-US" dirty="0" smtClean="0"/>
              <a:t>X1</a:t>
            </a:r>
            <a:r>
              <a:rPr lang="ar-IQ" dirty="0" smtClean="0"/>
              <a:t> الى </a:t>
            </a:r>
            <a:r>
              <a:rPr lang="en-US" dirty="0" smtClean="0"/>
              <a:t>X2</a:t>
            </a:r>
            <a:r>
              <a:rPr lang="ar-IQ" dirty="0" smtClean="0"/>
              <a:t> فانه العائد المتوقع او المطلوب قد ازداد ايضا اذ ان الخط الازرق الخاص بالمتجنب للمخاطرة ارتفع الى الاعلى.</a:t>
            </a:r>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اساسيات العائد والمخاطرة</a:t>
            </a:r>
            <a:r>
              <a:rPr lang="en-US" b="1" dirty="0" smtClean="0"/>
              <a:t/>
            </a:r>
            <a:br>
              <a:rPr lang="en-US" b="1" dirty="0" smtClean="0"/>
            </a:br>
            <a:r>
              <a:rPr lang="en-US" b="1" dirty="0" smtClean="0"/>
              <a:t>Risk and Return Fundamentals</a:t>
            </a:r>
            <a:endParaRPr lang="ar-IQ" dirty="0"/>
          </a:p>
        </p:txBody>
      </p:sp>
      <p:sp>
        <p:nvSpPr>
          <p:cNvPr id="3" name="Content Placeholder 2"/>
          <p:cNvSpPr>
            <a:spLocks noGrp="1"/>
          </p:cNvSpPr>
          <p:nvPr>
            <p:ph idx="1"/>
          </p:nvPr>
        </p:nvSpPr>
        <p:spPr/>
        <p:txBody>
          <a:bodyPr>
            <a:normAutofit/>
          </a:bodyPr>
          <a:lstStyle/>
          <a:p>
            <a:pPr algn="just">
              <a:buNone/>
            </a:pPr>
            <a:r>
              <a:rPr lang="ar-IQ" dirty="0" smtClean="0"/>
              <a:t>		</a:t>
            </a:r>
            <a:r>
              <a:rPr lang="ar-IQ" b="1" dirty="0" smtClean="0">
                <a:solidFill>
                  <a:srgbClr val="FF0000"/>
                </a:solidFill>
              </a:rPr>
              <a:t>غير المكترث بالمخاطرة : </a:t>
            </a:r>
            <a:r>
              <a:rPr lang="ar-IQ" dirty="0" smtClean="0"/>
              <a:t>بالنسبة للغير المكترث بالمخاطرة، فان معدل العائد المطلوب لن يتغير بتغير المخاطرة. اي انه لن يكون هناك اي عائد مطلوب نتيجة لزيادة المخاطرة. وكما هو موضح في الشكل فان الغير مكترث بالمخاطرة عندما ازدادت المخاطرة من </a:t>
            </a:r>
            <a:r>
              <a:rPr lang="en-US" dirty="0" smtClean="0"/>
              <a:t>X1</a:t>
            </a:r>
            <a:r>
              <a:rPr lang="ar-IQ" dirty="0" smtClean="0"/>
              <a:t> الى </a:t>
            </a:r>
            <a:r>
              <a:rPr lang="en-US" dirty="0" smtClean="0"/>
              <a:t>X2</a:t>
            </a:r>
            <a:r>
              <a:rPr lang="ar-IQ" dirty="0" smtClean="0"/>
              <a:t> فانه العائد المتوقع او المطلوب لم يتغير اذ ان الخط الاحمر الخاص بغير المكترث للمخاطرة لم يرتفع الى الاعلى بل بقي موازيا لمحور المخاطرة.</a:t>
            </a:r>
            <a:endParaRPr lang="ar-IQ"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اساسيات العائد والمخاطرة</a:t>
            </a:r>
            <a:r>
              <a:rPr lang="en-US" b="1" dirty="0" smtClean="0"/>
              <a:t/>
            </a:r>
            <a:br>
              <a:rPr lang="en-US" b="1" dirty="0" smtClean="0"/>
            </a:br>
            <a:r>
              <a:rPr lang="en-US" b="1" dirty="0" smtClean="0"/>
              <a:t>Risk and Return Fundamentals</a:t>
            </a:r>
            <a:endParaRPr lang="ar-IQ" dirty="0"/>
          </a:p>
        </p:txBody>
      </p:sp>
      <p:sp>
        <p:nvSpPr>
          <p:cNvPr id="3" name="Content Placeholder 2"/>
          <p:cNvSpPr>
            <a:spLocks noGrp="1"/>
          </p:cNvSpPr>
          <p:nvPr>
            <p:ph idx="1"/>
          </p:nvPr>
        </p:nvSpPr>
        <p:spPr/>
        <p:txBody>
          <a:bodyPr/>
          <a:lstStyle/>
          <a:p>
            <a:pPr algn="just">
              <a:buNone/>
            </a:pPr>
            <a:r>
              <a:rPr lang="ar-IQ" dirty="0" smtClean="0"/>
              <a:t>		</a:t>
            </a:r>
            <a:r>
              <a:rPr lang="ar-IQ" b="1" dirty="0" smtClean="0">
                <a:solidFill>
                  <a:srgbClr val="008000"/>
                </a:solidFill>
              </a:rPr>
              <a:t>الباحث عن المخاطرة ( المغامر ) : </a:t>
            </a:r>
            <a:r>
              <a:rPr lang="ar-IQ" dirty="0" smtClean="0"/>
              <a:t>بالنسبة للباحث عن المخاطرة من ناحية نظرية ،فان معدل العائد المطلوب ينخفض بزيادة المخاطرة لانه يتمتع بالمخاطرة ويحبها وذلك لانه يرغب بالتخلي عن بعض العائد مقابل الحصول على مخاطر اعلى.وكما هو موضح في الشكل فان المتجنب للمخاطرة عندما ازدادت المخاطرة من </a:t>
            </a:r>
            <a:r>
              <a:rPr lang="en-US" dirty="0" smtClean="0"/>
              <a:t>X1</a:t>
            </a:r>
            <a:r>
              <a:rPr lang="ar-IQ" dirty="0" smtClean="0"/>
              <a:t> الى </a:t>
            </a:r>
            <a:r>
              <a:rPr lang="en-US" dirty="0" smtClean="0"/>
              <a:t>X2</a:t>
            </a:r>
            <a:r>
              <a:rPr lang="ar-IQ" dirty="0" smtClean="0"/>
              <a:t> فانه العائد المتوقع او المطلوب قد انخفض اذ ان الخط الاخضر الخاص بالمتجنب للمخاطرة انخفض الى الاسفل.</a:t>
            </a:r>
            <a:endParaRPr lang="ar-IQ"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1431</TotalTime>
  <Words>55</Words>
  <Application>Microsoft Office PowerPoint</Application>
  <PresentationFormat>On-screen Show (4:3)</PresentationFormat>
  <Paragraphs>61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الفصل الثالث العائد والمخاطرة Risk and Return  </vt:lpstr>
      <vt:lpstr>PowerPoint Presentation</vt:lpstr>
      <vt:lpstr>اساسيات العائد والمخاطرة Risk and Return Fundamentals</vt:lpstr>
      <vt:lpstr>اساسيات العائد والمخاطرة Risk and Return Fundamentals</vt:lpstr>
      <vt:lpstr>اساسيات العائد والمخاطرة Risk and Return Fundamentals</vt:lpstr>
      <vt:lpstr>اساسيات العائد والمخاطرة Risk and Return Fundamentals</vt:lpstr>
      <vt:lpstr>اساسيات العائد والمخاطرة Risk and Return Fundamentals</vt:lpstr>
      <vt:lpstr>اساسيات العائد والمخاطرة Risk and Return Fundamentals</vt:lpstr>
      <vt:lpstr>اساسيات العائد والمخاطرة Risk and Return Fundamentals</vt:lpstr>
      <vt:lpstr>مخاطرة الموجود المنفرد   Risk of a Single Asset</vt:lpstr>
      <vt:lpstr>مخاطرة الموجود المنفرد   Risk of a Single Asset</vt:lpstr>
      <vt:lpstr>مخاطرة الموجود المنفرد   Risk of a Single Asset</vt:lpstr>
      <vt:lpstr>مخاطرة الموجود المنفرد   Risk of a Single Asset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Portfolio Theory</dc:title>
  <dc:creator>DELL</dc:creator>
  <cp:lastModifiedBy>name</cp:lastModifiedBy>
  <cp:revision>237</cp:revision>
  <dcterms:created xsi:type="dcterms:W3CDTF">2013-11-19T17:11:31Z</dcterms:created>
  <dcterms:modified xsi:type="dcterms:W3CDTF">2017-12-11T13:34:22Z</dcterms:modified>
</cp:coreProperties>
</file>