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96" r:id="rId3"/>
    <p:sldId id="285" r:id="rId4"/>
    <p:sldId id="262" r:id="rId5"/>
    <p:sldId id="257" r:id="rId6"/>
    <p:sldId id="283" r:id="rId7"/>
    <p:sldId id="287" r:id="rId8"/>
    <p:sldId id="274" r:id="rId9"/>
    <p:sldId id="258" r:id="rId10"/>
    <p:sldId id="263" r:id="rId11"/>
    <p:sldId id="276" r:id="rId12"/>
    <p:sldId id="273" r:id="rId13"/>
    <p:sldId id="275" r:id="rId14"/>
    <p:sldId id="293" r:id="rId15"/>
    <p:sldId id="294" r:id="rId16"/>
    <p:sldId id="277" r:id="rId17"/>
    <p:sldId id="282" r:id="rId18"/>
    <p:sldId id="284" r:id="rId19"/>
    <p:sldId id="288" r:id="rId20"/>
    <p:sldId id="289" r:id="rId21"/>
    <p:sldId id="260" r:id="rId22"/>
    <p:sldId id="292" r:id="rId23"/>
    <p:sldId id="290" r:id="rId24"/>
    <p:sldId id="291" r:id="rId25"/>
    <p:sldId id="280" r:id="rId26"/>
    <p:sldId id="279" r:id="rId27"/>
    <p:sldId id="265" r:id="rId28"/>
    <p:sldId id="278" r:id="rId29"/>
    <p:sldId id="281" r:id="rId30"/>
    <p:sldId id="295" r:id="rId31"/>
    <p:sldId id="269" r:id="rId32"/>
    <p:sldId id="271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8505-677E-4BB7-A564-DE3E80329E03}" type="datetimeFigureOut">
              <a:rPr lang="ar-IQ" smtClean="0"/>
              <a:pPr/>
              <a:t>22/09/1441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5750"/>
            <a:ext cx="60483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Physiologic and pharmacologic </a:t>
            </a:r>
            <a:r>
              <a:rPr lang="en-US" b="1" dirty="0" smtClean="0">
                <a:solidFill>
                  <a:srgbClr val="0070C0"/>
                </a:solidFill>
              </a:rPr>
              <a:t>activities of glucocorticoids: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1-metabolic processes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2-stress resistance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3-blood cells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4-anti-inflammatory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5- other systems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2-Mineralocorticoids 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Renin angiotensin aldosterone system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00200"/>
            <a:ext cx="8839200" cy="45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274638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Therapeutic uses of corticosteroids: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000" dirty="0" smtClean="0"/>
              <a:t>1. Replacement </a:t>
            </a:r>
            <a:r>
              <a:rPr lang="en-US" sz="2000" dirty="0"/>
              <a:t>therapy for primary adrenocortical insufficiency (Addison disease</a:t>
            </a:r>
            <a:r>
              <a:rPr lang="en-US" sz="2000" dirty="0" smtClean="0"/>
              <a:t>)</a:t>
            </a:r>
          </a:p>
          <a:p>
            <a:pPr marL="0" indent="0" algn="l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Replacement therapy for secondary or tertiary adrenocortical </a:t>
            </a:r>
            <a:r>
              <a:rPr lang="en-US" sz="2000" dirty="0" smtClean="0"/>
              <a:t>insufficiency </a:t>
            </a:r>
          </a:p>
          <a:p>
            <a:pPr marL="0" indent="0" algn="l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Diagnosis of Cushing </a:t>
            </a:r>
            <a:r>
              <a:rPr lang="en-US" sz="2000" dirty="0" smtClean="0"/>
              <a:t>syndrome</a:t>
            </a:r>
          </a:p>
          <a:p>
            <a:pPr marL="0" indent="0" algn="l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4. Replacement therapy for congenital adrenal </a:t>
            </a:r>
            <a:r>
              <a:rPr lang="en-US" sz="2000" dirty="0" smtClean="0"/>
              <a:t>hyperplasia (CAH)</a:t>
            </a:r>
          </a:p>
          <a:p>
            <a:pPr marL="0" indent="0" algn="l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5. Relief of inflammatory </a:t>
            </a:r>
            <a:r>
              <a:rPr lang="en-US" sz="2000" dirty="0" smtClean="0"/>
              <a:t>symptoms</a:t>
            </a:r>
          </a:p>
          <a:p>
            <a:pPr marL="0" indent="0" algn="l">
              <a:buNone/>
            </a:pPr>
            <a:endParaRPr lang="en-US" sz="2000" dirty="0" smtClean="0"/>
          </a:p>
          <a:p>
            <a:pPr marL="0" indent="0" algn="l">
              <a:buNone/>
            </a:pPr>
            <a:r>
              <a:rPr lang="en-US" sz="2000" dirty="0"/>
              <a:t>6. Treatment of </a:t>
            </a:r>
            <a:r>
              <a:rPr lang="en-US" sz="2000" dirty="0" smtClean="0"/>
              <a:t>allergies</a:t>
            </a:r>
          </a:p>
          <a:p>
            <a:pPr marL="0" indent="0" algn="l">
              <a:buNone/>
            </a:pP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7. Acceleration of lung maturation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51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6" y="359228"/>
            <a:ext cx="6848273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5" y="457199"/>
            <a:ext cx="8461139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Pharmacokinetics 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Adrenal hormones 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9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814890"/>
            <a:ext cx="8312856" cy="528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54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0"/>
            <a:ext cx="28575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 Steroids dose and HPA-axis suppression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00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Adrenal suppression and dose </a:t>
            </a:r>
            <a:r>
              <a:rPr lang="en-US" dirty="0" err="1" smtClean="0">
                <a:solidFill>
                  <a:srgbClr val="0070C0"/>
                </a:solidFill>
              </a:rPr>
              <a:t>tapring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33599"/>
            <a:ext cx="8288420" cy="39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644"/>
            <a:ext cx="9144000" cy="57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Adverse effects 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43" y="274638"/>
            <a:ext cx="7319883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95250"/>
            <a:ext cx="52673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4025226" cy="6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Inhibitors of </a:t>
            </a:r>
            <a:r>
              <a:rPr lang="en-US" b="1" dirty="0" err="1">
                <a:solidFill>
                  <a:srgbClr val="0070C0"/>
                </a:solidFill>
              </a:rPr>
              <a:t>adrenocorticoid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4400" u="sng" dirty="0" smtClean="0">
                <a:solidFill>
                  <a:srgbClr val="0070C0"/>
                </a:solidFill>
              </a:rPr>
              <a:t>1- Biosynthesis (enzymatic pathway):</a:t>
            </a:r>
          </a:p>
          <a:p>
            <a:pPr marL="0" indent="0" algn="l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a) ketoconazole</a:t>
            </a:r>
          </a:p>
          <a:p>
            <a:pPr marL="0" indent="0" algn="l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b) Spironolactone</a:t>
            </a:r>
          </a:p>
          <a:p>
            <a:pPr marL="0" indent="0" algn="l">
              <a:buNone/>
            </a:pPr>
            <a:endParaRPr lang="en-US" sz="4400" dirty="0" smtClean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sz="4400" u="sng" dirty="0" smtClean="0">
                <a:solidFill>
                  <a:srgbClr val="0070C0"/>
                </a:solidFill>
              </a:rPr>
              <a:t>2- Function (receptor blocker):</a:t>
            </a:r>
          </a:p>
          <a:p>
            <a:pPr marL="0" indent="0" algn="l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a) </a:t>
            </a:r>
            <a:r>
              <a:rPr lang="en-US" sz="4400" dirty="0" err="1" smtClean="0">
                <a:solidFill>
                  <a:srgbClr val="0070C0"/>
                </a:solidFill>
              </a:rPr>
              <a:t>eplerenone</a:t>
            </a:r>
            <a:endParaRPr lang="en-US" sz="4400" dirty="0" smtClean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b) spironolactone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>
                <a:solidFill>
                  <a:srgbClr val="0070C0"/>
                </a:solidFill>
              </a:rPr>
              <a:t/>
            </a:r>
            <a:br>
              <a:rPr lang="en-US" sz="4400" dirty="0" smtClean="0">
                <a:solidFill>
                  <a:srgbClr val="0070C0"/>
                </a:solidFill>
              </a:rPr>
            </a:b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36" y="-48244"/>
            <a:ext cx="4682663" cy="66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75614"/>
              </p:ext>
            </p:extLst>
          </p:nvPr>
        </p:nvGraphicFramePr>
        <p:xfrm>
          <a:off x="228600" y="533400"/>
          <a:ext cx="8610600" cy="601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705100"/>
                <a:gridCol w="2324100"/>
                <a:gridCol w="1981200"/>
              </a:tblGrid>
              <a:tr h="4205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Drug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Adverse effects</a:t>
                      </a:r>
                      <a:endParaRPr lang="en-US" dirty="0"/>
                    </a:p>
                  </a:txBody>
                  <a:tcPr/>
                </a:tc>
              </a:tr>
              <a:tr h="134797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Ketoconazole</a:t>
                      </a:r>
                    </a:p>
                    <a:p>
                      <a:pPr algn="l"/>
                      <a:r>
                        <a:rPr lang="en-US" dirty="0" smtClean="0"/>
                        <a:t>(synthesis)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inhibits all gonadal and adrenal steroid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hormone synthesis.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1- antifungal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2-Cushing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GI upset</a:t>
                      </a:r>
                    </a:p>
                    <a:p>
                      <a:pPr algn="l"/>
                      <a:r>
                        <a:rPr lang="en-US" dirty="0" smtClean="0"/>
                        <a:t>CNS effects</a:t>
                      </a:r>
                    </a:p>
                    <a:p>
                      <a:pPr algn="l"/>
                      <a:r>
                        <a:rPr lang="en-US" dirty="0" smtClean="0"/>
                        <a:t>impotence</a:t>
                      </a:r>
                      <a:endParaRPr lang="en-US" dirty="0"/>
                    </a:p>
                  </a:txBody>
                  <a:tcPr/>
                </a:tc>
              </a:tr>
              <a:tr h="29033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Spironolactone</a:t>
                      </a:r>
                    </a:p>
                    <a:p>
                      <a:pPr algn="l"/>
                      <a:r>
                        <a:rPr lang="en-US" dirty="0" smtClean="0"/>
                        <a:t>(both)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1-Aldosterone antagonist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2-antagonize aldosterone and testosterone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synthesis.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1-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hyperaldosteronism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2-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3-heart failure</a:t>
                      </a: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dirty="0" smtClean="0"/>
                        <a:t>-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hirsutism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hyperkalemia gynecomastia irregular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mesne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skin rashes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134797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Eplerenone</a:t>
                      </a:r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(receptors)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Aldosterone antagonist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hypertension  </a:t>
                      </a:r>
                    </a:p>
                    <a:p>
                      <a:pPr algn="l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failure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Like of spironolactone except gynecomastia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-152400"/>
            <a:ext cx="8305800" cy="7467600"/>
          </a:xfrm>
        </p:spPr>
        <p:txBody>
          <a:bodyPr>
            <a:normAutofit fontScale="5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4200" dirty="0" smtClean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4200" i="1" dirty="0" smtClean="0"/>
              <a:t>When you complete this chapter, you should be able to:</a:t>
            </a:r>
            <a:r>
              <a:rPr lang="en-US" sz="4200" dirty="0" smtClean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Describe the major naturally occurring </a:t>
            </a:r>
            <a:r>
              <a:rPr lang="en-US" sz="4200" dirty="0" err="1" smtClean="0"/>
              <a:t>glucocorticosteroid</a:t>
            </a:r>
            <a:r>
              <a:rPr lang="en-US" sz="4200" dirty="0" smtClean="0"/>
              <a:t> and its actions.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List several synthetic </a:t>
            </a:r>
            <a:r>
              <a:rPr lang="en-US" sz="4200" dirty="0" err="1" smtClean="0"/>
              <a:t>glucocorticoids</a:t>
            </a:r>
            <a:r>
              <a:rPr lang="en-US" sz="4200" dirty="0" smtClean="0"/>
              <a:t>, and describe differences between these agents and the naturally occurring hormone.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Describe the actions of the naturally occurring </a:t>
            </a:r>
            <a:r>
              <a:rPr lang="en-US" sz="4200" dirty="0" err="1" smtClean="0"/>
              <a:t>mineralocorticoid</a:t>
            </a:r>
            <a:r>
              <a:rPr lang="en-US" sz="4200" dirty="0" smtClean="0"/>
              <a:t> and 1 synthetic agent in this subgroup.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List the indications for the use of corticosteroids in adrenal and </a:t>
            </a:r>
            <a:r>
              <a:rPr lang="en-US" sz="4200" dirty="0" err="1" smtClean="0"/>
              <a:t>nonadrenal</a:t>
            </a:r>
            <a:r>
              <a:rPr lang="en-US" sz="4200" dirty="0" smtClean="0"/>
              <a:t> disorders.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Name 3 drugs that interfere with the action or synthesis of corticosteroids, and, for each, describe its mechanism of action.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609600" y="274638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dirty="0" smtClean="0"/>
          </a:p>
          <a:p>
            <a:pPr algn="l"/>
            <a:r>
              <a:rPr lang="en-US" sz="2400" b="1" dirty="0" smtClean="0"/>
              <a:t>Osteoporosis is a major adverse effect caused by the</a:t>
            </a:r>
          </a:p>
          <a:p>
            <a:pPr algn="l"/>
            <a:r>
              <a:rPr lang="en-US" sz="2400" b="1" dirty="0" err="1" smtClean="0"/>
              <a:t>glucocorticoids</a:t>
            </a:r>
            <a:r>
              <a:rPr lang="en-US" sz="2400" b="1" dirty="0" smtClean="0"/>
              <a:t>. It is due to their ability to: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A. Increase the excretion of calcium.</a:t>
            </a:r>
          </a:p>
          <a:p>
            <a:pPr algn="l"/>
            <a:r>
              <a:rPr lang="en-US" sz="2400" dirty="0" smtClean="0"/>
              <a:t>B. Inhibit absorption of calcium.</a:t>
            </a:r>
          </a:p>
          <a:p>
            <a:pPr algn="l"/>
            <a:r>
              <a:rPr lang="en-US" sz="2400" dirty="0" smtClean="0"/>
              <a:t>C. Stimulate the hypothalamic-pituitary-adrenal axis.</a:t>
            </a:r>
          </a:p>
          <a:p>
            <a:pPr algn="l"/>
            <a:r>
              <a:rPr lang="en-US" sz="2400" dirty="0" smtClean="0"/>
              <a:t>D. Decrease production of prostaglandins.</a:t>
            </a:r>
          </a:p>
          <a:p>
            <a:pPr algn="l"/>
            <a:r>
              <a:rPr lang="en-US" sz="2400" dirty="0" smtClean="0"/>
              <a:t>E. Decrease collagen synthesis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170" name="AutoShape 2" descr="mk:@MSITStore:C:\Users\hp\Documents\pharmacology%20textbooks\A_101223_MedEn_KTPEaBR.CHM::/VII.%20Endocrine%20Drugs/39.%20Corticosteroids%20and%20Antagonists_files/loadBinary_002.gif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97" y="1524000"/>
            <a:ext cx="833269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143000"/>
            <a:ext cx="8612952" cy="44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05" y="457200"/>
            <a:ext cx="7710395" cy="66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66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1- Glucocorticoids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64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288</Words>
  <Application>Microsoft Office PowerPoint</Application>
  <PresentationFormat>On-screen Show (4:3)</PresentationFormat>
  <Paragraphs>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Physiologic and pharmacologic activities of glucocorticoids: </vt:lpstr>
      <vt:lpstr>PowerPoint Presentation</vt:lpstr>
      <vt:lpstr>PowerPoint Presentation</vt:lpstr>
      <vt:lpstr>Renin angiotensin aldosterone system</vt:lpstr>
      <vt:lpstr>PowerPoint Presentation</vt:lpstr>
      <vt:lpstr>Therapeutic uses of corticosteroids: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Adrenal suppression and dose tapring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Inhibitors of adrenocorticoid: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 Bahir</cp:lastModifiedBy>
  <cp:revision>29</cp:revision>
  <dcterms:created xsi:type="dcterms:W3CDTF">2013-02-03T09:18:19Z</dcterms:created>
  <dcterms:modified xsi:type="dcterms:W3CDTF">2020-05-14T13:13:24Z</dcterms:modified>
</cp:coreProperties>
</file>