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88" r:id="rId3"/>
    <p:sldId id="28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2" r:id="rId19"/>
    <p:sldId id="273" r:id="rId20"/>
    <p:sldId id="276" r:id="rId21"/>
    <p:sldId id="277" r:id="rId22"/>
    <p:sldId id="278" r:id="rId23"/>
    <p:sldId id="279" r:id="rId24"/>
    <p:sldId id="280" r:id="rId25"/>
    <p:sldId id="281" r:id="rId26"/>
    <p:sldId id="282" r:id="rId27"/>
    <p:sldId id="283" r:id="rId28"/>
    <p:sldId id="287" r:id="rId29"/>
    <p:sldId id="284" r:id="rId30"/>
    <p:sldId id="286" r:id="rId31"/>
    <p:sldId id="285"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3"/>
    <p:restoredTop sz="94565"/>
  </p:normalViewPr>
  <p:slideViewPr>
    <p:cSldViewPr snapToGrid="0" snapToObjects="1">
      <p:cViewPr varScale="1">
        <p:scale>
          <a:sx n="51" d="100"/>
          <a:sy n="51" d="100"/>
        </p:scale>
        <p:origin x="21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7B1F7E-A9DD-2F44-AD42-96B44158FD4A}" type="datetimeFigureOut">
              <a:rPr lang="en-US" smtClean="0"/>
              <a:t>10/23/18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675AA9-5C91-7847-9FCA-52C3C50C69E8}" type="slidenum">
              <a:rPr lang="en-US" smtClean="0"/>
              <a:t>‹#›</a:t>
            </a:fld>
            <a:endParaRPr lang="en-US"/>
          </a:p>
        </p:txBody>
      </p:sp>
    </p:spTree>
    <p:extLst>
      <p:ext uri="{BB962C8B-B14F-4D97-AF65-F5344CB8AC3E}">
        <p14:creationId xmlns:p14="http://schemas.microsoft.com/office/powerpoint/2010/main" val="1208786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endParaRPr/>
          </a:p>
        </p:txBody>
      </p:sp>
      <p:pic>
        <p:nvPicPr>
          <p:cNvPr id="120" name="pasted-image.png"/>
          <p:cNvPicPr>
            <a:picLocks noChangeAspect="1"/>
          </p:cNvPicPr>
          <p:nvPr/>
        </p:nvPicPr>
        <p:blipFill>
          <a:blip r:embed="rId2">
            <a:extLst/>
          </a:blip>
          <a:stretch>
            <a:fillRect/>
          </a:stretch>
        </p:blipFill>
        <p:spPr>
          <a:xfrm>
            <a:off x="79843" y="914988"/>
            <a:ext cx="12326152" cy="755084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endParaRPr/>
          </a:p>
        </p:txBody>
      </p:sp>
      <p:pic>
        <p:nvPicPr>
          <p:cNvPr id="147" name="pasted-image.png"/>
          <p:cNvPicPr>
            <a:picLocks noChangeAspect="1"/>
          </p:cNvPicPr>
          <p:nvPr/>
        </p:nvPicPr>
        <p:blipFill>
          <a:blip r:embed="rId2">
            <a:extLst/>
          </a:blip>
          <a:stretch>
            <a:fillRect/>
          </a:stretch>
        </p:blipFill>
        <p:spPr>
          <a:xfrm>
            <a:off x="844550" y="3403600"/>
            <a:ext cx="3644705" cy="5161445"/>
          </a:xfrm>
          <a:prstGeom prst="rect">
            <a:avLst/>
          </a:prstGeom>
          <a:ln w="12700">
            <a:miter lim="400000"/>
          </a:ln>
        </p:spPr>
      </p:pic>
      <p:pic>
        <p:nvPicPr>
          <p:cNvPr id="148" name="pasted-image.png"/>
          <p:cNvPicPr>
            <a:picLocks noChangeAspect="1"/>
          </p:cNvPicPr>
          <p:nvPr/>
        </p:nvPicPr>
        <p:blipFill>
          <a:blip r:embed="rId3">
            <a:extLst/>
          </a:blip>
          <a:stretch>
            <a:fillRect/>
          </a:stretch>
        </p:blipFill>
        <p:spPr>
          <a:xfrm>
            <a:off x="4605156" y="3403600"/>
            <a:ext cx="3794488" cy="5161445"/>
          </a:xfrm>
          <a:prstGeom prst="rect">
            <a:avLst/>
          </a:prstGeom>
          <a:ln w="12700">
            <a:miter lim="400000"/>
          </a:ln>
        </p:spPr>
      </p:pic>
      <p:pic>
        <p:nvPicPr>
          <p:cNvPr id="149" name="pasted-image.png"/>
          <p:cNvPicPr>
            <a:picLocks noChangeAspect="1"/>
          </p:cNvPicPr>
          <p:nvPr/>
        </p:nvPicPr>
        <p:blipFill>
          <a:blip r:embed="rId4">
            <a:extLst/>
          </a:blip>
          <a:stretch>
            <a:fillRect/>
          </a:stretch>
        </p:blipFill>
        <p:spPr>
          <a:xfrm>
            <a:off x="8515545" y="3159672"/>
            <a:ext cx="4257718" cy="536960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prstGeom prst="rect">
            <a:avLst/>
          </a:prstGeom>
        </p:spPr>
        <p:txBody>
          <a:bodyPr/>
          <a:lstStyle>
            <a:lvl1pPr>
              <a:defRPr sz="6000">
                <a:solidFill>
                  <a:srgbClr val="941100"/>
                </a:solidFill>
                <a:latin typeface="AppleMyungjo"/>
                <a:ea typeface="AppleMyungjo"/>
                <a:cs typeface="AppleMyungjo"/>
                <a:sym typeface="AppleMyungjo"/>
              </a:defRPr>
            </a:lvl1pPr>
          </a:lstStyle>
          <a:p>
            <a:r>
              <a:t>Actions of BZDs</a:t>
            </a:r>
          </a:p>
        </p:txBody>
      </p:sp>
      <p:sp>
        <p:nvSpPr>
          <p:cNvPr id="152" name="Shape 152"/>
          <p:cNvSpPr/>
          <p:nvPr/>
        </p:nvSpPr>
        <p:spPr>
          <a:xfrm>
            <a:off x="450881" y="2289081"/>
            <a:ext cx="11579361" cy="4464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AppleMyungjo"/>
                <a:ea typeface="AppleMyungjo"/>
                <a:cs typeface="AppleMyungjo"/>
                <a:sym typeface="AppleMyungjo"/>
              </a:defRPr>
            </a:pPr>
            <a:endParaRPr/>
          </a:p>
          <a:p>
            <a:pPr algn="l">
              <a:defRPr>
                <a:latin typeface="AppleMyungjo"/>
                <a:ea typeface="AppleMyungjo"/>
                <a:cs typeface="AppleMyungjo"/>
                <a:sym typeface="AppleMyungjo"/>
              </a:defRPr>
            </a:pPr>
            <a:r>
              <a:t>1- Reduction of anxiety, at low doses /anxiolytic /      </a:t>
            </a:r>
          </a:p>
          <a:p>
            <a:pPr algn="l">
              <a:defRPr>
                <a:latin typeface="AppleMyungjo"/>
                <a:ea typeface="AppleMyungjo"/>
                <a:cs typeface="AppleMyungjo"/>
                <a:sym typeface="AppleMyungjo"/>
              </a:defRPr>
            </a:pPr>
            <a:r>
              <a:t>    inhibit circuits in limbic system    </a:t>
            </a:r>
          </a:p>
          <a:p>
            <a:pPr algn="l">
              <a:defRPr>
                <a:latin typeface="AppleMyungjo"/>
                <a:ea typeface="AppleMyungjo"/>
                <a:cs typeface="AppleMyungjo"/>
                <a:sym typeface="AppleMyungjo"/>
              </a:defRPr>
            </a:pPr>
            <a:r>
              <a:t>2- Sedative / hypnotic (</a:t>
            </a:r>
            <a:r>
              <a:rPr sz="3000">
                <a:latin typeface="Apple Symbols"/>
                <a:ea typeface="Apple Symbols"/>
                <a:cs typeface="Apple Symbols"/>
                <a:sym typeface="Apple Symbols"/>
              </a:rPr>
              <a:t>⍺1</a:t>
            </a:r>
            <a:r>
              <a:t>-GABA</a:t>
            </a:r>
            <a:r>
              <a:rPr sz="2800" baseline="-5999"/>
              <a:t>A</a:t>
            </a:r>
            <a:r>
              <a:t>)</a:t>
            </a:r>
          </a:p>
          <a:p>
            <a:pPr algn="l">
              <a:defRPr>
                <a:latin typeface="AppleMyungjo"/>
                <a:ea typeface="AppleMyungjo"/>
                <a:cs typeface="AppleMyungjo"/>
                <a:sym typeface="AppleMyungjo"/>
              </a:defRPr>
            </a:pPr>
            <a:r>
              <a:t>3- Anterograde amnesia (</a:t>
            </a:r>
            <a:r>
              <a:rPr sz="3000">
                <a:latin typeface="Apple Symbols"/>
                <a:ea typeface="Apple Symbols"/>
                <a:cs typeface="Apple Symbols"/>
                <a:sym typeface="Apple Symbols"/>
              </a:rPr>
              <a:t>⍺1</a:t>
            </a:r>
            <a:r>
              <a:t>-GABA</a:t>
            </a:r>
            <a:r>
              <a:rPr sz="2800" baseline="-5999"/>
              <a:t>A</a:t>
            </a:r>
            <a:r>
              <a:t>)</a:t>
            </a:r>
          </a:p>
          <a:p>
            <a:pPr algn="l">
              <a:defRPr>
                <a:latin typeface="AppleMyungjo"/>
                <a:ea typeface="AppleMyungjo"/>
                <a:cs typeface="AppleMyungjo"/>
                <a:sym typeface="AppleMyungjo"/>
              </a:defRPr>
            </a:pPr>
            <a:r>
              <a:t>4- Anticonvulsant (</a:t>
            </a:r>
            <a:r>
              <a:rPr sz="3000">
                <a:latin typeface="Apple Symbols"/>
                <a:ea typeface="Apple Symbols"/>
                <a:cs typeface="Apple Symbols"/>
                <a:sym typeface="Apple Symbols"/>
              </a:rPr>
              <a:t>⍺1</a:t>
            </a:r>
            <a:r>
              <a:t>-GABA</a:t>
            </a:r>
            <a:r>
              <a:rPr sz="2800" baseline="-5999"/>
              <a:t>A</a:t>
            </a:r>
            <a:r>
              <a:t>)</a:t>
            </a:r>
          </a:p>
          <a:p>
            <a:pPr algn="l">
              <a:defRPr>
                <a:latin typeface="AppleMyungjo"/>
                <a:ea typeface="AppleMyungjo"/>
                <a:cs typeface="AppleMyungjo"/>
                <a:sym typeface="AppleMyungjo"/>
              </a:defRPr>
            </a:pPr>
            <a:r>
              <a:t>5- Muscle relaxant (presynaptic inhibition in spinal cord). (Baclofen / SkM relaxant)</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393700" y="-25400"/>
            <a:ext cx="11099800" cy="1076375"/>
          </a:xfrm>
          <a:prstGeom prst="rect">
            <a:avLst/>
          </a:prstGeom>
        </p:spPr>
        <p:txBody>
          <a:bodyPr/>
          <a:lstStyle>
            <a:lvl1pPr>
              <a:defRPr sz="5000">
                <a:solidFill>
                  <a:srgbClr val="941100"/>
                </a:solidFill>
                <a:latin typeface="AppleMyungjo"/>
                <a:ea typeface="AppleMyungjo"/>
                <a:cs typeface="AppleMyungjo"/>
                <a:sym typeface="AppleMyungjo"/>
              </a:defRPr>
            </a:lvl1pPr>
          </a:lstStyle>
          <a:p>
            <a:r>
              <a:t>Therapeutic Uses</a:t>
            </a:r>
          </a:p>
        </p:txBody>
      </p:sp>
      <p:sp>
        <p:nvSpPr>
          <p:cNvPr id="155" name="Shape 155"/>
          <p:cNvSpPr/>
          <p:nvPr/>
        </p:nvSpPr>
        <p:spPr>
          <a:xfrm>
            <a:off x="1066800" y="2114285"/>
            <a:ext cx="11099801" cy="6515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buClr>
                <a:srgbClr val="941100"/>
              </a:buClr>
              <a:buSzPct val="75000"/>
              <a:buChar char="✤"/>
              <a:defRPr sz="3000">
                <a:latin typeface="American Typewriter"/>
                <a:ea typeface="American Typewriter"/>
                <a:cs typeface="American Typewriter"/>
                <a:sym typeface="American Typewriter"/>
              </a:defRPr>
            </a:pPr>
            <a:r>
              <a:t>  </a:t>
            </a:r>
            <a:r>
              <a:rPr>
                <a:latin typeface="AppleMyungjo"/>
                <a:ea typeface="AppleMyungjo"/>
                <a:cs typeface="AppleMyungjo"/>
                <a:sym typeface="AppleMyungjo"/>
              </a:rPr>
              <a:t> Anxiety secondary to Panic disorder</a:t>
            </a:r>
          </a:p>
          <a:p>
            <a:pPr marL="444500" indent="-444500" algn="l">
              <a:buClr>
                <a:srgbClr val="941100"/>
              </a:buClr>
              <a:buSzPct val="75000"/>
              <a:buChar char="✤"/>
              <a:defRPr sz="3000">
                <a:latin typeface="AppleMyungjo"/>
                <a:ea typeface="AppleMyungjo"/>
                <a:cs typeface="AppleMyungjo"/>
                <a:sym typeface="AppleMyungjo"/>
              </a:defRPr>
            </a:pPr>
            <a:r>
              <a:t>   Generalised anxiety disorder (GAD)</a:t>
            </a:r>
          </a:p>
          <a:p>
            <a:pPr marL="444500" indent="-444500" algn="l">
              <a:buClr>
                <a:srgbClr val="941100"/>
              </a:buClr>
              <a:buSzPct val="75000"/>
              <a:buChar char="✤"/>
              <a:defRPr sz="3000">
                <a:latin typeface="AppleMyungjo"/>
                <a:ea typeface="AppleMyungjo"/>
                <a:cs typeface="AppleMyungjo"/>
                <a:sym typeface="AppleMyungjo"/>
              </a:defRPr>
            </a:pPr>
            <a:r>
              <a:t>   Social anxiety</a:t>
            </a:r>
          </a:p>
          <a:p>
            <a:pPr marL="444500" indent="-444500" algn="l">
              <a:buClr>
                <a:srgbClr val="941100"/>
              </a:buClr>
              <a:buSzPct val="75000"/>
              <a:buChar char="✤"/>
              <a:defRPr sz="3000">
                <a:latin typeface="AppleMyungjo"/>
                <a:ea typeface="AppleMyungjo"/>
                <a:cs typeface="AppleMyungjo"/>
                <a:sym typeface="AppleMyungjo"/>
              </a:defRPr>
            </a:pPr>
            <a:r>
              <a:t>   Post traumatic stress</a:t>
            </a:r>
          </a:p>
          <a:p>
            <a:pPr marL="444500" indent="-444500" algn="l">
              <a:buClr>
                <a:srgbClr val="941100"/>
              </a:buClr>
              <a:buSzPct val="75000"/>
              <a:buChar char="✤"/>
              <a:defRPr sz="3000">
                <a:latin typeface="AppleMyungjo"/>
                <a:ea typeface="AppleMyungjo"/>
                <a:cs typeface="AppleMyungjo"/>
                <a:sym typeface="AppleMyungjo"/>
              </a:defRPr>
            </a:pPr>
            <a:r>
              <a:t>   Obsessive compulsive disorder</a:t>
            </a:r>
          </a:p>
          <a:p>
            <a:pPr marL="444500" indent="-444500" algn="l">
              <a:buClr>
                <a:srgbClr val="941100"/>
              </a:buClr>
              <a:buSzPct val="75000"/>
              <a:buChar char="✤"/>
              <a:defRPr sz="3000">
                <a:latin typeface="AppleMyungjo"/>
                <a:ea typeface="AppleMyungjo"/>
                <a:cs typeface="AppleMyungjo"/>
                <a:sym typeface="AppleMyungjo"/>
              </a:defRPr>
            </a:pPr>
            <a:r>
              <a:t>   Extreme anxiety with phobia</a:t>
            </a:r>
          </a:p>
          <a:p>
            <a:pPr marL="444500" indent="-444500" algn="l">
              <a:buClr>
                <a:srgbClr val="941100"/>
              </a:buClr>
              <a:buSzPct val="75000"/>
              <a:buChar char="✤"/>
              <a:defRPr sz="3000">
                <a:latin typeface="AppleMyungjo"/>
                <a:ea typeface="AppleMyungjo"/>
                <a:cs typeface="AppleMyungjo"/>
                <a:sym typeface="AppleMyungjo"/>
              </a:defRPr>
            </a:pPr>
            <a:r>
              <a:t>   Anxiety related to depression &amp; schizophrenia</a:t>
            </a:r>
          </a:p>
          <a:p>
            <a:pPr algn="l">
              <a:defRPr sz="3000">
                <a:latin typeface="AppleMyungjo"/>
                <a:ea typeface="AppleMyungjo"/>
                <a:cs typeface="AppleMyungjo"/>
                <a:sym typeface="AppleMyungjo"/>
              </a:defRPr>
            </a:pPr>
            <a:endParaRPr/>
          </a:p>
          <a:p>
            <a:pPr marL="370416" indent="-370416" algn="l">
              <a:buClr>
                <a:srgbClr val="941100"/>
              </a:buClr>
              <a:buSzPct val="75000"/>
              <a:buChar char="•"/>
              <a:defRPr sz="3000">
                <a:latin typeface="AppleMyungjo"/>
                <a:ea typeface="AppleMyungjo"/>
                <a:cs typeface="AppleMyungjo"/>
                <a:sym typeface="AppleMyungjo"/>
              </a:defRPr>
            </a:pPr>
            <a:r>
              <a:t>Long acting/ clonazepam, lorazepam, diazepam/ ???</a:t>
            </a:r>
          </a:p>
          <a:p>
            <a:pPr marL="370416" indent="-370416" algn="l">
              <a:buClr>
                <a:srgbClr val="941100"/>
              </a:buClr>
              <a:buSzPct val="75000"/>
              <a:buChar char="•"/>
              <a:defRPr sz="3000">
                <a:latin typeface="AppleMyungjo"/>
                <a:ea typeface="AppleMyungjo"/>
                <a:cs typeface="AppleMyungjo"/>
                <a:sym typeface="AppleMyungjo"/>
              </a:defRPr>
            </a:pPr>
            <a:r>
              <a:t>Antianxiety effect &amp; tolerance (tolerance???)</a:t>
            </a:r>
          </a:p>
          <a:p>
            <a:pPr marL="370416" indent="-370416" algn="l">
              <a:buClr>
                <a:srgbClr val="941100"/>
              </a:buClr>
              <a:buSzPct val="75000"/>
              <a:buChar char="•"/>
              <a:defRPr sz="3000">
                <a:latin typeface="AppleMyungjo"/>
                <a:ea typeface="AppleMyungjo"/>
                <a:cs typeface="AppleMyungjo"/>
                <a:sym typeface="AppleMyungjo"/>
              </a:defRPr>
            </a:pPr>
            <a:r>
              <a:t>Cross tolerance with ethanol</a:t>
            </a:r>
          </a:p>
          <a:p>
            <a:pPr marL="370416" indent="-370416" algn="l">
              <a:buClr>
                <a:srgbClr val="941100"/>
              </a:buClr>
              <a:buSzPct val="75000"/>
              <a:buChar char="•"/>
              <a:defRPr sz="3000">
                <a:latin typeface="AppleMyungjo"/>
                <a:ea typeface="AppleMyungjo"/>
                <a:cs typeface="AppleMyungjo"/>
                <a:sym typeface="AppleMyungjo"/>
              </a:defRPr>
            </a:pPr>
            <a:r>
              <a:t>Alprazolam / short &amp; long term treatment of panic disorder (withdrawal reactions???)</a:t>
            </a:r>
          </a:p>
        </p:txBody>
      </p:sp>
      <p:sp>
        <p:nvSpPr>
          <p:cNvPr id="156" name="Shape 156"/>
          <p:cNvSpPr/>
          <p:nvPr/>
        </p:nvSpPr>
        <p:spPr>
          <a:xfrm>
            <a:off x="1031500" y="1065237"/>
            <a:ext cx="4426700"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rgbClr val="941100"/>
                </a:solidFill>
                <a:latin typeface="AppleMyungjo"/>
                <a:ea typeface="AppleMyungjo"/>
                <a:cs typeface="AppleMyungjo"/>
                <a:sym typeface="AppleMyungjo"/>
              </a:defRPr>
            </a:lvl1pPr>
          </a:lstStyle>
          <a:p>
            <a:r>
              <a:t>1- Anxiety disorders</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558800" y="228600"/>
            <a:ext cx="11099800" cy="1343323"/>
          </a:xfrm>
          <a:prstGeom prst="rect">
            <a:avLst/>
          </a:prstGeom>
        </p:spPr>
        <p:txBody>
          <a:bodyPr/>
          <a:lstStyle>
            <a:lvl1pPr>
              <a:defRPr sz="5000">
                <a:solidFill>
                  <a:srgbClr val="941100"/>
                </a:solidFill>
                <a:latin typeface="AppleMyungjo"/>
                <a:ea typeface="AppleMyungjo"/>
                <a:cs typeface="AppleMyungjo"/>
                <a:sym typeface="AppleMyungjo"/>
              </a:defRPr>
            </a:lvl1pPr>
          </a:lstStyle>
          <a:p>
            <a:r>
              <a:t>Therapeutic Uses, cont.</a:t>
            </a:r>
          </a:p>
        </p:txBody>
      </p:sp>
      <p:sp>
        <p:nvSpPr>
          <p:cNvPr id="159" name="Shape 159"/>
          <p:cNvSpPr/>
          <p:nvPr/>
        </p:nvSpPr>
        <p:spPr>
          <a:xfrm>
            <a:off x="844243" y="1644649"/>
            <a:ext cx="10528914"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u="sng">
                <a:solidFill>
                  <a:srgbClr val="941100"/>
                </a:solidFill>
                <a:latin typeface="AppleMyungjo"/>
                <a:ea typeface="AppleMyungjo"/>
                <a:cs typeface="AppleMyungjo"/>
                <a:sym typeface="AppleMyungjo"/>
              </a:defRPr>
            </a:pPr>
            <a:r>
              <a:t>2- Sleep disorders</a:t>
            </a:r>
          </a:p>
          <a:p>
            <a:pPr marL="444500" indent="-444500" algn="l">
              <a:buClr>
                <a:srgbClr val="941100"/>
              </a:buClr>
              <a:buSzPct val="75000"/>
              <a:buChar char="✤"/>
              <a:defRPr sz="3000">
                <a:latin typeface="AppleMyungjo"/>
                <a:ea typeface="AppleMyungjo"/>
                <a:cs typeface="AppleMyungjo"/>
                <a:sym typeface="AppleMyungjo"/>
              </a:defRPr>
            </a:pPr>
            <a:r>
              <a:t>     Hypnotic effect :</a:t>
            </a:r>
          </a:p>
          <a:p>
            <a:pPr marL="4000500" lvl="8" indent="-444500" algn="l">
              <a:buClr>
                <a:srgbClr val="941100"/>
              </a:buClr>
              <a:buSzPct val="75000"/>
              <a:buChar char="✤"/>
              <a:defRPr sz="3000">
                <a:latin typeface="AppleMyungjo"/>
                <a:ea typeface="AppleMyungjo"/>
                <a:cs typeface="AppleMyungjo"/>
                <a:sym typeface="AppleMyungjo"/>
              </a:defRPr>
            </a:pPr>
            <a:r>
              <a:t>decrease latency to sleep</a:t>
            </a:r>
          </a:p>
          <a:p>
            <a:pPr marL="4000500" lvl="8" indent="-444500" algn="l">
              <a:buClr>
                <a:srgbClr val="941100"/>
              </a:buClr>
              <a:buSzPct val="75000"/>
              <a:buChar char="✤"/>
              <a:defRPr sz="3000">
                <a:latin typeface="AppleMyungjo"/>
                <a:ea typeface="AppleMyungjo"/>
                <a:cs typeface="AppleMyungjo"/>
                <a:sym typeface="AppleMyungjo"/>
              </a:defRPr>
            </a:pPr>
            <a:r>
              <a:t> increase (REM) sleep</a:t>
            </a:r>
          </a:p>
          <a:p>
            <a:pPr marL="444500" indent="-444500" algn="l">
              <a:buClr>
                <a:srgbClr val="941100"/>
              </a:buClr>
              <a:buSzPct val="75000"/>
              <a:buChar char="✤"/>
              <a:defRPr sz="3000">
                <a:latin typeface="AppleMyungjo"/>
                <a:ea typeface="AppleMyungjo"/>
                <a:cs typeface="AppleMyungjo"/>
                <a:sym typeface="AppleMyungjo"/>
              </a:defRPr>
            </a:pPr>
            <a:r>
              <a:t>     Insomnia treatment  (hangover)</a:t>
            </a:r>
          </a:p>
          <a:p>
            <a:pPr marL="444500" indent="-444500" algn="l">
              <a:buClr>
                <a:srgbClr val="941100"/>
              </a:buClr>
              <a:buSzPct val="75000"/>
              <a:buChar char="✤"/>
              <a:defRPr sz="3000">
                <a:latin typeface="AppleMyungjo"/>
                <a:ea typeface="AppleMyungjo"/>
                <a:cs typeface="AppleMyungjo"/>
                <a:sym typeface="AppleMyungjo"/>
              </a:defRPr>
            </a:pPr>
            <a:r>
              <a:t>     Intermed. acting(temazepam, estazolam)</a:t>
            </a:r>
          </a:p>
          <a:p>
            <a:pPr marL="444500" indent="-444500" algn="l">
              <a:buClr>
                <a:srgbClr val="941100"/>
              </a:buClr>
              <a:buSzPct val="75000"/>
              <a:buChar char="✤"/>
              <a:defRPr sz="3000">
                <a:latin typeface="AppleMyungjo"/>
                <a:ea typeface="AppleMyungjo"/>
                <a:cs typeface="AppleMyungjo"/>
                <a:sym typeface="AppleMyungjo"/>
              </a:defRPr>
            </a:pPr>
            <a:r>
              <a:t>     Short acting (triazolam,)</a:t>
            </a:r>
          </a:p>
          <a:p>
            <a:pPr marL="444500" indent="-444500" algn="l">
              <a:buClr>
                <a:srgbClr val="941100"/>
              </a:buClr>
              <a:buSzPct val="75000"/>
              <a:buChar char="✤"/>
              <a:defRPr sz="3000">
                <a:latin typeface="AppleMyungjo"/>
                <a:ea typeface="AppleMyungjo"/>
                <a:cs typeface="AppleMyungjo"/>
                <a:sym typeface="AppleMyungjo"/>
              </a:defRPr>
            </a:pPr>
            <a:r>
              <a:t>     Long acting ( flurazepam, quazepam)</a:t>
            </a:r>
          </a:p>
          <a:p>
            <a:pPr marL="444500" indent="-444500" algn="l">
              <a:buClr>
                <a:srgbClr val="941100"/>
              </a:buClr>
              <a:buSzPct val="75000"/>
              <a:buChar char="✤"/>
              <a:defRPr sz="3000">
                <a:latin typeface="AppleMyungjo"/>
                <a:ea typeface="AppleMyungjo"/>
                <a:cs typeface="AppleMyungjo"/>
                <a:sym typeface="AppleMyungjo"/>
              </a:defRPr>
            </a:pPr>
            <a:r>
              <a:t>     Temazepam / frequent wakening (1-3hrs)</a:t>
            </a:r>
          </a:p>
          <a:p>
            <a:pPr marL="444500" indent="-444500" algn="l">
              <a:buClr>
                <a:srgbClr val="941100"/>
              </a:buClr>
              <a:buSzPct val="75000"/>
              <a:buChar char="✤"/>
              <a:defRPr sz="3000">
                <a:latin typeface="AppleMyungjo"/>
                <a:ea typeface="AppleMyungjo"/>
                <a:cs typeface="AppleMyungjo"/>
                <a:sym typeface="AppleMyungjo"/>
              </a:defRPr>
            </a:pPr>
            <a:r>
              <a:t>     Triazolam :</a:t>
            </a:r>
          </a:p>
          <a:p>
            <a:pPr marL="4000500" lvl="8" indent="-444500" algn="l">
              <a:buClr>
                <a:schemeClr val="accent5">
                  <a:hueOff val="-176146"/>
                  <a:satOff val="3665"/>
                  <a:lumOff val="-13986"/>
                </a:schemeClr>
              </a:buClr>
              <a:buSzPct val="75000"/>
              <a:buChar char="✤"/>
              <a:defRPr sz="3000">
                <a:latin typeface="AppleMyungjo"/>
                <a:ea typeface="AppleMyungjo"/>
                <a:cs typeface="AppleMyungjo"/>
                <a:sym typeface="AppleMyungjo"/>
              </a:defRPr>
            </a:pPr>
            <a:r>
              <a:t>Difficulty in going to sleep</a:t>
            </a:r>
          </a:p>
          <a:p>
            <a:pPr marL="4000500" lvl="8" indent="-444500" algn="l">
              <a:buClr>
                <a:schemeClr val="accent5">
                  <a:hueOff val="-176146"/>
                  <a:satOff val="3665"/>
                  <a:lumOff val="-13986"/>
                </a:schemeClr>
              </a:buClr>
              <a:buSzPct val="75000"/>
              <a:buChar char="✤"/>
              <a:defRPr sz="3000">
                <a:latin typeface="AppleMyungjo"/>
                <a:ea typeface="AppleMyungjo"/>
                <a:cs typeface="AppleMyungjo"/>
                <a:sym typeface="AppleMyungjo"/>
              </a:defRPr>
            </a:pPr>
            <a:r>
              <a:t>Tolerance</a:t>
            </a:r>
          </a:p>
          <a:p>
            <a:pPr marL="4000500" lvl="8" indent="-444500" algn="l">
              <a:buClr>
                <a:schemeClr val="accent5">
                  <a:hueOff val="-176146"/>
                  <a:satOff val="3665"/>
                  <a:lumOff val="-13986"/>
                </a:schemeClr>
              </a:buClr>
              <a:buSzPct val="75000"/>
              <a:buChar char="✤"/>
              <a:defRPr sz="3000">
                <a:latin typeface="AppleMyungjo"/>
                <a:ea typeface="AppleMyungjo"/>
                <a:cs typeface="AppleMyungjo"/>
                <a:sym typeface="AppleMyungjo"/>
              </a:defRPr>
            </a:pPr>
            <a:r>
              <a:t>Withdrawal symptoms</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842060" y="1581150"/>
            <a:ext cx="10214704" cy="581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u="sng">
                <a:solidFill>
                  <a:srgbClr val="941100"/>
                </a:solidFill>
                <a:latin typeface="AppleMyungjo"/>
                <a:ea typeface="AppleMyungjo"/>
                <a:cs typeface="AppleMyungjo"/>
                <a:sym typeface="AppleMyungjo"/>
              </a:defRPr>
            </a:pPr>
            <a:r>
              <a:t>3- Amnesia</a:t>
            </a:r>
          </a:p>
          <a:p>
            <a:pPr algn="l">
              <a:defRPr sz="3000">
                <a:latin typeface="AppleMyungjo"/>
                <a:ea typeface="AppleMyungjo"/>
                <a:cs typeface="AppleMyungjo"/>
                <a:sym typeface="AppleMyungjo"/>
              </a:defRPr>
            </a:pPr>
            <a:r>
              <a:t>       premedication for anxiety-provoking &amp; unpleasant </a:t>
            </a:r>
          </a:p>
          <a:p>
            <a:pPr algn="l">
              <a:defRPr sz="3000">
                <a:latin typeface="AppleMyungjo"/>
                <a:ea typeface="AppleMyungjo"/>
                <a:cs typeface="AppleMyungjo"/>
                <a:sym typeface="AppleMyungjo"/>
              </a:defRPr>
            </a:pPr>
            <a:r>
              <a:t>       procedures / </a:t>
            </a:r>
            <a:r>
              <a:rPr>
                <a:solidFill>
                  <a:srgbClr val="941100"/>
                </a:solidFill>
              </a:rPr>
              <a:t>Midazolam</a:t>
            </a:r>
          </a:p>
          <a:p>
            <a:pPr algn="l">
              <a:defRPr sz="3000">
                <a:latin typeface="AppleMyungjo"/>
                <a:ea typeface="AppleMyungjo"/>
                <a:cs typeface="AppleMyungjo"/>
                <a:sym typeface="AppleMyungjo"/>
              </a:defRPr>
            </a:pPr>
            <a:endParaRPr>
              <a:solidFill>
                <a:srgbClr val="941100"/>
              </a:solidFill>
            </a:endParaRPr>
          </a:p>
          <a:p>
            <a:pPr algn="l">
              <a:defRPr u="sng">
                <a:solidFill>
                  <a:srgbClr val="941100"/>
                </a:solidFill>
                <a:latin typeface="AppleMyungjo"/>
                <a:ea typeface="AppleMyungjo"/>
                <a:cs typeface="AppleMyungjo"/>
                <a:sym typeface="AppleMyungjo"/>
              </a:defRPr>
            </a:pPr>
            <a:r>
              <a:t>4- Seizures</a:t>
            </a:r>
          </a:p>
          <a:p>
            <a:pPr algn="l">
              <a:defRPr sz="3000">
                <a:latin typeface="AppleMyungjo"/>
                <a:ea typeface="AppleMyungjo"/>
                <a:cs typeface="AppleMyungjo"/>
                <a:sym typeface="AppleMyungjo"/>
              </a:defRPr>
            </a:pPr>
            <a:r>
              <a:t>      </a:t>
            </a:r>
            <a:r>
              <a:rPr>
                <a:solidFill>
                  <a:srgbClr val="941100"/>
                </a:solidFill>
              </a:rPr>
              <a:t>Clonazepam </a:t>
            </a:r>
            <a:r>
              <a:t>/ adjunctive therapy</a:t>
            </a:r>
          </a:p>
          <a:p>
            <a:pPr algn="l">
              <a:defRPr sz="3000">
                <a:latin typeface="AppleMyungjo"/>
                <a:ea typeface="AppleMyungjo"/>
                <a:cs typeface="AppleMyungjo"/>
                <a:sym typeface="AppleMyungjo"/>
              </a:defRPr>
            </a:pPr>
            <a:r>
              <a:t>      </a:t>
            </a:r>
            <a:r>
              <a:rPr>
                <a:solidFill>
                  <a:srgbClr val="941100"/>
                </a:solidFill>
              </a:rPr>
              <a:t>Lorazepam &amp; Diazepam</a:t>
            </a:r>
            <a:r>
              <a:t> / status epilepticus</a:t>
            </a:r>
          </a:p>
          <a:p>
            <a:pPr algn="l">
              <a:defRPr sz="3000">
                <a:latin typeface="AppleMyungjo"/>
                <a:ea typeface="AppleMyungjo"/>
                <a:cs typeface="AppleMyungjo"/>
                <a:sym typeface="AppleMyungjo"/>
              </a:defRPr>
            </a:pPr>
            <a:r>
              <a:t>      </a:t>
            </a:r>
            <a:r>
              <a:rPr>
                <a:solidFill>
                  <a:srgbClr val="941100"/>
                </a:solidFill>
              </a:rPr>
              <a:t>Clorazepate, Chlordiazepoxide, Lorazepam, </a:t>
            </a:r>
          </a:p>
          <a:p>
            <a:pPr algn="l">
              <a:defRPr sz="3000">
                <a:latin typeface="AppleMyungjo"/>
                <a:ea typeface="AppleMyungjo"/>
                <a:cs typeface="AppleMyungjo"/>
                <a:sym typeface="AppleMyungjo"/>
              </a:defRPr>
            </a:pPr>
            <a:r>
              <a:rPr>
                <a:solidFill>
                  <a:srgbClr val="941100"/>
                </a:solidFill>
              </a:rPr>
              <a:t>      Diazepam, Oxazepam</a:t>
            </a:r>
            <a:r>
              <a:t> / cross tolerance with alcohol</a:t>
            </a:r>
          </a:p>
          <a:p>
            <a:pPr algn="l">
              <a:defRPr sz="3000">
                <a:latin typeface="AppleMyungjo"/>
                <a:ea typeface="AppleMyungjo"/>
                <a:cs typeface="AppleMyungjo"/>
                <a:sym typeface="AppleMyungjo"/>
              </a:defRPr>
            </a:pPr>
            <a:endParaRPr/>
          </a:p>
          <a:p>
            <a:pPr algn="l">
              <a:defRPr u="sng">
                <a:solidFill>
                  <a:srgbClr val="941100"/>
                </a:solidFill>
                <a:latin typeface="AppleMyungjo"/>
                <a:ea typeface="AppleMyungjo"/>
                <a:cs typeface="AppleMyungjo"/>
                <a:sym typeface="AppleMyungjo"/>
              </a:defRPr>
            </a:pPr>
            <a:r>
              <a:t>5- Muscular disorders</a:t>
            </a:r>
          </a:p>
          <a:p>
            <a:pPr algn="l">
              <a:defRPr sz="3000" u="sng">
                <a:solidFill>
                  <a:srgbClr val="941100"/>
                </a:solidFill>
                <a:latin typeface="AppleMyungjo"/>
                <a:ea typeface="AppleMyungjo"/>
                <a:cs typeface="AppleMyungjo"/>
                <a:sym typeface="AppleMyungjo"/>
              </a:defRPr>
            </a:pPr>
            <a:r>
              <a:rPr u="none"/>
              <a:t>      Diazepam </a:t>
            </a:r>
            <a:r>
              <a:rPr u="none">
                <a:solidFill>
                  <a:srgbClr val="000000"/>
                </a:solidFill>
              </a:rPr>
              <a:t>/ muscle strain, spasticity</a:t>
            </a:r>
          </a:p>
        </p:txBody>
      </p:sp>
      <p:sp>
        <p:nvSpPr>
          <p:cNvPr id="162" name="Shape 162"/>
          <p:cNvSpPr/>
          <p:nvPr/>
        </p:nvSpPr>
        <p:spPr>
          <a:xfrm>
            <a:off x="1929315" y="387349"/>
            <a:ext cx="6987169"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41100"/>
                </a:solidFill>
                <a:latin typeface="AppleMyungjo"/>
                <a:ea typeface="AppleMyungjo"/>
                <a:cs typeface="AppleMyungjo"/>
                <a:sym typeface="AppleMyungjo"/>
              </a:defRPr>
            </a:lvl1pPr>
          </a:lstStyle>
          <a:p>
            <a:r>
              <a:t>Therapeutic Uses, cont.</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850900" y="254000"/>
            <a:ext cx="11099800" cy="1460203"/>
          </a:xfrm>
          <a:prstGeom prst="rect">
            <a:avLst/>
          </a:prstGeom>
        </p:spPr>
        <p:txBody>
          <a:bodyPr/>
          <a:lstStyle>
            <a:lvl1pPr>
              <a:defRPr sz="5000">
                <a:solidFill>
                  <a:srgbClr val="941100"/>
                </a:solidFill>
                <a:latin typeface="AppleMyungjo"/>
                <a:ea typeface="AppleMyungjo"/>
                <a:cs typeface="AppleMyungjo"/>
                <a:sym typeface="AppleMyungjo"/>
              </a:defRPr>
            </a:lvl1pPr>
          </a:lstStyle>
          <a:p>
            <a:r>
              <a:t>Pharmacokinetics</a:t>
            </a:r>
          </a:p>
        </p:txBody>
      </p:sp>
      <p:sp>
        <p:nvSpPr>
          <p:cNvPr id="165" name="Shape 165"/>
          <p:cNvSpPr/>
          <p:nvPr/>
        </p:nvSpPr>
        <p:spPr>
          <a:xfrm>
            <a:off x="1921129" y="2222499"/>
            <a:ext cx="10560286"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solidFill>
                  <a:srgbClr val="941100"/>
                </a:solidFill>
                <a:latin typeface="AppleMyungjo"/>
                <a:ea typeface="AppleMyungjo"/>
                <a:cs typeface="AppleMyungjo"/>
                <a:sym typeface="AppleMyungjo"/>
              </a:defRPr>
            </a:pPr>
            <a:r>
              <a:t>1- Absorption &amp; distribution:</a:t>
            </a:r>
          </a:p>
          <a:p>
            <a:pPr algn="l">
              <a:defRPr sz="3000">
                <a:latin typeface="AppleMyungjo"/>
                <a:ea typeface="AppleMyungjo"/>
                <a:cs typeface="AppleMyungjo"/>
                <a:sym typeface="AppleMyungjo"/>
              </a:defRPr>
            </a:pPr>
            <a:endParaRPr/>
          </a:p>
          <a:p>
            <a:pPr algn="l">
              <a:defRPr sz="3000">
                <a:solidFill>
                  <a:srgbClr val="941100"/>
                </a:solidFill>
                <a:latin typeface="AppleMyungjo"/>
                <a:ea typeface="AppleMyungjo"/>
                <a:cs typeface="AppleMyungjo"/>
                <a:sym typeface="AppleMyungjo"/>
              </a:defRPr>
            </a:pPr>
            <a:r>
              <a:t>2- Duration of action:</a:t>
            </a:r>
          </a:p>
          <a:p>
            <a:pPr algn="l">
              <a:defRPr sz="3000">
                <a:latin typeface="AppleMyungjo"/>
                <a:ea typeface="AppleMyungjo"/>
                <a:cs typeface="AppleMyungjo"/>
                <a:sym typeface="AppleMyungjo"/>
              </a:defRPr>
            </a:pPr>
            <a:endParaRPr/>
          </a:p>
          <a:p>
            <a:pPr algn="l">
              <a:defRPr sz="3000">
                <a:solidFill>
                  <a:srgbClr val="941100"/>
                </a:solidFill>
                <a:latin typeface="AppleMyungjo"/>
                <a:ea typeface="AppleMyungjo"/>
                <a:cs typeface="AppleMyungjo"/>
                <a:sym typeface="AppleMyungjo"/>
              </a:defRPr>
            </a:pPr>
            <a:r>
              <a:t>3- Fate:</a:t>
            </a:r>
          </a:p>
          <a:p>
            <a:pPr algn="l">
              <a:defRPr sz="3000">
                <a:latin typeface="AppleMyungjo"/>
                <a:ea typeface="AppleMyungjo"/>
                <a:cs typeface="AppleMyungjo"/>
                <a:sym typeface="AppleMyungjo"/>
              </a:defRPr>
            </a:pPr>
            <a:r>
              <a:t>     metabolised by hep. microsomal sys. to active   </a:t>
            </a:r>
          </a:p>
          <a:p>
            <a:pPr algn="l">
              <a:defRPr sz="3000">
                <a:latin typeface="AppleMyungjo"/>
                <a:ea typeface="AppleMyungjo"/>
                <a:cs typeface="AppleMyungjo"/>
                <a:sym typeface="AppleMyungjo"/>
              </a:defRPr>
            </a:pPr>
            <a:r>
              <a:t>     metabolite</a:t>
            </a:r>
          </a:p>
          <a:p>
            <a:pPr algn="l">
              <a:defRPr sz="3000">
                <a:latin typeface="AppleMyungjo"/>
                <a:ea typeface="AppleMyungjo"/>
                <a:cs typeface="AppleMyungjo"/>
                <a:sym typeface="AppleMyungjo"/>
              </a:defRPr>
            </a:pPr>
            <a:r>
              <a:t>     plasma t</a:t>
            </a:r>
            <a:r>
              <a:rPr sz="1600" baseline="-5999"/>
              <a:t>1/2</a:t>
            </a:r>
          </a:p>
          <a:p>
            <a:pPr algn="l">
              <a:defRPr sz="3000">
                <a:latin typeface="AppleMyungjo"/>
                <a:ea typeface="AppleMyungjo"/>
                <a:cs typeface="AppleMyungjo"/>
                <a:sym typeface="AppleMyungjo"/>
              </a:defRPr>
            </a:pPr>
            <a:r>
              <a:t>     excreted in urine as glucor. or oxidised    </a:t>
            </a:r>
          </a:p>
          <a:p>
            <a:pPr algn="l">
              <a:defRPr sz="3000">
                <a:latin typeface="AppleMyungjo"/>
                <a:ea typeface="AppleMyungjo"/>
                <a:cs typeface="AppleMyungjo"/>
                <a:sym typeface="AppleMyungjo"/>
              </a:defRPr>
            </a:pPr>
            <a:r>
              <a:t>     metabolites</a:t>
            </a:r>
          </a:p>
          <a:p>
            <a:pPr algn="l">
              <a:defRPr sz="3000">
                <a:latin typeface="AppleMyungjo"/>
                <a:ea typeface="AppleMyungjo"/>
                <a:cs typeface="AppleMyungjo"/>
                <a:sym typeface="AppleMyungjo"/>
              </a:defRPr>
            </a:pPr>
            <a:r>
              <a:t>     cross placenta</a:t>
            </a:r>
          </a:p>
          <a:p>
            <a:pPr algn="l">
              <a:defRPr sz="3000">
                <a:latin typeface="AppleMyungjo"/>
                <a:ea typeface="AppleMyungjo"/>
                <a:cs typeface="AppleMyungjo"/>
                <a:sym typeface="AppleMyungjo"/>
              </a:defRPr>
            </a:pPr>
            <a:r>
              <a:t>     CI: in pregnancy</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p:nvPr/>
        </p:nvSpPr>
        <p:spPr>
          <a:xfrm>
            <a:off x="576986" y="255540"/>
            <a:ext cx="12058109" cy="88742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solidFill>
                  <a:srgbClr val="941100"/>
                </a:solidFill>
                <a:latin typeface="American Typewriter"/>
                <a:ea typeface="American Typewriter"/>
                <a:cs typeface="American Typewriter"/>
                <a:sym typeface="American Typewriter"/>
              </a:defRPr>
            </a:pPr>
            <a:r>
              <a:rPr dirty="0"/>
              <a:t>4-</a:t>
            </a:r>
            <a:r>
              <a:rPr dirty="0">
                <a:latin typeface="AppleMyungjo"/>
                <a:ea typeface="AppleMyungjo"/>
                <a:cs typeface="AppleMyungjo"/>
                <a:sym typeface="AppleMyungjo"/>
              </a:rPr>
              <a:t> Dependence:</a:t>
            </a:r>
          </a:p>
          <a:p>
            <a:pPr algn="l">
              <a:defRPr sz="3000">
                <a:solidFill>
                  <a:srgbClr val="941100"/>
                </a:solidFill>
                <a:latin typeface="AppleMyungjo"/>
                <a:ea typeface="AppleMyungjo"/>
                <a:cs typeface="AppleMyungjo"/>
                <a:sym typeface="AppleMyungjo"/>
              </a:defRPr>
            </a:pPr>
            <a:endParaRPr dirty="0">
              <a:latin typeface="AppleMyungjo"/>
              <a:ea typeface="AppleMyungjo"/>
              <a:cs typeface="AppleMyungjo"/>
              <a:sym typeface="AppleMyungjo"/>
            </a:endParaRPr>
          </a:p>
          <a:p>
            <a:pPr marL="370416" indent="-370416" algn="l">
              <a:buClr>
                <a:srgbClr val="941100"/>
              </a:buClr>
              <a:buSzPct val="75000"/>
              <a:buChar char="✤"/>
              <a:defRPr sz="3000">
                <a:latin typeface="AppleMyungjo"/>
                <a:ea typeface="AppleMyungjo"/>
                <a:cs typeface="AppleMyungjo"/>
                <a:sym typeface="AppleMyungjo"/>
              </a:defRPr>
            </a:pPr>
            <a:r>
              <a:rPr dirty="0"/>
              <a:t>Psychological &amp; physical </a:t>
            </a:r>
          </a:p>
          <a:p>
            <a:pPr marL="370416" indent="-370416" algn="l">
              <a:buClr>
                <a:srgbClr val="941100"/>
              </a:buClr>
              <a:buSzPct val="75000"/>
              <a:buChar char="✤"/>
              <a:defRPr sz="3000">
                <a:latin typeface="AppleMyungjo"/>
                <a:ea typeface="AppleMyungjo"/>
                <a:cs typeface="AppleMyungjo"/>
                <a:sym typeface="AppleMyungjo"/>
              </a:defRPr>
            </a:pPr>
            <a:r>
              <a:rPr dirty="0"/>
              <a:t>Withdrawal symptoms: confusion, anxiety, agitation, restlessness</a:t>
            </a:r>
            <a:r>
              <a:rPr dirty="0" smtClean="0"/>
              <a:t>,</a:t>
            </a:r>
            <a:endParaRPr lang="en-US" dirty="0" smtClean="0"/>
          </a:p>
          <a:p>
            <a:pPr algn="l">
              <a:buClr>
                <a:srgbClr val="941100"/>
              </a:buClr>
              <a:buSzPct val="75000"/>
              <a:defRPr sz="3000">
                <a:latin typeface="AppleMyungjo"/>
                <a:ea typeface="AppleMyungjo"/>
                <a:cs typeface="AppleMyungjo"/>
                <a:sym typeface="AppleMyungjo"/>
              </a:defRPr>
            </a:pPr>
            <a:r>
              <a:rPr lang="en-US" dirty="0"/>
              <a:t> </a:t>
            </a:r>
            <a:r>
              <a:rPr lang="en-US" dirty="0" smtClean="0"/>
              <a:t>  </a:t>
            </a:r>
            <a:r>
              <a:rPr dirty="0" smtClean="0"/>
              <a:t> </a:t>
            </a:r>
            <a:r>
              <a:rPr dirty="0"/>
              <a:t>insomnia, tension &amp; rarely, seizures</a:t>
            </a:r>
          </a:p>
          <a:p>
            <a:pPr marL="370416" indent="-370416" algn="l">
              <a:buClr>
                <a:srgbClr val="941100"/>
              </a:buClr>
              <a:buSzPct val="75000"/>
              <a:buChar char="✤"/>
              <a:defRPr sz="3000">
                <a:latin typeface="AppleMyungjo"/>
                <a:ea typeface="AppleMyungjo"/>
                <a:cs typeface="AppleMyungjo"/>
                <a:sym typeface="AppleMyungjo"/>
              </a:defRPr>
            </a:pPr>
            <a:r>
              <a:rPr dirty="0"/>
              <a:t>BZDs with short t</a:t>
            </a:r>
            <a:r>
              <a:rPr sz="1900" baseline="-5999" dirty="0"/>
              <a:t>1/2</a:t>
            </a:r>
            <a:r>
              <a:rPr dirty="0"/>
              <a:t> (triazolam), induce more abrupt symptoms</a:t>
            </a:r>
          </a:p>
          <a:p>
            <a:pPr>
              <a:defRPr sz="3000">
                <a:latin typeface="AppleMyungjo"/>
                <a:ea typeface="AppleMyungjo"/>
                <a:cs typeface="AppleMyungjo"/>
                <a:sym typeface="AppleMyungjo"/>
              </a:defRPr>
            </a:pPr>
            <a:endParaRPr dirty="0"/>
          </a:p>
          <a:p>
            <a:pPr algn="l">
              <a:defRPr sz="3000">
                <a:solidFill>
                  <a:srgbClr val="941100"/>
                </a:solidFill>
                <a:latin typeface="AppleMyungjo"/>
                <a:ea typeface="AppleMyungjo"/>
                <a:cs typeface="AppleMyungjo"/>
                <a:sym typeface="AppleMyungjo"/>
              </a:defRPr>
            </a:pPr>
            <a:r>
              <a:rPr dirty="0"/>
              <a:t>5- Adverse effects</a:t>
            </a:r>
          </a:p>
          <a:p>
            <a:pPr algn="l">
              <a:defRPr sz="3000">
                <a:solidFill>
                  <a:srgbClr val="941100"/>
                </a:solidFill>
                <a:latin typeface="AppleMyungjo"/>
                <a:ea typeface="AppleMyungjo"/>
                <a:cs typeface="AppleMyungjo"/>
                <a:sym typeface="AppleMyungjo"/>
              </a:defRPr>
            </a:pPr>
            <a:endParaRPr dirty="0"/>
          </a:p>
          <a:p>
            <a:pPr marL="370416" indent="-370416" algn="l">
              <a:buClr>
                <a:srgbClr val="941100"/>
              </a:buClr>
              <a:buSzPct val="75000"/>
              <a:buChar char="✤"/>
              <a:defRPr sz="3000">
                <a:latin typeface="AppleMyungjo"/>
                <a:ea typeface="AppleMyungjo"/>
                <a:cs typeface="AppleMyungjo"/>
                <a:sym typeface="AppleMyungjo"/>
              </a:defRPr>
            </a:pPr>
            <a:r>
              <a:rPr dirty="0"/>
              <a:t>Drowsiness, confusion, ataxia, cognitive impairment</a:t>
            </a:r>
          </a:p>
          <a:p>
            <a:pPr marL="370416" indent="-370416" algn="l">
              <a:buClr>
                <a:srgbClr val="941100"/>
              </a:buClr>
              <a:buSzPct val="75000"/>
              <a:buChar char="✤"/>
              <a:defRPr sz="3000">
                <a:latin typeface="AppleMyungjo"/>
                <a:ea typeface="AppleMyungjo"/>
                <a:cs typeface="AppleMyungjo"/>
                <a:sym typeface="AppleMyungjo"/>
              </a:defRPr>
            </a:pPr>
            <a:r>
              <a:rPr dirty="0"/>
              <a:t>Triazolam / tolerance, daytime anxiety, amnesia &amp; confusion</a:t>
            </a:r>
          </a:p>
          <a:p>
            <a:pPr marL="370416" indent="-370416" algn="l">
              <a:buClr>
                <a:srgbClr val="941100"/>
              </a:buClr>
              <a:buSzPct val="75000"/>
              <a:buChar char="✤"/>
              <a:defRPr sz="3000">
                <a:latin typeface="AppleMyungjo"/>
                <a:ea typeface="AppleMyungjo"/>
                <a:cs typeface="AppleMyungjo"/>
                <a:sym typeface="AppleMyungjo"/>
              </a:defRPr>
            </a:pPr>
            <a:r>
              <a:rPr dirty="0"/>
              <a:t>Caution with liver disease, acute angle-closure glaucoma</a:t>
            </a:r>
          </a:p>
          <a:p>
            <a:pPr marL="370416" indent="-370416" algn="l">
              <a:buClr>
                <a:srgbClr val="941100"/>
              </a:buClr>
              <a:buSzPct val="75000"/>
              <a:buChar char="✤"/>
              <a:defRPr sz="3000">
                <a:latin typeface="AppleMyungjo"/>
                <a:ea typeface="AppleMyungjo"/>
                <a:cs typeface="AppleMyungjo"/>
                <a:sym typeface="AppleMyungjo"/>
              </a:defRPr>
            </a:pPr>
            <a:r>
              <a:rPr dirty="0"/>
              <a:t>Alcohol &amp; other CNS depressant???</a:t>
            </a:r>
          </a:p>
          <a:p>
            <a:pPr marL="370416" indent="-370416" algn="l">
              <a:buClr>
                <a:srgbClr val="941100"/>
              </a:buClr>
              <a:buSzPct val="75000"/>
              <a:buChar char="✤"/>
              <a:defRPr sz="3000">
                <a:latin typeface="AppleMyungjo"/>
                <a:ea typeface="AppleMyungjo"/>
                <a:cs typeface="AppleMyungjo"/>
                <a:sym typeface="AppleMyungjo"/>
              </a:defRPr>
            </a:pPr>
            <a:r>
              <a:rPr dirty="0"/>
              <a:t>Relatively safe, overdose </a:t>
            </a:r>
            <a:r>
              <a:rPr dirty="0" smtClean="0"/>
              <a:t>???</a:t>
            </a:r>
            <a:endParaRPr lang="en-US" dirty="0" smtClean="0"/>
          </a:p>
          <a:p>
            <a:pPr marL="370416" indent="-370416" algn="l">
              <a:buClr>
                <a:srgbClr val="941100"/>
              </a:buClr>
              <a:buSzPct val="75000"/>
              <a:buChar char="✤"/>
              <a:defRPr sz="3000">
                <a:latin typeface="AppleMyungjo"/>
                <a:ea typeface="AppleMyungjo"/>
                <a:cs typeface="AppleMyungjo"/>
                <a:sym typeface="AppleMyungjo"/>
              </a:defRPr>
            </a:pPr>
            <a:endParaRPr lang="en-US" dirty="0"/>
          </a:p>
          <a:p>
            <a:pPr marL="370416" indent="-370416" algn="l">
              <a:buClr>
                <a:srgbClr val="941100"/>
              </a:buClr>
              <a:buSzPct val="75000"/>
              <a:buChar char="✤"/>
              <a:defRPr sz="3000">
                <a:latin typeface="AppleMyungjo"/>
                <a:ea typeface="AppleMyungjo"/>
                <a:cs typeface="AppleMyungjo"/>
                <a:sym typeface="AppleMyungjo"/>
              </a:defRPr>
            </a:pPr>
            <a:endParaRPr lang="en-US" dirty="0" smtClean="0"/>
          </a:p>
          <a:p>
            <a:pPr marL="370416" indent="-370416" algn="l">
              <a:buClr>
                <a:srgbClr val="941100"/>
              </a:buClr>
              <a:buSzPct val="75000"/>
              <a:buChar char="✤"/>
              <a:defRPr sz="3000">
                <a:latin typeface="AppleMyungjo"/>
                <a:ea typeface="AppleMyungjo"/>
                <a:cs typeface="AppleMyungjo"/>
                <a:sym typeface="AppleMyungjo"/>
              </a:defRPr>
            </a:pPr>
            <a:endParaRPr lang="en-US" dirty="0"/>
          </a:p>
          <a:p>
            <a:pPr marL="370416" indent="-370416" algn="l">
              <a:buClr>
                <a:srgbClr val="941100"/>
              </a:buClr>
              <a:buSzPct val="75000"/>
              <a:buChar char="✤"/>
              <a:defRPr sz="3000">
                <a:latin typeface="AppleMyungjo"/>
                <a:ea typeface="AppleMyungjo"/>
                <a:cs typeface="AppleMyungjo"/>
                <a:sym typeface="AppleMyungjo"/>
              </a:defRPr>
            </a:pPr>
            <a:endParaRPr lang="en-US" dirty="0" smtClean="0"/>
          </a:p>
          <a:p>
            <a:pPr marL="370416" indent="-370416" algn="l">
              <a:buClr>
                <a:srgbClr val="941100"/>
              </a:buClr>
              <a:buSzPct val="75000"/>
              <a:buChar char="✤"/>
              <a:defRPr sz="3000">
                <a:latin typeface="AppleMyungjo"/>
                <a:ea typeface="AppleMyungjo"/>
                <a:cs typeface="AppleMyungjo"/>
                <a:sym typeface="AppleMyungjo"/>
              </a:defRPr>
            </a:pPr>
            <a:endParaRPr dirty="0"/>
          </a:p>
        </p:txBody>
      </p:sp>
      <p:sp>
        <p:nvSpPr>
          <p:cNvPr id="168" name="Shape 168"/>
          <p:cNvSpPr/>
          <p:nvPr/>
        </p:nvSpPr>
        <p:spPr>
          <a:xfrm>
            <a:off x="3810774" y="336549"/>
            <a:ext cx="5103852"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41100"/>
                </a:solidFill>
                <a:latin typeface="AppleMyungjo"/>
                <a:ea typeface="AppleMyungjo"/>
                <a:cs typeface="AppleMyungjo"/>
                <a:sym typeface="AppleMyungjo"/>
              </a:defRPr>
            </a:lvl1pPr>
          </a:lstStyle>
          <a:p>
            <a:r>
              <a:t>Pharmacokinetics</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asted-image.png"/>
          <p:cNvPicPr>
            <a:picLocks noChangeAspect="1"/>
          </p:cNvPicPr>
          <p:nvPr/>
        </p:nvPicPr>
        <p:blipFill>
          <a:blip r:embed="rId2">
            <a:extLst/>
          </a:blip>
          <a:stretch>
            <a:fillRect/>
          </a:stretch>
        </p:blipFill>
        <p:spPr>
          <a:xfrm>
            <a:off x="0" y="129931"/>
            <a:ext cx="13281461" cy="91440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165100" y="1155700"/>
            <a:ext cx="11099800" cy="1486149"/>
          </a:xfrm>
          <a:prstGeom prst="rect">
            <a:avLst/>
          </a:prstGeom>
        </p:spPr>
        <p:txBody>
          <a:bodyPr/>
          <a:lstStyle>
            <a:lvl1pPr>
              <a:defRPr sz="5000">
                <a:solidFill>
                  <a:srgbClr val="941100"/>
                </a:solidFill>
                <a:latin typeface="AppleMyungjo"/>
                <a:ea typeface="AppleMyungjo"/>
                <a:cs typeface="AppleMyungjo"/>
                <a:sym typeface="AppleMyungjo"/>
              </a:defRPr>
            </a:lvl1pPr>
          </a:lstStyle>
          <a:p>
            <a:r>
              <a:t>Benzodiazepine Antagonists</a:t>
            </a:r>
          </a:p>
        </p:txBody>
      </p:sp>
      <p:sp>
        <p:nvSpPr>
          <p:cNvPr id="175" name="Shape 175"/>
          <p:cNvSpPr/>
          <p:nvPr/>
        </p:nvSpPr>
        <p:spPr>
          <a:xfrm>
            <a:off x="865886" y="3397250"/>
            <a:ext cx="9385734" cy="330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Clr>
                <a:srgbClr val="941100"/>
              </a:buClr>
              <a:buSzPct val="75000"/>
              <a:buChar char="✤"/>
              <a:defRPr sz="3000">
                <a:latin typeface="AppleMyungjo"/>
                <a:ea typeface="AppleMyungjo"/>
                <a:cs typeface="AppleMyungjo"/>
                <a:sym typeface="AppleMyungjo"/>
              </a:defRPr>
            </a:pPr>
            <a:r>
              <a:t>Flumazenil / GABA R antag.</a:t>
            </a:r>
          </a:p>
          <a:p>
            <a:pPr marL="444500" indent="-444500" algn="l">
              <a:buClr>
                <a:srgbClr val="941100"/>
              </a:buClr>
              <a:buSzPct val="75000"/>
              <a:buChar char="✤"/>
              <a:defRPr sz="3000">
                <a:latin typeface="AppleMyungjo"/>
                <a:ea typeface="AppleMyungjo"/>
                <a:cs typeface="AppleMyungjo"/>
                <a:sym typeface="AppleMyungjo"/>
              </a:defRPr>
            </a:pPr>
            <a:r>
              <a:t>IV only, rapid onset, short duration, t1/2 1hr</a:t>
            </a:r>
          </a:p>
          <a:p>
            <a:pPr marL="444500" indent="-444500" algn="l">
              <a:buClr>
                <a:srgbClr val="941100"/>
              </a:buClr>
              <a:buSzPct val="75000"/>
              <a:buChar char="✤"/>
              <a:defRPr sz="3000">
                <a:latin typeface="AppleMyungjo"/>
                <a:ea typeface="AppleMyungjo"/>
                <a:cs typeface="AppleMyungjo"/>
                <a:sym typeface="AppleMyungjo"/>
              </a:defRPr>
            </a:pPr>
            <a:r>
              <a:t>Frequent admin. is required</a:t>
            </a:r>
          </a:p>
          <a:p>
            <a:pPr marL="444500" indent="-444500" algn="l">
              <a:buClr>
                <a:srgbClr val="941100"/>
              </a:buClr>
              <a:buSzPct val="75000"/>
              <a:buChar char="✤"/>
              <a:defRPr sz="3000">
                <a:latin typeface="AppleMyungjo"/>
                <a:ea typeface="AppleMyungjo"/>
                <a:cs typeface="AppleMyungjo"/>
                <a:sym typeface="AppleMyungjo"/>
              </a:defRPr>
            </a:pPr>
            <a:r>
              <a:t>May precipitate withdrawal in dependent patients</a:t>
            </a:r>
          </a:p>
          <a:p>
            <a:pPr marL="444500" indent="-444500" algn="l">
              <a:buClr>
                <a:srgbClr val="941100"/>
              </a:buClr>
              <a:buSzPct val="75000"/>
              <a:buChar char="✤"/>
              <a:defRPr sz="3000">
                <a:latin typeface="AppleMyungjo"/>
                <a:ea typeface="AppleMyungjo"/>
                <a:cs typeface="AppleMyungjo"/>
                <a:sym typeface="AppleMyungjo"/>
              </a:defRPr>
            </a:pPr>
            <a:r>
              <a:t>Seizure may occur/ mixed ingestion with TCA</a:t>
            </a:r>
          </a:p>
          <a:p>
            <a:pPr marL="444500" indent="-444500" algn="l">
              <a:buClr>
                <a:srgbClr val="941100"/>
              </a:buClr>
              <a:buSzPct val="75000"/>
              <a:buChar char="✤"/>
              <a:defRPr sz="3000">
                <a:latin typeface="AppleMyungjo"/>
                <a:ea typeface="AppleMyungjo"/>
                <a:cs typeface="AppleMyungjo"/>
                <a:sym typeface="AppleMyungjo"/>
              </a:defRPr>
            </a:pPr>
            <a:r>
              <a:t>SE: dizziness, NV &amp; agitation</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xfrm>
            <a:off x="357554" y="0"/>
            <a:ext cx="11099800" cy="1341091"/>
          </a:xfrm>
          <a:prstGeom prst="rect">
            <a:avLst/>
          </a:prstGeom>
        </p:spPr>
        <p:txBody>
          <a:bodyPr/>
          <a:lstStyle>
            <a:lvl1pPr>
              <a:defRPr sz="5000" i="1">
                <a:solidFill>
                  <a:srgbClr val="941100"/>
                </a:solidFill>
                <a:latin typeface="Georgia"/>
                <a:ea typeface="Georgia"/>
                <a:cs typeface="Georgia"/>
                <a:sym typeface="Georgia"/>
              </a:defRPr>
            </a:lvl1pPr>
          </a:lstStyle>
          <a:p>
            <a:r>
              <a:rPr dirty="0"/>
              <a:t>Other Anxiolytic Agents</a:t>
            </a:r>
          </a:p>
        </p:txBody>
      </p:sp>
      <p:sp>
        <p:nvSpPr>
          <p:cNvPr id="178" name="Shape 178"/>
          <p:cNvSpPr>
            <a:spLocks noGrp="1"/>
          </p:cNvSpPr>
          <p:nvPr>
            <p:ph type="body" idx="4294967295"/>
          </p:nvPr>
        </p:nvSpPr>
        <p:spPr>
          <a:xfrm>
            <a:off x="1588477" y="1533328"/>
            <a:ext cx="11099800" cy="7489974"/>
          </a:xfrm>
          <a:prstGeom prst="rect">
            <a:avLst/>
          </a:prstGeom>
        </p:spPr>
        <p:style>
          <a:lnRef idx="2">
            <a:schemeClr val="dk1"/>
          </a:lnRef>
          <a:fillRef idx="1">
            <a:schemeClr val="lt1"/>
          </a:fillRef>
          <a:effectRef idx="0">
            <a:schemeClr val="dk1"/>
          </a:effectRef>
          <a:fontRef idx="minor">
            <a:schemeClr val="dk1"/>
          </a:fontRef>
        </p:style>
        <p:txBody>
          <a:bodyPr>
            <a:normAutofit lnSpcReduction="10000"/>
          </a:bodyPr>
          <a:lstStyle/>
          <a:p>
            <a:pPr marL="288924" indent="-288924" defTabSz="379729">
              <a:spcBef>
                <a:spcPts val="2700"/>
              </a:spcBef>
              <a:defRPr sz="2600">
                <a:solidFill>
                  <a:srgbClr val="941100"/>
                </a:solidFill>
                <a:latin typeface="Georgia"/>
                <a:ea typeface="Georgia"/>
                <a:cs typeface="Georgia"/>
                <a:sym typeface="Georgia"/>
              </a:defRPr>
            </a:pPr>
            <a:r>
              <a:rPr dirty="0"/>
              <a:t>Antidepressants</a:t>
            </a:r>
          </a:p>
          <a:p>
            <a:pPr marL="982344" lvl="1" indent="-148589" defTabSz="379729">
              <a:spcBef>
                <a:spcPts val="2700"/>
              </a:spcBef>
              <a:buSzPct val="100000"/>
              <a:buBlip>
                <a:blip r:embed="rId2"/>
              </a:buBlip>
              <a:defRPr sz="1950">
                <a:latin typeface="Georgia"/>
                <a:ea typeface="Georgia"/>
                <a:cs typeface="Georgia"/>
                <a:sym typeface="Georgia"/>
              </a:defRPr>
            </a:pPr>
            <a:r>
              <a:rPr i="1" dirty="0"/>
              <a:t>1st </a:t>
            </a:r>
            <a:r>
              <a:rPr dirty="0"/>
              <a:t>line / avoiding dependence</a:t>
            </a:r>
          </a:p>
          <a:p>
            <a:pPr marL="982344" lvl="1" indent="-148589" defTabSz="379729">
              <a:spcBef>
                <a:spcPts val="2700"/>
              </a:spcBef>
              <a:buSzPct val="100000"/>
              <a:buBlip>
                <a:blip r:embed="rId2"/>
              </a:buBlip>
              <a:defRPr sz="1950">
                <a:latin typeface="Georgia"/>
                <a:ea typeface="Georgia"/>
                <a:cs typeface="Georgia"/>
                <a:sym typeface="Georgia"/>
              </a:defRPr>
            </a:pPr>
            <a:r>
              <a:rPr dirty="0"/>
              <a:t>SSRIs (escitalopram or paroxetine)</a:t>
            </a:r>
          </a:p>
          <a:p>
            <a:pPr marL="982344" lvl="1" indent="-148589" defTabSz="379729">
              <a:spcBef>
                <a:spcPts val="2700"/>
              </a:spcBef>
              <a:buSzPct val="100000"/>
              <a:buBlip>
                <a:blip r:embed="rId2"/>
              </a:buBlip>
              <a:defRPr sz="1950">
                <a:latin typeface="Georgia"/>
                <a:ea typeface="Georgia"/>
                <a:cs typeface="Georgia"/>
                <a:sym typeface="Georgia"/>
              </a:defRPr>
            </a:pPr>
            <a:r>
              <a:rPr dirty="0"/>
              <a:t>SNRIs (venlafaxine, duloxetine)</a:t>
            </a:r>
          </a:p>
          <a:p>
            <a:pPr marL="982344" lvl="1" indent="-148589" defTabSz="379729">
              <a:spcBef>
                <a:spcPts val="2700"/>
              </a:spcBef>
              <a:buSzPct val="100000"/>
              <a:buBlip>
                <a:blip r:embed="rId2"/>
              </a:buBlip>
              <a:defRPr sz="1950">
                <a:latin typeface="Georgia"/>
                <a:ea typeface="Georgia"/>
                <a:cs typeface="Georgia"/>
                <a:sym typeface="Georgia"/>
              </a:defRPr>
            </a:pPr>
            <a:r>
              <a:rPr dirty="0"/>
              <a:t>SSRIs &amp; SNRIs have lower potential for dependence</a:t>
            </a:r>
          </a:p>
          <a:p>
            <a:pPr marL="288924" indent="-288924" defTabSz="379729">
              <a:spcBef>
                <a:spcPts val="2700"/>
              </a:spcBef>
              <a:defRPr sz="2600">
                <a:solidFill>
                  <a:srgbClr val="941100"/>
                </a:solidFill>
                <a:latin typeface="Georgia"/>
                <a:ea typeface="Georgia"/>
                <a:cs typeface="Georgia"/>
                <a:sym typeface="Georgia"/>
              </a:defRPr>
            </a:pPr>
            <a:r>
              <a:rPr dirty="0"/>
              <a:t>Buspirone</a:t>
            </a:r>
          </a:p>
          <a:p>
            <a:pPr marL="1090577" indent="-256822" defTabSz="379729">
              <a:spcBef>
                <a:spcPts val="2700"/>
              </a:spcBef>
              <a:buSzPct val="100000"/>
              <a:buBlip>
                <a:blip r:embed="rId2"/>
              </a:buBlip>
              <a:defRPr sz="1950">
                <a:latin typeface="Georgia"/>
                <a:ea typeface="Georgia"/>
                <a:cs typeface="Georgia"/>
                <a:sym typeface="Georgia"/>
              </a:defRPr>
            </a:pPr>
            <a:r>
              <a:rPr dirty="0"/>
              <a:t>Chronic GAD</a:t>
            </a:r>
          </a:p>
          <a:p>
            <a:pPr marL="1090577" indent="-256822" defTabSz="379729">
              <a:spcBef>
                <a:spcPts val="2700"/>
              </a:spcBef>
              <a:buSzPct val="100000"/>
              <a:buBlip>
                <a:blip r:embed="rId2"/>
              </a:buBlip>
              <a:defRPr sz="1950">
                <a:latin typeface="Georgia"/>
                <a:ea typeface="Georgia"/>
                <a:cs typeface="Georgia"/>
                <a:sym typeface="Georgia"/>
              </a:defRPr>
            </a:pPr>
            <a:r>
              <a:rPr dirty="0"/>
              <a:t>Slow onset</a:t>
            </a:r>
          </a:p>
          <a:p>
            <a:pPr marL="1090577" indent="-256822" defTabSz="379729">
              <a:spcBef>
                <a:spcPts val="2700"/>
              </a:spcBef>
              <a:buSzPct val="100000"/>
              <a:buBlip>
                <a:blip r:embed="rId2"/>
              </a:buBlip>
              <a:defRPr sz="1950">
                <a:latin typeface="Georgia"/>
                <a:ea typeface="Georgia"/>
                <a:cs typeface="Georgia"/>
                <a:sym typeface="Georgia"/>
              </a:defRPr>
            </a:pPr>
            <a:r>
              <a:rPr dirty="0"/>
              <a:t>5-HT1A, 5-HT2A, D2</a:t>
            </a:r>
          </a:p>
          <a:p>
            <a:pPr marL="1090577" indent="-256822" defTabSz="379729">
              <a:spcBef>
                <a:spcPts val="2700"/>
              </a:spcBef>
              <a:buSzPct val="100000"/>
              <a:buBlip>
                <a:blip r:embed="rId2"/>
              </a:buBlip>
              <a:defRPr sz="1950">
                <a:latin typeface="Georgia"/>
                <a:ea typeface="Georgia"/>
                <a:cs typeface="Georgia"/>
                <a:sym typeface="Georgia"/>
              </a:defRPr>
            </a:pPr>
            <a:r>
              <a:rPr dirty="0"/>
              <a:t>No anticonvulsant, M relaxant</a:t>
            </a:r>
          </a:p>
          <a:p>
            <a:pPr marL="1090577" indent="-256822" defTabSz="379729">
              <a:spcBef>
                <a:spcPts val="2700"/>
              </a:spcBef>
              <a:buSzPct val="100000"/>
              <a:buBlip>
                <a:blip r:embed="rId2"/>
              </a:buBlip>
              <a:defRPr sz="1950">
                <a:latin typeface="Georgia"/>
                <a:ea typeface="Georgia"/>
                <a:cs typeface="Georgia"/>
                <a:sym typeface="Georgia"/>
              </a:defRPr>
            </a:pPr>
            <a:r>
              <a:rPr dirty="0"/>
              <a:t>Few SE</a:t>
            </a:r>
          </a:p>
          <a:p>
            <a:pPr marL="1090577" indent="-256822" defTabSz="379729">
              <a:spcBef>
                <a:spcPts val="2700"/>
              </a:spcBef>
              <a:buSzPct val="100000"/>
              <a:buBlip>
                <a:blip r:embed="rId2"/>
              </a:buBlip>
              <a:defRPr sz="1950">
                <a:latin typeface="Georgia"/>
                <a:ea typeface="Georgia"/>
                <a:cs typeface="Georgia"/>
                <a:sym typeface="Georgia"/>
              </a:defRPr>
            </a:pPr>
            <a:r>
              <a:rPr dirty="0"/>
              <a:t>Doesn’t potentiateCNS depressants</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80272" y="291123"/>
            <a:ext cx="13565344" cy="8316000"/>
          </a:xfrm>
          <a:prstGeom prst="rect">
            <a:avLst/>
          </a:prstGeom>
        </p:spPr>
      </p:pic>
      <p:pic>
        <p:nvPicPr>
          <p:cNvPr id="5" name="Picture 4"/>
          <p:cNvPicPr>
            <a:picLocks noChangeAspect="1"/>
          </p:cNvPicPr>
          <p:nvPr/>
        </p:nvPicPr>
        <p:blipFill>
          <a:blip r:embed="rId2"/>
          <a:stretch>
            <a:fillRect/>
          </a:stretch>
        </p:blipFill>
        <p:spPr>
          <a:xfrm>
            <a:off x="-280272" y="444500"/>
            <a:ext cx="13565344" cy="8316000"/>
          </a:xfrm>
          <a:prstGeom prst="rect">
            <a:avLst/>
          </a:prstGeom>
        </p:spPr>
      </p:pic>
    </p:spTree>
    <p:extLst>
      <p:ext uri="{BB962C8B-B14F-4D97-AF65-F5344CB8AC3E}">
        <p14:creationId xmlns:p14="http://schemas.microsoft.com/office/powerpoint/2010/main" val="130177627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698500" y="265509"/>
            <a:ext cx="6573715" cy="2159000"/>
          </a:xfrm>
          <a:prstGeom prst="rect">
            <a:avLst/>
          </a:prstGeom>
        </p:spPr>
        <p:txBody>
          <a:bodyPr/>
          <a:lstStyle>
            <a:lvl1pPr>
              <a:defRPr sz="5000" i="1">
                <a:solidFill>
                  <a:srgbClr val="941751"/>
                </a:solidFill>
                <a:latin typeface="Georgia"/>
                <a:ea typeface="Georgia"/>
                <a:cs typeface="Georgia"/>
                <a:sym typeface="Georgia"/>
              </a:defRPr>
            </a:lvl1pPr>
          </a:lstStyle>
          <a:p>
            <a:r>
              <a:t>Barbiturates</a:t>
            </a:r>
          </a:p>
        </p:txBody>
      </p:sp>
      <p:sp>
        <p:nvSpPr>
          <p:cNvPr id="187" name="Shape 187"/>
          <p:cNvSpPr>
            <a:spLocks noGrp="1"/>
          </p:cNvSpPr>
          <p:nvPr>
            <p:ph type="body" idx="4294967295"/>
          </p:nvPr>
        </p:nvSpPr>
        <p:spPr>
          <a:xfrm>
            <a:off x="294054" y="2424509"/>
            <a:ext cx="11099800" cy="7544991"/>
          </a:xfrm>
          <a:prstGeom prst="rect">
            <a:avLst/>
          </a:prstGeom>
        </p:spPr>
        <p:txBody>
          <a:bodyPr/>
          <a:lstStyle/>
          <a:p>
            <a:pPr marL="444500" indent="-444500">
              <a:buClr>
                <a:srgbClr val="941100"/>
              </a:buClr>
              <a:buChar char="★"/>
              <a:defRPr sz="3000">
                <a:latin typeface="Georgia"/>
                <a:ea typeface="Georgia"/>
                <a:cs typeface="Georgia"/>
                <a:sym typeface="Georgia"/>
              </a:defRPr>
            </a:pPr>
            <a:r>
              <a:rPr dirty="0"/>
              <a:t>Used to induce &amp; maintain sleep</a:t>
            </a:r>
          </a:p>
          <a:p>
            <a:pPr marL="444500" indent="-444500">
              <a:buClr>
                <a:srgbClr val="941100"/>
              </a:buClr>
              <a:buChar char="★"/>
              <a:defRPr sz="3000">
                <a:latin typeface="Georgia"/>
                <a:ea typeface="Georgia"/>
                <a:cs typeface="Georgia"/>
                <a:sym typeface="Georgia"/>
              </a:defRPr>
            </a:pPr>
            <a:r>
              <a:rPr dirty="0"/>
              <a:t>Replaced by BZDs because they induce tolerance &amp; physical dependence &amp; associated with very severe withdrawal symptoms</a:t>
            </a:r>
          </a:p>
          <a:p>
            <a:pPr marL="444500" indent="-444500">
              <a:buClr>
                <a:srgbClr val="941100"/>
              </a:buClr>
              <a:buChar char="★"/>
              <a:defRPr sz="3000">
                <a:latin typeface="Georgia"/>
                <a:ea typeface="Georgia"/>
                <a:cs typeface="Georgia"/>
                <a:sym typeface="Georgia"/>
              </a:defRPr>
            </a:pPr>
            <a:r>
              <a:rPr dirty="0"/>
              <a:t>All are controlled sub.</a:t>
            </a:r>
          </a:p>
          <a:p>
            <a:pPr marL="444500" indent="-444500">
              <a:buClr>
                <a:srgbClr val="941100"/>
              </a:buClr>
              <a:buChar char="★"/>
              <a:defRPr sz="3000">
                <a:latin typeface="Georgia"/>
                <a:ea typeface="Georgia"/>
                <a:cs typeface="Georgia"/>
                <a:sym typeface="Georgia"/>
              </a:defRPr>
            </a:pPr>
            <a:r>
              <a:rPr dirty="0"/>
              <a:t>Thiopental ( very short-acting)used to induce anaesthesia</a:t>
            </a:r>
          </a:p>
        </p:txBody>
      </p:sp>
      <p:sp>
        <p:nvSpPr>
          <p:cNvPr id="188" name="Shape 188"/>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pic>
        <p:nvPicPr>
          <p:cNvPr id="5" name="pasted-image.png"/>
          <p:cNvPicPr>
            <a:picLocks noChangeAspect="1"/>
          </p:cNvPicPr>
          <p:nvPr/>
        </p:nvPicPr>
        <p:blipFill>
          <a:blip r:embed="rId2">
            <a:extLst/>
          </a:blip>
          <a:stretch>
            <a:fillRect/>
          </a:stretch>
        </p:blipFill>
        <p:spPr>
          <a:xfrm>
            <a:off x="8165806" y="203881"/>
            <a:ext cx="4838994" cy="47520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a:lstStyle/>
          <a:p>
            <a:r>
              <a:t>Pr</a:t>
            </a:r>
          </a:p>
        </p:txBody>
      </p:sp>
      <p:pic>
        <p:nvPicPr>
          <p:cNvPr id="191" name="pasted-image.png"/>
          <p:cNvPicPr>
            <a:picLocks noChangeAspect="1"/>
          </p:cNvPicPr>
          <p:nvPr/>
        </p:nvPicPr>
        <p:blipFill>
          <a:blip r:embed="rId2">
            <a:extLst/>
          </a:blip>
          <a:stretch>
            <a:fillRect/>
          </a:stretch>
        </p:blipFill>
        <p:spPr>
          <a:xfrm>
            <a:off x="2482850" y="330200"/>
            <a:ext cx="6815891" cy="5415994"/>
          </a:xfrm>
          <a:prstGeom prst="rect">
            <a:avLst/>
          </a:prstGeom>
          <a:ln w="12700">
            <a:miter lim="400000"/>
          </a:ln>
        </p:spPr>
      </p:pic>
      <p:sp>
        <p:nvSpPr>
          <p:cNvPr id="192" name="Shape 192"/>
          <p:cNvSpPr>
            <a:spLocks noGrp="1"/>
          </p:cNvSpPr>
          <p:nvPr>
            <p:ph type="body" sz="half" idx="4294967295"/>
          </p:nvPr>
        </p:nvSpPr>
        <p:spPr>
          <a:xfrm>
            <a:off x="952500" y="6046440"/>
            <a:ext cx="11099800" cy="2665760"/>
          </a:xfrm>
          <a:prstGeom prst="rect">
            <a:avLst/>
          </a:prstGeom>
        </p:spPr>
        <p:txBody>
          <a:bodyPr anchor="b"/>
          <a:lstStyle/>
          <a:p>
            <a:pPr marL="444500" indent="-444500">
              <a:defRPr sz="2700">
                <a:latin typeface="American Typewriter"/>
                <a:ea typeface="American Typewriter"/>
                <a:cs typeface="American Typewriter"/>
                <a:sym typeface="American Typewriter"/>
              </a:defRPr>
            </a:pPr>
            <a:r>
              <a:rPr dirty="0">
                <a:latin typeface="Georgia" charset="0"/>
                <a:ea typeface="Georgia" charset="0"/>
                <a:cs typeface="Georgia" charset="0"/>
              </a:rPr>
              <a:t>Prolong duration of Cl</a:t>
            </a:r>
            <a:r>
              <a:rPr baseline="31999" dirty="0">
                <a:latin typeface="Georgia" charset="0"/>
                <a:ea typeface="Georgia" charset="0"/>
                <a:cs typeface="Georgia" charset="0"/>
              </a:rPr>
              <a:t>-</a:t>
            </a:r>
            <a:r>
              <a:rPr dirty="0">
                <a:latin typeface="Georgia" charset="0"/>
                <a:ea typeface="Georgia" charset="0"/>
                <a:cs typeface="Georgia" charset="0"/>
              </a:rPr>
              <a:t> channel opening</a:t>
            </a:r>
          </a:p>
          <a:p>
            <a:pPr marL="444500" indent="-444500">
              <a:defRPr sz="2700">
                <a:latin typeface="American Typewriter"/>
                <a:ea typeface="American Typewriter"/>
                <a:cs typeface="American Typewriter"/>
                <a:sym typeface="American Typewriter"/>
              </a:defRPr>
            </a:pPr>
            <a:r>
              <a:rPr dirty="0">
                <a:latin typeface="Georgia" charset="0"/>
                <a:ea typeface="Georgia" charset="0"/>
                <a:cs typeface="Georgia" charset="0"/>
              </a:rPr>
              <a:t>Block excitatory glutamate receptors</a:t>
            </a:r>
          </a:p>
          <a:p>
            <a:pPr marL="444500" indent="-444500">
              <a:defRPr sz="2700">
                <a:latin typeface="American Typewriter"/>
                <a:ea typeface="American Typewriter"/>
                <a:cs typeface="American Typewriter"/>
                <a:sym typeface="American Typewriter"/>
              </a:defRPr>
            </a:pPr>
            <a:r>
              <a:rPr dirty="0">
                <a:latin typeface="Georgia" charset="0"/>
                <a:ea typeface="Georgia" charset="0"/>
                <a:cs typeface="Georgia" charset="0"/>
              </a:rPr>
              <a:t>Anesthetic conc. of </a:t>
            </a:r>
            <a:r>
              <a:rPr dirty="0" smtClean="0">
                <a:latin typeface="Georgia" charset="0"/>
                <a:ea typeface="Georgia" charset="0"/>
                <a:cs typeface="Georgia" charset="0"/>
              </a:rPr>
              <a:t>pent</a:t>
            </a:r>
            <a:r>
              <a:rPr lang="en-US" dirty="0" smtClean="0">
                <a:latin typeface="Georgia" charset="0"/>
                <a:ea typeface="Georgia" charset="0"/>
                <a:cs typeface="Georgia" charset="0"/>
              </a:rPr>
              <a:t>obarb</a:t>
            </a:r>
            <a:r>
              <a:rPr dirty="0" smtClean="0">
                <a:latin typeface="Georgia" charset="0"/>
                <a:ea typeface="Georgia" charset="0"/>
                <a:cs typeface="Georgia" charset="0"/>
              </a:rPr>
              <a:t>. </a:t>
            </a:r>
            <a:r>
              <a:rPr dirty="0">
                <a:latin typeface="Georgia" charset="0"/>
                <a:ea typeface="Georgia" charset="0"/>
                <a:cs typeface="Georgia" charset="0"/>
              </a:rPr>
              <a:t>block high-frequency Na</a:t>
            </a:r>
            <a:r>
              <a:rPr baseline="31999" dirty="0">
                <a:latin typeface="Georgia" charset="0"/>
                <a:ea typeface="Georgia" charset="0"/>
                <a:cs typeface="Georgia" charset="0"/>
              </a:rPr>
              <a:t>+</a:t>
            </a:r>
            <a:r>
              <a:rPr dirty="0">
                <a:latin typeface="Georgia" charset="0"/>
                <a:ea typeface="Georgia" charset="0"/>
                <a:cs typeface="Georgia" charset="0"/>
              </a:rPr>
              <a:t> channel</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asted-image.png"/>
          <p:cNvPicPr>
            <a:picLocks noChangeAspect="1"/>
          </p:cNvPicPr>
          <p:nvPr/>
        </p:nvPicPr>
        <p:blipFill>
          <a:blip r:embed="rId2">
            <a:extLst/>
          </a:blip>
          <a:stretch>
            <a:fillRect/>
          </a:stretch>
        </p:blipFill>
        <p:spPr>
          <a:xfrm>
            <a:off x="349250" y="3327239"/>
            <a:ext cx="4264409" cy="4851722"/>
          </a:xfrm>
          <a:prstGeom prst="rect">
            <a:avLst/>
          </a:prstGeom>
          <a:ln w="12700">
            <a:miter lim="400000"/>
          </a:ln>
        </p:spPr>
      </p:pic>
      <p:pic>
        <p:nvPicPr>
          <p:cNvPr id="195" name="pasted-image.png"/>
          <p:cNvPicPr>
            <a:picLocks noChangeAspect="1"/>
          </p:cNvPicPr>
          <p:nvPr/>
        </p:nvPicPr>
        <p:blipFill>
          <a:blip r:embed="rId3">
            <a:extLst/>
          </a:blip>
          <a:stretch>
            <a:fillRect/>
          </a:stretch>
        </p:blipFill>
        <p:spPr>
          <a:xfrm>
            <a:off x="4563012" y="3294233"/>
            <a:ext cx="3878777" cy="4917734"/>
          </a:xfrm>
          <a:prstGeom prst="rect">
            <a:avLst/>
          </a:prstGeom>
          <a:ln w="12700">
            <a:miter lim="400000"/>
          </a:ln>
        </p:spPr>
      </p:pic>
      <p:pic>
        <p:nvPicPr>
          <p:cNvPr id="196" name="pasted-image.png"/>
          <p:cNvPicPr>
            <a:picLocks noChangeAspect="1"/>
          </p:cNvPicPr>
          <p:nvPr/>
        </p:nvPicPr>
        <p:blipFill>
          <a:blip r:embed="rId4">
            <a:extLst/>
          </a:blip>
          <a:stretch>
            <a:fillRect/>
          </a:stretch>
        </p:blipFill>
        <p:spPr>
          <a:xfrm>
            <a:off x="8394700" y="3294233"/>
            <a:ext cx="4342254" cy="4917734"/>
          </a:xfrm>
          <a:prstGeom prst="rect">
            <a:avLst/>
          </a:prstGeom>
          <a:ln w="12700">
            <a:miter lim="400000"/>
          </a:ln>
        </p:spPr>
      </p:pic>
      <p:sp>
        <p:nvSpPr>
          <p:cNvPr id="197" name="Shape 197"/>
          <p:cNvSpPr/>
          <p:nvPr/>
        </p:nvSpPr>
        <p:spPr>
          <a:xfrm>
            <a:off x="1608826" y="1104899"/>
            <a:ext cx="10486839"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169173">
              <a:defRPr sz="5000">
                <a:solidFill>
                  <a:srgbClr val="941100"/>
                </a:solidFill>
                <a:latin typeface="American Typewriter"/>
                <a:ea typeface="American Typewriter"/>
                <a:cs typeface="American Typewriter"/>
                <a:sym typeface="American Typewriter"/>
              </a:defRPr>
            </a:lvl1pPr>
          </a:lstStyle>
          <a:p>
            <a:r>
              <a:t>Classification of Barbiturates</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prstGeom prst="rect">
            <a:avLst/>
          </a:prstGeom>
        </p:spPr>
        <p:txBody>
          <a:bodyPr/>
          <a:lstStyle>
            <a:lvl1pPr>
              <a:defRPr sz="5000">
                <a:solidFill>
                  <a:srgbClr val="941100"/>
                </a:solidFill>
                <a:latin typeface="American Typewriter"/>
                <a:ea typeface="American Typewriter"/>
                <a:cs typeface="American Typewriter"/>
                <a:sym typeface="American Typewriter"/>
              </a:defRPr>
            </a:lvl1pPr>
          </a:lstStyle>
          <a:p>
            <a:r>
              <a:t>Actions of Barbiturates</a:t>
            </a:r>
          </a:p>
        </p:txBody>
      </p:sp>
      <p:sp>
        <p:nvSpPr>
          <p:cNvPr id="200" name="Shape 200"/>
          <p:cNvSpPr>
            <a:spLocks noGrp="1"/>
          </p:cNvSpPr>
          <p:nvPr>
            <p:ph type="body" idx="4294967295"/>
          </p:nvPr>
        </p:nvSpPr>
        <p:spPr>
          <a:prstGeom prst="rect">
            <a:avLst/>
          </a:prstGeom>
        </p:spPr>
        <p:txBody>
          <a:bodyPr>
            <a:normAutofit lnSpcReduction="10000"/>
          </a:bodyPr>
          <a:lstStyle/>
          <a:p>
            <a:pPr marL="435610" indent="-435610" defTabSz="572516">
              <a:spcBef>
                <a:spcPts val="4100"/>
              </a:spcBef>
              <a:buClr>
                <a:srgbClr val="941100"/>
              </a:buClr>
              <a:buChar char="➡"/>
              <a:defRPr sz="2940" i="1">
                <a:latin typeface="Georgia"/>
                <a:ea typeface="Georgia"/>
                <a:cs typeface="Georgia"/>
                <a:sym typeface="Georgia"/>
              </a:defRPr>
            </a:pPr>
            <a:r>
              <a:t>CNS depression</a:t>
            </a:r>
          </a:p>
          <a:p>
            <a:pPr marL="1306830" lvl="2" indent="-435609" defTabSz="572516">
              <a:spcBef>
                <a:spcPts val="4100"/>
              </a:spcBef>
              <a:buClr>
                <a:srgbClr val="941100"/>
              </a:buClr>
              <a:buChar char="✦"/>
              <a:defRPr sz="2940" i="1">
                <a:latin typeface="Georgia"/>
                <a:ea typeface="Georgia"/>
                <a:cs typeface="Georgia"/>
                <a:sym typeface="Georgia"/>
              </a:defRPr>
            </a:pPr>
            <a:r>
              <a:t>low doses  (sedation)</a:t>
            </a:r>
          </a:p>
          <a:p>
            <a:pPr marL="1306830" lvl="2" indent="-435609" defTabSz="572516">
              <a:spcBef>
                <a:spcPts val="4100"/>
              </a:spcBef>
              <a:buClr>
                <a:srgbClr val="941100"/>
              </a:buClr>
              <a:buChar char="✦"/>
              <a:defRPr sz="2940" i="1">
                <a:latin typeface="Georgia"/>
                <a:ea typeface="Georgia"/>
                <a:cs typeface="Georgia"/>
                <a:sym typeface="Georgia"/>
              </a:defRPr>
            </a:pPr>
            <a:r>
              <a:t>higher doses  (hypnosis, anaesthesia???, coma &amp; death)</a:t>
            </a:r>
          </a:p>
          <a:p>
            <a:pPr marL="1306830" lvl="2" indent="-435609" defTabSz="572516">
              <a:spcBef>
                <a:spcPts val="4100"/>
              </a:spcBef>
              <a:buClr>
                <a:srgbClr val="941100"/>
              </a:buClr>
              <a:buChar char="✦"/>
              <a:defRPr sz="2940" i="1">
                <a:latin typeface="Georgia"/>
                <a:ea typeface="Georgia"/>
                <a:cs typeface="Georgia"/>
                <a:sym typeface="Georgia"/>
              </a:defRPr>
            </a:pPr>
            <a:r>
              <a:t>Don’t raise pain threshold</a:t>
            </a:r>
          </a:p>
          <a:p>
            <a:pPr marL="1306830" lvl="2" indent="-435609" defTabSz="572516">
              <a:spcBef>
                <a:spcPts val="4100"/>
              </a:spcBef>
              <a:buClr>
                <a:srgbClr val="941100"/>
              </a:buClr>
              <a:buChar char="✦"/>
              <a:defRPr sz="2940" i="1">
                <a:latin typeface="Georgia"/>
                <a:ea typeface="Georgia"/>
                <a:cs typeface="Georgia"/>
                <a:sym typeface="Georgia"/>
              </a:defRPr>
            </a:pPr>
            <a:r>
              <a:t>chronic use lead to tolerance</a:t>
            </a:r>
          </a:p>
          <a:p>
            <a:pPr marL="435610" indent="-435610" defTabSz="572516">
              <a:spcBef>
                <a:spcPts val="4100"/>
              </a:spcBef>
              <a:buClr>
                <a:srgbClr val="941100"/>
              </a:buClr>
              <a:buChar char="➡"/>
              <a:defRPr sz="2940" i="1">
                <a:latin typeface="Georgia"/>
                <a:ea typeface="Georgia"/>
                <a:cs typeface="Georgia"/>
                <a:sym typeface="Georgia"/>
              </a:defRPr>
            </a:pPr>
            <a:r>
              <a:t>Respiratory depression</a:t>
            </a:r>
          </a:p>
          <a:p>
            <a:pPr marL="1306830" lvl="2" indent="-435609" defTabSz="572516">
              <a:spcBef>
                <a:spcPts val="4100"/>
              </a:spcBef>
              <a:buClr>
                <a:srgbClr val="941100"/>
              </a:buClr>
              <a:buChar char="✦"/>
              <a:defRPr sz="2940" i="1">
                <a:latin typeface="Georgia"/>
                <a:ea typeface="Georgia"/>
                <a:cs typeface="Georgia"/>
                <a:sym typeface="Georgia"/>
              </a:defRPr>
            </a:pPr>
            <a:r>
              <a:t>Suppress hypoxic &amp; chemoreceptor response to CO2</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xfrm>
            <a:off x="457200" y="139700"/>
            <a:ext cx="11099800" cy="1314847"/>
          </a:xfrm>
          <a:prstGeom prst="rect">
            <a:avLst/>
          </a:prstGeom>
        </p:spPr>
        <p:txBody>
          <a:bodyPr/>
          <a:lstStyle>
            <a:lvl1pPr>
              <a:defRPr sz="5000">
                <a:solidFill>
                  <a:srgbClr val="941100"/>
                </a:solidFill>
                <a:latin typeface="Georgia"/>
                <a:ea typeface="Georgia"/>
                <a:cs typeface="Georgia"/>
                <a:sym typeface="Georgia"/>
              </a:defRPr>
            </a:lvl1pPr>
          </a:lstStyle>
          <a:p>
            <a:r>
              <a:t>Therapeutic uses of Barbiturates</a:t>
            </a:r>
          </a:p>
        </p:txBody>
      </p:sp>
      <p:sp>
        <p:nvSpPr>
          <p:cNvPr id="203" name="Shape 203"/>
          <p:cNvSpPr>
            <a:spLocks noGrp="1"/>
          </p:cNvSpPr>
          <p:nvPr>
            <p:ph type="body" sz="half" idx="4294967295"/>
          </p:nvPr>
        </p:nvSpPr>
        <p:spPr>
          <a:xfrm>
            <a:off x="1079499" y="1928663"/>
            <a:ext cx="11247315" cy="7127414"/>
          </a:xfrm>
          <a:prstGeom prst="rect">
            <a:avLst/>
          </a:prstGeom>
        </p:spPr>
        <p:txBody>
          <a:bodyPr/>
          <a:lstStyle/>
          <a:p>
            <a:pPr marL="444500" indent="-444500">
              <a:buClr>
                <a:srgbClr val="941100"/>
              </a:buClr>
              <a:buChar char="✦"/>
              <a:defRPr sz="3000">
                <a:latin typeface="Georgia"/>
                <a:ea typeface="Georgia"/>
                <a:cs typeface="Georgia"/>
                <a:sym typeface="Georgia"/>
              </a:defRPr>
            </a:pPr>
            <a:r>
              <a:rPr dirty="0"/>
              <a:t>Anaesthesia, thiopental</a:t>
            </a:r>
          </a:p>
          <a:p>
            <a:pPr marL="444500" indent="-444500">
              <a:buClr>
                <a:srgbClr val="941100"/>
              </a:buClr>
              <a:buChar char="✦"/>
              <a:defRPr sz="3000">
                <a:latin typeface="Georgia"/>
                <a:ea typeface="Georgia"/>
                <a:cs typeface="Georgia"/>
                <a:sym typeface="Georgia"/>
              </a:defRPr>
            </a:pPr>
            <a:r>
              <a:rPr dirty="0"/>
              <a:t>Anticonvulsant, phenobarbital (tonic-clonic </a:t>
            </a:r>
            <a:r>
              <a:rPr dirty="0" smtClean="0"/>
              <a:t>seizure</a:t>
            </a:r>
            <a:r>
              <a:rPr lang="en-US" dirty="0" smtClean="0"/>
              <a:t>, refractory status eplepticus)</a:t>
            </a:r>
            <a:r>
              <a:rPr dirty="0" smtClean="0"/>
              <a:t>)</a:t>
            </a:r>
            <a:endParaRPr dirty="0"/>
          </a:p>
          <a:p>
            <a:pPr marL="444500" indent="-444500">
              <a:buClr>
                <a:srgbClr val="941100"/>
              </a:buClr>
              <a:buChar char="✦"/>
              <a:defRPr sz="3000">
                <a:latin typeface="Georgia"/>
                <a:ea typeface="Georgia"/>
                <a:cs typeface="Georgia"/>
                <a:sym typeface="Georgia"/>
              </a:defRPr>
            </a:pPr>
            <a:r>
              <a:rPr dirty="0"/>
              <a:t>Sedative / hypnotic  (Butalbital, acetaminophen &amp;caffeine or aspirin &amp;  caffeine</a:t>
            </a:r>
            <a:r>
              <a:rPr dirty="0" smtClean="0"/>
              <a:t>)</a:t>
            </a:r>
            <a:endParaRPr lang="en-US" dirty="0" smtClean="0"/>
          </a:p>
          <a:p>
            <a:pPr marL="444500" indent="-444500">
              <a:buClr>
                <a:srgbClr val="941100"/>
              </a:buClr>
              <a:buChar char="✦"/>
              <a:defRPr sz="3000">
                <a:latin typeface="Georgia"/>
                <a:ea typeface="Georgia"/>
                <a:cs typeface="Georgia"/>
                <a:sym typeface="Georgia"/>
              </a:defRPr>
            </a:pPr>
            <a:r>
              <a:rPr lang="en-US" dirty="0" smtClean="0"/>
              <a:t>Well tolerated orally, redistribute from brain </a:t>
            </a:r>
            <a:endParaRPr lang="en-US" dirty="0"/>
          </a:p>
          <a:p>
            <a:pPr marL="444500" indent="-444500">
              <a:buClr>
                <a:srgbClr val="941100"/>
              </a:buClr>
              <a:buChar char="✦"/>
              <a:defRPr sz="3000">
                <a:latin typeface="Georgia"/>
                <a:ea typeface="Georgia"/>
                <a:cs typeface="Georgia"/>
                <a:sym typeface="Georgia"/>
              </a:defRPr>
            </a:pPr>
            <a:endParaRPr lang="en-US" dirty="0" smtClean="0"/>
          </a:p>
          <a:p>
            <a:pPr marL="444500" indent="-444500">
              <a:buClr>
                <a:srgbClr val="941100"/>
              </a:buClr>
              <a:buChar char="✦"/>
              <a:defRPr sz="3000">
                <a:latin typeface="Georgia"/>
                <a:ea typeface="Georgia"/>
                <a:cs typeface="Georgia"/>
                <a:sym typeface="Georgia"/>
              </a:defRPr>
            </a:pPr>
            <a:endParaRPr dirty="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asted-image.png"/>
          <p:cNvPicPr>
            <a:picLocks noChangeAspect="1"/>
          </p:cNvPicPr>
          <p:nvPr/>
        </p:nvPicPr>
        <p:blipFill>
          <a:blip r:embed="rId2">
            <a:extLst/>
          </a:blip>
          <a:stretch>
            <a:fillRect/>
          </a:stretch>
        </p:blipFill>
        <p:spPr>
          <a:xfrm>
            <a:off x="7475906" y="1342182"/>
            <a:ext cx="3627945" cy="6991351"/>
          </a:xfrm>
          <a:prstGeom prst="rect">
            <a:avLst/>
          </a:prstGeom>
          <a:ln w="12700">
            <a:miter lim="400000"/>
          </a:ln>
        </p:spPr>
      </p:pic>
      <p:pic>
        <p:nvPicPr>
          <p:cNvPr id="206" name="pasted-image.png"/>
          <p:cNvPicPr>
            <a:picLocks noChangeAspect="1"/>
          </p:cNvPicPr>
          <p:nvPr/>
        </p:nvPicPr>
        <p:blipFill>
          <a:blip r:embed="rId3">
            <a:extLst/>
          </a:blip>
          <a:stretch>
            <a:fillRect/>
          </a:stretch>
        </p:blipFill>
        <p:spPr>
          <a:xfrm>
            <a:off x="9930036" y="1231772"/>
            <a:ext cx="3426456" cy="7101761"/>
          </a:xfrm>
          <a:prstGeom prst="rect">
            <a:avLst/>
          </a:prstGeom>
          <a:ln w="12700">
            <a:miter lim="400000"/>
          </a:ln>
        </p:spPr>
      </p:pic>
      <p:sp>
        <p:nvSpPr>
          <p:cNvPr id="2" name="TextBox 1"/>
          <p:cNvSpPr txBox="1"/>
          <p:nvPr/>
        </p:nvSpPr>
        <p:spPr>
          <a:xfrm>
            <a:off x="158262" y="2136965"/>
            <a:ext cx="7053873"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
                <a:srgbClr val="C00000"/>
              </a:buClr>
              <a:buSzTx/>
              <a:buFont typeface="Wingdings" charset="2"/>
              <a:buChar char="v"/>
              <a:tabLst/>
            </a:pPr>
            <a:r>
              <a:rPr kumimoji="0" lang="en-US" sz="2400" b="0" i="0" u="none" strike="noStrike" cap="none" spc="0" normalizeH="0" baseline="0" dirty="0" smtClean="0">
                <a:ln>
                  <a:noFill/>
                </a:ln>
                <a:solidFill>
                  <a:srgbClr val="000000"/>
                </a:solidFill>
                <a:effectLst/>
                <a:uFillTx/>
                <a:latin typeface="Georgia" charset="0"/>
                <a:ea typeface="Georgia" charset="0"/>
                <a:cs typeface="Georgia" charset="0"/>
                <a:sym typeface="Helvetica Light"/>
              </a:rPr>
              <a:t>Side effects:</a:t>
            </a:r>
          </a:p>
          <a:p>
            <a:pPr marL="342900" indent="-342900" algn="l">
              <a:buClr>
                <a:srgbClr val="C00000"/>
              </a:buClr>
              <a:buFont typeface="Wingdings" charset="2"/>
              <a:buChar char="v"/>
            </a:pPr>
            <a:r>
              <a:rPr lang="en-US" sz="2400" dirty="0">
                <a:latin typeface="Georgia" charset="0"/>
                <a:ea typeface="Georgia" charset="0"/>
                <a:cs typeface="Georgia" charset="0"/>
              </a:rPr>
              <a:t>Barbiturates cause drowsiness, impaired concentration, and mental and physical sluggishness </a:t>
            </a:r>
            <a:endParaRPr lang="en-US" sz="2400" dirty="0" smtClean="0">
              <a:latin typeface="Georgia" charset="0"/>
              <a:ea typeface="Georgia" charset="0"/>
              <a:cs typeface="Georgia" charset="0"/>
            </a:endParaRPr>
          </a:p>
          <a:p>
            <a:pPr marL="342900" indent="-342900" algn="l">
              <a:buClr>
                <a:srgbClr val="C00000"/>
              </a:buClr>
              <a:buFont typeface="Wingdings" charset="2"/>
              <a:buChar char="v"/>
            </a:pPr>
            <a:r>
              <a:rPr lang="en-US" sz="2400" dirty="0" smtClean="0">
                <a:latin typeface="Georgia" charset="0"/>
                <a:ea typeface="Georgia" charset="0"/>
                <a:cs typeface="Georgia" charset="0"/>
              </a:rPr>
              <a:t>Synergies with ethanol</a:t>
            </a:r>
          </a:p>
          <a:p>
            <a:pPr marL="342900" indent="-342900" algn="l">
              <a:buClr>
                <a:srgbClr val="C00000"/>
              </a:buClr>
              <a:buFont typeface="Wingdings" charset="2"/>
              <a:buChar char="v"/>
            </a:pPr>
            <a:r>
              <a:rPr lang="en-US" sz="2400" dirty="0" smtClean="0">
                <a:latin typeface="Georgia" charset="0"/>
                <a:ea typeface="Georgia" charset="0"/>
                <a:cs typeface="Georgia" charset="0"/>
              </a:rPr>
              <a:t>Hangover effect</a:t>
            </a:r>
          </a:p>
          <a:p>
            <a:pPr marL="342900" indent="-342900" algn="l">
              <a:buClr>
                <a:srgbClr val="C00000"/>
              </a:buClr>
              <a:buFont typeface="Wingdings" charset="2"/>
              <a:buChar char="v"/>
            </a:pPr>
            <a:r>
              <a:rPr lang="en-US" sz="2400" dirty="0" smtClean="0">
                <a:latin typeface="Georgia" charset="0"/>
                <a:ea typeface="Georgia" charset="0"/>
                <a:cs typeface="Georgia" charset="0"/>
              </a:rPr>
              <a:t>NV</a:t>
            </a:r>
          </a:p>
          <a:p>
            <a:pPr marL="342900" indent="-342900" algn="l">
              <a:buClr>
                <a:srgbClr val="C00000"/>
              </a:buClr>
              <a:buFont typeface="Wingdings" charset="2"/>
              <a:buChar char="v"/>
            </a:pPr>
            <a:r>
              <a:rPr lang="en-US" sz="2400" dirty="0" smtClean="0">
                <a:latin typeface="Georgia" charset="0"/>
                <a:ea typeface="Georgia" charset="0"/>
                <a:cs typeface="Georgia" charset="0"/>
              </a:rPr>
              <a:t>E induction</a:t>
            </a:r>
          </a:p>
          <a:p>
            <a:pPr marL="342900" indent="-342900" algn="l">
              <a:buClr>
                <a:srgbClr val="C00000"/>
              </a:buClr>
              <a:buFont typeface="Wingdings" charset="2"/>
              <a:buChar char="v"/>
            </a:pPr>
            <a:r>
              <a:rPr lang="en-US" sz="2400" dirty="0" smtClean="0">
                <a:latin typeface="Georgia" charset="0"/>
                <a:ea typeface="Georgia" charset="0"/>
                <a:cs typeface="Georgia" charset="0"/>
              </a:rPr>
              <a:t>CI: in </a:t>
            </a:r>
            <a:r>
              <a:rPr lang="en-US" sz="2400" dirty="0">
                <a:latin typeface="Georgia" charset="0"/>
                <a:ea typeface="Georgia" charset="0"/>
                <a:cs typeface="Georgia" charset="0"/>
              </a:rPr>
              <a:t>patients with acute intermittent porphyria. </a:t>
            </a:r>
            <a:endParaRPr lang="en-US" sz="2400" dirty="0" smtClean="0">
              <a:latin typeface="Georgia" charset="0"/>
              <a:ea typeface="Georgia" charset="0"/>
              <a:cs typeface="Georgia" charset="0"/>
            </a:endParaRPr>
          </a:p>
          <a:p>
            <a:pPr marL="342900" indent="-342900" algn="l">
              <a:buClr>
                <a:srgbClr val="C00000"/>
              </a:buClr>
              <a:buFont typeface="Wingdings" charset="2"/>
              <a:buChar char="v"/>
            </a:pPr>
            <a:r>
              <a:rPr lang="en-US" sz="2400" dirty="0" smtClean="0">
                <a:latin typeface="Georgia" charset="0"/>
                <a:ea typeface="Georgia" charset="0"/>
                <a:cs typeface="Georgia" charset="0"/>
              </a:rPr>
              <a:t>Abrupt </a:t>
            </a:r>
            <a:r>
              <a:rPr lang="en-US" sz="2400" dirty="0">
                <a:latin typeface="Georgia" charset="0"/>
                <a:ea typeface="Georgia" charset="0"/>
                <a:cs typeface="Georgia" charset="0"/>
              </a:rPr>
              <a:t>withdrawal from barbiturates may cause tremors, anxiety, weakness, restlessness, nausea and vomiting, seizures, delirium, and cardiac arrest</a:t>
            </a:r>
            <a:r>
              <a:rPr lang="en-US" sz="2400" dirty="0" smtClean="0">
                <a:latin typeface="Georgia" charset="0"/>
                <a:ea typeface="Georgia" charset="0"/>
                <a:cs typeface="Georgia" charset="0"/>
              </a:rPr>
              <a:t>.</a:t>
            </a:r>
          </a:p>
          <a:p>
            <a:pPr marL="342900" indent="-342900" algn="l">
              <a:buClr>
                <a:srgbClr val="C00000"/>
              </a:buClr>
              <a:buFont typeface="Wingdings" charset="2"/>
              <a:buChar char="v"/>
            </a:pPr>
            <a:r>
              <a:rPr lang="en-US" sz="2400" dirty="0" smtClean="0">
                <a:latin typeface="Georgia" charset="0"/>
                <a:ea typeface="Georgia" charset="0"/>
                <a:cs typeface="Georgia" charset="0"/>
              </a:rPr>
              <a:t> </a:t>
            </a:r>
            <a:r>
              <a:rPr lang="en-US" sz="2400" dirty="0">
                <a:latin typeface="Georgia" charset="0"/>
                <a:ea typeface="Georgia" charset="0"/>
                <a:cs typeface="Georgia" charset="0"/>
              </a:rPr>
              <a:t>Withdrawal is much more severe </a:t>
            </a:r>
            <a:r>
              <a:rPr lang="en-US" sz="2400" dirty="0" smtClean="0">
                <a:latin typeface="Georgia" charset="0"/>
                <a:ea typeface="Georgia" charset="0"/>
                <a:cs typeface="Georgia" charset="0"/>
              </a:rPr>
              <a:t>than opiates</a:t>
            </a:r>
            <a:endParaRPr lang="en-US" sz="2400" dirty="0">
              <a:latin typeface="Georgia" charset="0"/>
              <a:ea typeface="Georgia" charset="0"/>
              <a:cs typeface="Georgia" charset="0"/>
            </a:endParaRPr>
          </a:p>
          <a:p>
            <a:pPr marL="342900" indent="-342900">
              <a:buClr>
                <a:srgbClr val="C00000"/>
              </a:buClr>
              <a:buFont typeface="Wingdings" charset="2"/>
              <a:buChar char="v"/>
            </a:pPr>
            <a:endParaRPr lang="en-US" sz="2400" dirty="0">
              <a:latin typeface="Georgia" charset="0"/>
              <a:ea typeface="Georgia" charset="0"/>
              <a:cs typeface="Georgia" charset="0"/>
            </a:endParaRPr>
          </a:p>
          <a:p>
            <a:pPr marL="342900" marR="0" indent="-342900" algn="ctr" defTabSz="584200" rtl="0" fontAlgn="auto" latinLnBrk="0" hangingPunct="0">
              <a:lnSpc>
                <a:spcPct val="100000"/>
              </a:lnSpc>
              <a:spcBef>
                <a:spcPts val="0"/>
              </a:spcBef>
              <a:spcAft>
                <a:spcPts val="0"/>
              </a:spcAft>
              <a:buClr>
                <a:srgbClr val="C00000"/>
              </a:buClr>
              <a:buSzTx/>
              <a:buFont typeface="Wingdings" charset="2"/>
              <a:buChar char="v"/>
              <a:tabLst/>
            </a:pPr>
            <a:endParaRPr kumimoji="0" lang="en-US" sz="2400" b="0" i="0" u="none" strike="noStrike" cap="none" spc="0" normalizeH="0" baseline="0" dirty="0" smtClean="0">
              <a:ln>
                <a:noFill/>
              </a:ln>
              <a:solidFill>
                <a:srgbClr val="000000"/>
              </a:solidFill>
              <a:effectLst/>
              <a:uFillTx/>
              <a:latin typeface="Georgia" charset="0"/>
              <a:ea typeface="Georgia" charset="0"/>
              <a:cs typeface="Georgia" charset="0"/>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Georgia" charset="0"/>
              <a:ea typeface="Georgia" charset="0"/>
              <a:cs typeface="Georgia" charset="0"/>
              <a:sym typeface="Helvetica Light"/>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lvl1pPr algn="l">
              <a:defRPr i="1">
                <a:solidFill>
                  <a:srgbClr val="941100"/>
                </a:solidFill>
                <a:latin typeface="Georgia"/>
                <a:ea typeface="Georgia"/>
                <a:cs typeface="Georgia"/>
                <a:sym typeface="Georgia"/>
              </a:defRPr>
            </a:lvl1pPr>
          </a:lstStyle>
          <a:p>
            <a:r>
              <a:rPr dirty="0"/>
              <a:t>Zolpidem </a:t>
            </a:r>
          </a:p>
        </p:txBody>
      </p:sp>
      <p:pic>
        <p:nvPicPr>
          <p:cNvPr id="209" name="download.jpg"/>
          <p:cNvPicPr>
            <a:picLocks noChangeAspect="1"/>
          </p:cNvPicPr>
          <p:nvPr/>
        </p:nvPicPr>
        <p:blipFill>
          <a:blip r:embed="rId2">
            <a:extLst/>
          </a:blip>
          <a:stretch>
            <a:fillRect/>
          </a:stretch>
        </p:blipFill>
        <p:spPr>
          <a:xfrm>
            <a:off x="9864480" y="0"/>
            <a:ext cx="1651000" cy="2082800"/>
          </a:xfrm>
          <a:prstGeom prst="rect">
            <a:avLst/>
          </a:prstGeom>
          <a:ln w="12700">
            <a:miter lim="400000"/>
          </a:ln>
        </p:spPr>
      </p:pic>
      <p:sp>
        <p:nvSpPr>
          <p:cNvPr id="210" name="Shape 210"/>
          <p:cNvSpPr>
            <a:spLocks noGrp="1"/>
          </p:cNvSpPr>
          <p:nvPr>
            <p:ph type="body" idx="4294967295"/>
          </p:nvPr>
        </p:nvSpPr>
        <p:spPr>
          <a:xfrm>
            <a:off x="545123" y="2356338"/>
            <a:ext cx="12133385" cy="6705112"/>
          </a:xfrm>
          <a:prstGeom prst="rect">
            <a:avLst/>
          </a:prstGeom>
        </p:spPr>
        <p:txBody>
          <a:bodyPr>
            <a:normAutofit/>
          </a:bodyPr>
          <a:lstStyle/>
          <a:p>
            <a:pPr>
              <a:defRPr>
                <a:latin typeface="Georgia"/>
                <a:ea typeface="Georgia"/>
                <a:cs typeface="Georgia"/>
                <a:sym typeface="Georgia"/>
              </a:defRPr>
            </a:pPr>
            <a:r>
              <a:rPr sz="3200" dirty="0"/>
              <a:t>Non-BZD compound, bind BZD-R subtype </a:t>
            </a:r>
            <a:r>
              <a:rPr sz="3200" dirty="0" smtClean="0"/>
              <a:t>selectively</a:t>
            </a:r>
            <a:endParaRPr sz="3200" dirty="0"/>
          </a:p>
          <a:p>
            <a:pPr>
              <a:defRPr>
                <a:latin typeface="Georgia"/>
                <a:ea typeface="Georgia"/>
                <a:cs typeface="Georgia"/>
                <a:sym typeface="Georgia"/>
              </a:defRPr>
            </a:pPr>
            <a:r>
              <a:rPr sz="3200" dirty="0"/>
              <a:t>No anticonvulsant or muscle-relaxant effect</a:t>
            </a:r>
          </a:p>
          <a:p>
            <a:pPr>
              <a:defRPr>
                <a:latin typeface="Georgia"/>
                <a:ea typeface="Georgia"/>
                <a:cs typeface="Georgia"/>
                <a:sym typeface="Georgia"/>
              </a:defRPr>
            </a:pPr>
            <a:r>
              <a:rPr sz="3200" dirty="0"/>
              <a:t>Few withdrawal, minimal rebound insomnia, little tolerance</a:t>
            </a:r>
          </a:p>
          <a:p>
            <a:pPr>
              <a:defRPr>
                <a:latin typeface="Georgia"/>
                <a:ea typeface="Georgia"/>
                <a:cs typeface="Georgia"/>
                <a:sym typeface="Georgia"/>
              </a:defRPr>
            </a:pPr>
            <a:r>
              <a:rPr sz="3200" dirty="0"/>
              <a:t>Rapidly abs., rapid onset, short </a:t>
            </a:r>
            <a:r>
              <a:rPr sz="3200" dirty="0" smtClean="0"/>
              <a:t>t</a:t>
            </a:r>
            <a:r>
              <a:rPr sz="3200" baseline="-5999" dirty="0" smtClean="0"/>
              <a:t>1/2</a:t>
            </a:r>
            <a:r>
              <a:rPr lang="en-US" sz="3200" baseline="-5999" dirty="0" smtClean="0"/>
              <a:t>, </a:t>
            </a:r>
            <a:r>
              <a:rPr lang="en-US" sz="3200" dirty="0" smtClean="0"/>
              <a:t>oxidized by CYP3A!!!</a:t>
            </a:r>
          </a:p>
          <a:p>
            <a:pPr>
              <a:defRPr>
                <a:latin typeface="Georgia"/>
                <a:ea typeface="Georgia"/>
                <a:cs typeface="Georgia"/>
                <a:sym typeface="Georgia"/>
              </a:defRPr>
            </a:pPr>
            <a:r>
              <a:rPr lang="en-US" sz="3200" dirty="0">
                <a:sym typeface="Georgia"/>
              </a:rPr>
              <a:t>Unlike </a:t>
            </a:r>
            <a:r>
              <a:rPr lang="en-US" sz="3200" dirty="0" smtClean="0">
                <a:sym typeface="Georgia"/>
              </a:rPr>
              <a:t>BZD, </a:t>
            </a:r>
            <a:r>
              <a:rPr lang="en-US" sz="3200" dirty="0">
                <a:sym typeface="Georgia"/>
              </a:rPr>
              <a:t>at </a:t>
            </a:r>
            <a:r>
              <a:rPr lang="en-US" sz="3200" dirty="0" smtClean="0">
                <a:sym typeface="Georgia"/>
              </a:rPr>
              <a:t>hypnotic </a:t>
            </a:r>
            <a:r>
              <a:rPr lang="en-US" sz="3200" dirty="0">
                <a:sym typeface="Georgia"/>
              </a:rPr>
              <a:t>doses, the </a:t>
            </a:r>
            <a:r>
              <a:rPr lang="en-US" sz="3200" dirty="0" err="1" smtClean="0">
                <a:sym typeface="Georgia"/>
              </a:rPr>
              <a:t>nonBZD</a:t>
            </a:r>
            <a:r>
              <a:rPr lang="en-US" sz="3200" dirty="0" smtClean="0">
                <a:sym typeface="Georgia"/>
              </a:rPr>
              <a:t>, </a:t>
            </a:r>
            <a:r>
              <a:rPr lang="en-US" sz="3200" i="1" dirty="0">
                <a:sym typeface="Georgia"/>
              </a:rPr>
              <a:t>zolpidem, </a:t>
            </a:r>
            <a:r>
              <a:rPr lang="en-US" sz="3200" i="1" dirty="0" err="1">
                <a:sym typeface="Georgia"/>
              </a:rPr>
              <a:t>zaleplon</a:t>
            </a:r>
            <a:r>
              <a:rPr lang="en-US" sz="3200" i="1" dirty="0">
                <a:sym typeface="Georgia"/>
              </a:rPr>
              <a:t>, </a:t>
            </a:r>
            <a:r>
              <a:rPr lang="en-US" sz="3200" dirty="0">
                <a:sym typeface="Georgia"/>
              </a:rPr>
              <a:t>and </a:t>
            </a:r>
            <a:r>
              <a:rPr lang="en-US" sz="3200" i="1" dirty="0" err="1" smtClean="0">
                <a:sym typeface="Georgia"/>
              </a:rPr>
              <a:t>eszopiclone</a:t>
            </a:r>
            <a:r>
              <a:rPr lang="en-US" sz="3200" i="1" dirty="0">
                <a:sym typeface="Georgia"/>
              </a:rPr>
              <a:t>, </a:t>
            </a:r>
            <a:r>
              <a:rPr lang="en-US" sz="3200" dirty="0">
                <a:solidFill>
                  <a:srgbClr val="C00000"/>
                </a:solidFill>
                <a:sym typeface="Georgia"/>
              </a:rPr>
              <a:t>do not significantly alter </a:t>
            </a:r>
            <a:r>
              <a:rPr lang="en-US" sz="3200" dirty="0" smtClean="0">
                <a:solidFill>
                  <a:srgbClr val="C00000"/>
                </a:solidFill>
                <a:sym typeface="Georgia"/>
              </a:rPr>
              <a:t>the </a:t>
            </a:r>
            <a:r>
              <a:rPr lang="en-US" sz="3200" dirty="0">
                <a:solidFill>
                  <a:srgbClr val="C00000"/>
                </a:solidFill>
                <a:sym typeface="Georgia"/>
              </a:rPr>
              <a:t>sleep stages </a:t>
            </a:r>
            <a:r>
              <a:rPr lang="en-US" sz="3200" dirty="0">
                <a:sym typeface="Georgia"/>
              </a:rPr>
              <a:t>and, hence, are often the preferred hypnotics</a:t>
            </a:r>
          </a:p>
          <a:p>
            <a:pPr>
              <a:defRPr>
                <a:latin typeface="Georgia"/>
                <a:ea typeface="Georgia"/>
                <a:cs typeface="Georgia"/>
                <a:sym typeface="Georgia"/>
              </a:defRPr>
            </a:pPr>
            <a:endParaRPr sz="3200" dirty="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p:nvPr/>
        </p:nvSpPr>
        <p:spPr>
          <a:xfrm>
            <a:off x="226819" y="335979"/>
            <a:ext cx="11941734" cy="748923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4000" i="1">
                <a:solidFill>
                  <a:srgbClr val="941100"/>
                </a:solidFill>
                <a:latin typeface="Georgia"/>
                <a:ea typeface="Georgia"/>
                <a:cs typeface="Georgia"/>
                <a:sym typeface="Georgia"/>
              </a:defRPr>
            </a:pPr>
            <a:r>
              <a:rPr dirty="0"/>
              <a:t>Zalpelon</a:t>
            </a:r>
          </a:p>
          <a:p>
            <a:pPr algn="l">
              <a:defRPr>
                <a:latin typeface="Georgia"/>
                <a:ea typeface="Georgia"/>
                <a:cs typeface="Georgia"/>
                <a:sym typeface="Georgia"/>
              </a:defRPr>
            </a:pPr>
            <a:r>
              <a:rPr lang="en-US" dirty="0" smtClean="0"/>
              <a:t>Oral n</a:t>
            </a:r>
            <a:r>
              <a:rPr dirty="0" smtClean="0"/>
              <a:t>on </a:t>
            </a:r>
            <a:r>
              <a:rPr dirty="0"/>
              <a:t>BZDs, few  residual </a:t>
            </a:r>
            <a:r>
              <a:rPr dirty="0" smtClean="0"/>
              <a:t>effects</a:t>
            </a:r>
            <a:r>
              <a:rPr lang="en-US" dirty="0" smtClean="0"/>
              <a:t> !!!</a:t>
            </a:r>
            <a:r>
              <a:rPr dirty="0" smtClean="0"/>
              <a:t>, </a:t>
            </a:r>
            <a:r>
              <a:rPr dirty="0"/>
              <a:t>rapid </a:t>
            </a:r>
            <a:r>
              <a:rPr dirty="0" smtClean="0"/>
              <a:t>elimination</a:t>
            </a:r>
            <a:r>
              <a:rPr lang="en-US" dirty="0" smtClean="0"/>
              <a:t>,</a:t>
            </a:r>
          </a:p>
          <a:p>
            <a:pPr algn="l">
              <a:defRPr>
                <a:latin typeface="Georgia"/>
                <a:ea typeface="Georgia"/>
                <a:cs typeface="Georgia"/>
                <a:sym typeface="Georgia"/>
              </a:defRPr>
            </a:pPr>
            <a:r>
              <a:rPr lang="en-US" dirty="0"/>
              <a:t> </a:t>
            </a:r>
            <a:r>
              <a:rPr lang="en-US" dirty="0" smtClean="0"/>
              <a:t> metabolized by liver</a:t>
            </a:r>
            <a:endParaRPr dirty="0"/>
          </a:p>
          <a:p>
            <a:pPr algn="l">
              <a:defRPr>
                <a:latin typeface="Georgia"/>
                <a:ea typeface="Georgia"/>
                <a:cs typeface="Georgia"/>
                <a:sym typeface="Georgia"/>
              </a:defRPr>
            </a:pPr>
            <a:endParaRPr dirty="0"/>
          </a:p>
          <a:p>
            <a:pPr algn="l">
              <a:defRPr sz="4000" i="1">
                <a:solidFill>
                  <a:srgbClr val="941100"/>
                </a:solidFill>
                <a:latin typeface="Georgia"/>
                <a:ea typeface="Georgia"/>
                <a:cs typeface="Georgia"/>
                <a:sym typeface="Georgia"/>
              </a:defRPr>
            </a:pPr>
            <a:r>
              <a:rPr dirty="0"/>
              <a:t>Eszopicone</a:t>
            </a:r>
          </a:p>
          <a:p>
            <a:pPr algn="l">
              <a:defRPr>
                <a:latin typeface="Georgia"/>
                <a:ea typeface="Georgia"/>
                <a:cs typeface="Georgia"/>
                <a:sym typeface="Georgia"/>
              </a:defRPr>
            </a:pPr>
            <a:r>
              <a:rPr lang="en-US" dirty="0" smtClean="0">
                <a:latin typeface="Georgia" charset="0"/>
                <a:ea typeface="Georgia" charset="0"/>
                <a:cs typeface="Georgia" charset="0"/>
              </a:rPr>
              <a:t>Oral n</a:t>
            </a:r>
            <a:r>
              <a:rPr dirty="0" smtClean="0">
                <a:latin typeface="Georgia" charset="0"/>
                <a:ea typeface="Georgia" charset="0"/>
                <a:cs typeface="Georgia" charset="0"/>
              </a:rPr>
              <a:t>on </a:t>
            </a:r>
            <a:r>
              <a:rPr dirty="0">
                <a:latin typeface="Georgia" charset="0"/>
                <a:ea typeface="Georgia" charset="0"/>
                <a:cs typeface="Georgia" charset="0"/>
              </a:rPr>
              <a:t>BZD, </a:t>
            </a:r>
            <a:r>
              <a:rPr lang="en-US" dirty="0" smtClean="0">
                <a:latin typeface="Georgia" charset="0"/>
                <a:ea typeface="Georgia" charset="0"/>
                <a:cs typeface="Georgia" charset="0"/>
              </a:rPr>
              <a:t>act on BZ1 receptor, </a:t>
            </a:r>
            <a:r>
              <a:rPr dirty="0" smtClean="0">
                <a:latin typeface="Georgia" charset="0"/>
                <a:ea typeface="Georgia" charset="0"/>
                <a:cs typeface="Georgia" charset="0"/>
              </a:rPr>
              <a:t>effective </a:t>
            </a:r>
            <a:r>
              <a:rPr dirty="0">
                <a:latin typeface="Georgia" charset="0"/>
                <a:ea typeface="Georgia" charset="0"/>
                <a:cs typeface="Georgia" charset="0"/>
              </a:rPr>
              <a:t>in insomnia, </a:t>
            </a:r>
            <a:endParaRPr lang="en-US" dirty="0" smtClean="0">
              <a:latin typeface="Georgia" charset="0"/>
              <a:ea typeface="Georgia" charset="0"/>
              <a:cs typeface="Georgia" charset="0"/>
            </a:endParaRPr>
          </a:p>
          <a:p>
            <a:pPr algn="l"/>
            <a:r>
              <a:rPr lang="en-US" dirty="0">
                <a:latin typeface="Georgia" charset="0"/>
                <a:ea typeface="Georgia" charset="0"/>
                <a:cs typeface="Georgia" charset="0"/>
              </a:rPr>
              <a:t> </a:t>
            </a:r>
            <a:r>
              <a:rPr lang="en-US" dirty="0" smtClean="0">
                <a:latin typeface="Georgia" charset="0"/>
                <a:ea typeface="Georgia" charset="0"/>
                <a:cs typeface="Georgia" charset="0"/>
              </a:rPr>
              <a:t> </a:t>
            </a:r>
            <a:r>
              <a:rPr dirty="0" smtClean="0">
                <a:latin typeface="Georgia" charset="0"/>
                <a:ea typeface="Georgia" charset="0"/>
                <a:cs typeface="Georgia" charset="0"/>
              </a:rPr>
              <a:t>rapid </a:t>
            </a:r>
            <a:r>
              <a:rPr dirty="0">
                <a:latin typeface="Georgia" charset="0"/>
                <a:ea typeface="Georgia" charset="0"/>
                <a:cs typeface="Georgia" charset="0"/>
              </a:rPr>
              <a:t>abs., &amp; </a:t>
            </a:r>
            <a:r>
              <a:rPr dirty="0" smtClean="0">
                <a:latin typeface="Georgia" charset="0"/>
                <a:ea typeface="Georgia" charset="0"/>
                <a:cs typeface="Georgia" charset="0"/>
              </a:rPr>
              <a:t>metabolism</a:t>
            </a:r>
            <a:r>
              <a:rPr lang="en-US" dirty="0" smtClean="0">
                <a:latin typeface="Georgia" charset="0"/>
                <a:ea typeface="Georgia" charset="0"/>
                <a:cs typeface="Georgia" charset="0"/>
              </a:rPr>
              <a:t>, SE; </a:t>
            </a:r>
            <a:r>
              <a:rPr lang="en-US" dirty="0">
                <a:latin typeface="Georgia" charset="0"/>
                <a:ea typeface="Georgia" charset="0"/>
                <a:cs typeface="Georgia" charset="0"/>
              </a:rPr>
              <a:t>anxiety, dry mouth, headache</a:t>
            </a:r>
            <a:r>
              <a:rPr lang="en-US" dirty="0" smtClean="0">
                <a:latin typeface="Georgia" charset="0"/>
                <a:ea typeface="Georgia" charset="0"/>
                <a:cs typeface="Georgia" charset="0"/>
              </a:rPr>
              <a:t>,</a:t>
            </a:r>
          </a:p>
          <a:p>
            <a:pPr algn="l"/>
            <a:r>
              <a:rPr lang="en-US" dirty="0" smtClean="0">
                <a:latin typeface="Georgia" charset="0"/>
                <a:ea typeface="Georgia" charset="0"/>
                <a:cs typeface="Georgia" charset="0"/>
              </a:rPr>
              <a:t> </a:t>
            </a:r>
            <a:r>
              <a:rPr lang="en-US" dirty="0">
                <a:latin typeface="Georgia" charset="0"/>
                <a:ea typeface="Georgia" charset="0"/>
                <a:cs typeface="Georgia" charset="0"/>
              </a:rPr>
              <a:t>peripheral edema, somnolence, and unpleasant taste</a:t>
            </a:r>
          </a:p>
          <a:p>
            <a:pPr algn="l">
              <a:defRPr>
                <a:latin typeface="Georgia"/>
                <a:ea typeface="Georgia"/>
                <a:cs typeface="Georgia"/>
                <a:sym typeface="Georgia"/>
              </a:defRPr>
            </a:pPr>
            <a:endParaRPr dirty="0">
              <a:latin typeface="Georgia" charset="0"/>
              <a:ea typeface="Georgia" charset="0"/>
              <a:cs typeface="Georgia" charset="0"/>
            </a:endParaRPr>
          </a:p>
          <a:p>
            <a:pPr algn="l">
              <a:defRPr sz="4000" i="1">
                <a:solidFill>
                  <a:srgbClr val="941100"/>
                </a:solidFill>
                <a:latin typeface="Georgia"/>
                <a:ea typeface="Georgia"/>
                <a:cs typeface="Georgia"/>
                <a:sym typeface="Georgia"/>
              </a:defRPr>
            </a:pPr>
            <a:r>
              <a:rPr dirty="0"/>
              <a:t>Ramelton</a:t>
            </a:r>
          </a:p>
          <a:p>
            <a:pPr algn="l">
              <a:defRPr>
                <a:latin typeface="Georgia"/>
                <a:ea typeface="Georgia"/>
                <a:cs typeface="Georgia"/>
                <a:sym typeface="Georgia"/>
              </a:defRPr>
            </a:pPr>
            <a:r>
              <a:rPr dirty="0"/>
              <a:t>Selective MT1 &amp; MT2,  used for insomnia, No dependence, </a:t>
            </a:r>
          </a:p>
          <a:p>
            <a:pPr algn="l">
              <a:defRPr>
                <a:latin typeface="Georgia"/>
                <a:ea typeface="Georgia"/>
                <a:cs typeface="Georgia"/>
                <a:sym typeface="Georgia"/>
              </a:defRPr>
            </a:pPr>
            <a:r>
              <a:rPr dirty="0"/>
              <a:t>SE:  ———, prolactin ???</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677" y="1072661"/>
            <a:ext cx="11260992" cy="7702061"/>
          </a:xfrm>
        </p:spPr>
        <p:txBody>
          <a:bodyPr>
            <a:normAutofit/>
          </a:bodyPr>
          <a:lstStyle/>
          <a:p>
            <a:pPr algn="l"/>
            <a:r>
              <a:rPr lang="en-US" sz="3600" b="1" dirty="0" smtClean="0">
                <a:solidFill>
                  <a:srgbClr val="C00000"/>
                </a:solidFill>
                <a:latin typeface="Georgia" charset="0"/>
                <a:ea typeface="Georgia" charset="0"/>
                <a:cs typeface="Georgia" charset="0"/>
              </a:rPr>
              <a:t>Antihistamines</a:t>
            </a:r>
            <a:r>
              <a:rPr lang="en-US" sz="3600" dirty="0" smtClean="0">
                <a:latin typeface="Georgia" charset="0"/>
                <a:ea typeface="Georgia" charset="0"/>
                <a:cs typeface="Georgia" charset="0"/>
              </a:rPr>
              <a:t>: hydroxyzine, diphenhydramine &amp; </a:t>
            </a:r>
            <a:r>
              <a:rPr lang="en-US" sz="3600" dirty="0" err="1" smtClean="0">
                <a:latin typeface="Georgia" charset="0"/>
                <a:ea typeface="Georgia" charset="0"/>
                <a:cs typeface="Georgia" charset="0"/>
              </a:rPr>
              <a:t>doxylamine</a:t>
            </a:r>
            <a:r>
              <a:rPr lang="en-US" sz="3600" dirty="0" smtClean="0">
                <a:latin typeface="Georgia" charset="0"/>
                <a:ea typeface="Georgia" charset="0"/>
                <a:cs typeface="Georgia" charset="0"/>
              </a:rPr>
              <a:t>, !!!!!!</a:t>
            </a:r>
            <a:br>
              <a:rPr lang="en-US" sz="3600" dirty="0" smtClean="0">
                <a:latin typeface="Georgia" charset="0"/>
                <a:ea typeface="Georgia" charset="0"/>
                <a:cs typeface="Georgia" charset="0"/>
              </a:rPr>
            </a:br>
            <a:r>
              <a:rPr lang="en-US" sz="3600" dirty="0" smtClean="0">
                <a:latin typeface="Georgia" charset="0"/>
                <a:ea typeface="Georgia" charset="0"/>
                <a:cs typeface="Georgia" charset="0"/>
              </a:rPr>
              <a:t/>
            </a:r>
            <a:br>
              <a:rPr lang="en-US" sz="3600" dirty="0" smtClean="0">
                <a:latin typeface="Georgia" charset="0"/>
                <a:ea typeface="Georgia" charset="0"/>
                <a:cs typeface="Georgia" charset="0"/>
              </a:rPr>
            </a:br>
            <a:r>
              <a:rPr lang="en-US" sz="3600" b="1" dirty="0" smtClean="0">
                <a:solidFill>
                  <a:srgbClr val="C00000"/>
                </a:solidFill>
                <a:latin typeface="Georgia" charset="0"/>
                <a:ea typeface="Georgia" charset="0"/>
                <a:cs typeface="Georgia" charset="0"/>
              </a:rPr>
              <a:t>Antidepressants:</a:t>
            </a:r>
            <a:r>
              <a:rPr lang="en-US" sz="3600" dirty="0" smtClean="0">
                <a:latin typeface="Georgia" charset="0"/>
                <a:ea typeface="Georgia" charset="0"/>
                <a:cs typeface="Georgia" charset="0"/>
              </a:rPr>
              <a:t> sedating </a:t>
            </a:r>
            <a:r>
              <a:rPr lang="en-US" sz="3600" dirty="0">
                <a:latin typeface="Georgia" charset="0"/>
                <a:ea typeface="Georgia" charset="0"/>
                <a:cs typeface="Georgia" charset="0"/>
              </a:rPr>
              <a:t>antidepressants with strong antihistamine </a:t>
            </a:r>
            <a:r>
              <a:rPr lang="en-US" sz="3600" dirty="0" smtClean="0">
                <a:latin typeface="Georgia" charset="0"/>
                <a:ea typeface="Georgia" charset="0"/>
                <a:cs typeface="Georgia" charset="0"/>
              </a:rPr>
              <a:t/>
            </a:r>
            <a:br>
              <a:rPr lang="en-US" sz="3600" dirty="0" smtClean="0">
                <a:latin typeface="Georgia" charset="0"/>
                <a:ea typeface="Georgia" charset="0"/>
                <a:cs typeface="Georgia" charset="0"/>
              </a:rPr>
            </a:br>
            <a:r>
              <a:rPr lang="en-US" sz="3600" i="1" dirty="0" smtClean="0">
                <a:solidFill>
                  <a:srgbClr val="C00000"/>
                </a:solidFill>
                <a:latin typeface="Georgia" charset="0"/>
                <a:ea typeface="Georgia" charset="0"/>
                <a:cs typeface="Georgia" charset="0"/>
              </a:rPr>
              <a:t>Doxepin</a:t>
            </a:r>
            <a:r>
              <a:rPr lang="en-US" sz="3600" i="1" dirty="0" smtClean="0">
                <a:latin typeface="Georgia" charset="0"/>
                <a:ea typeface="Georgia" charset="0"/>
                <a:cs typeface="Georgia" charset="0"/>
              </a:rPr>
              <a:t>, </a:t>
            </a:r>
            <a:r>
              <a:rPr lang="en-US" sz="3600" dirty="0" smtClean="0">
                <a:latin typeface="Georgia" charset="0"/>
                <a:ea typeface="Georgia" charset="0"/>
                <a:cs typeface="Georgia" charset="0"/>
              </a:rPr>
              <a:t>tricyclic </a:t>
            </a:r>
            <a:r>
              <a:rPr lang="en-US" sz="3600" dirty="0">
                <a:latin typeface="Georgia" charset="0"/>
                <a:ea typeface="Georgia" charset="0"/>
                <a:cs typeface="Georgia" charset="0"/>
              </a:rPr>
              <a:t>agent with SNRI </a:t>
            </a:r>
            <a:r>
              <a:rPr lang="en-US" sz="3600" dirty="0" smtClean="0">
                <a:latin typeface="Georgia" charset="0"/>
                <a:ea typeface="Georgia" charset="0"/>
                <a:cs typeface="Georgia" charset="0"/>
              </a:rPr>
              <a:t>antidepressant </a:t>
            </a:r>
            <a:r>
              <a:rPr lang="en-US" sz="3600" dirty="0">
                <a:latin typeface="Georgia" charset="0"/>
                <a:ea typeface="Georgia" charset="0"/>
                <a:cs typeface="Georgia" charset="0"/>
              </a:rPr>
              <a:t>and </a:t>
            </a:r>
            <a:r>
              <a:rPr lang="en-US" sz="3600" dirty="0" smtClean="0">
                <a:latin typeface="Georgia" charset="0"/>
                <a:ea typeface="Georgia" charset="0"/>
                <a:cs typeface="Georgia" charset="0"/>
              </a:rPr>
              <a:t>anxiolytic </a:t>
            </a:r>
            <a:r>
              <a:rPr lang="en-US" sz="3600" dirty="0">
                <a:latin typeface="Georgia" charset="0"/>
                <a:ea typeface="Georgia" charset="0"/>
                <a:cs typeface="Georgia" charset="0"/>
              </a:rPr>
              <a:t>action, was </a:t>
            </a:r>
            <a:r>
              <a:rPr lang="en-US" sz="3600" dirty="0" smtClean="0">
                <a:latin typeface="Georgia" charset="0"/>
                <a:ea typeface="Georgia" charset="0"/>
                <a:cs typeface="Georgia" charset="0"/>
              </a:rPr>
              <a:t>used for insomnia</a:t>
            </a:r>
            <a:br>
              <a:rPr lang="en-US" sz="3600" dirty="0" smtClean="0">
                <a:latin typeface="Georgia" charset="0"/>
                <a:ea typeface="Georgia" charset="0"/>
                <a:cs typeface="Georgia" charset="0"/>
              </a:rPr>
            </a:br>
            <a:r>
              <a:rPr lang="en-US" sz="3600" i="1" dirty="0" smtClean="0">
                <a:solidFill>
                  <a:srgbClr val="C00000"/>
                </a:solidFill>
                <a:latin typeface="Georgia" charset="0"/>
                <a:ea typeface="Georgia" charset="0"/>
                <a:cs typeface="Georgia" charset="0"/>
              </a:rPr>
              <a:t>Trazodone, mirtazapine</a:t>
            </a:r>
            <a:r>
              <a:rPr lang="en-US" sz="3600" i="1" dirty="0" smtClean="0">
                <a:latin typeface="Georgia" charset="0"/>
                <a:ea typeface="Georgia" charset="0"/>
                <a:cs typeface="Georgia" charset="0"/>
              </a:rPr>
              <a:t>, tricyclic antidepressants with antihistamine activity</a:t>
            </a:r>
            <a:endParaRPr lang="en-US" sz="3600" dirty="0">
              <a:latin typeface="Georgia" charset="0"/>
              <a:ea typeface="Georgia" charset="0"/>
              <a:cs typeface="Georgia" charset="0"/>
            </a:endParaRPr>
          </a:p>
        </p:txBody>
      </p:sp>
    </p:spTree>
    <p:extLst>
      <p:ext uri="{BB962C8B-B14F-4D97-AF65-F5344CB8AC3E}">
        <p14:creationId xmlns:p14="http://schemas.microsoft.com/office/powerpoint/2010/main" val="52517903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prstGeom prst="rect">
            <a:avLst/>
          </a:prstGeom>
        </p:spPr>
        <p:txBody>
          <a:bodyPr/>
          <a:lstStyle/>
          <a:p>
            <a:endParaRPr/>
          </a:p>
        </p:txBody>
      </p:sp>
      <p:pic>
        <p:nvPicPr>
          <p:cNvPr id="215" name="pasted-image.png"/>
          <p:cNvPicPr>
            <a:picLocks noChangeAspect="1"/>
          </p:cNvPicPr>
          <p:nvPr/>
        </p:nvPicPr>
        <p:blipFill>
          <a:blip r:embed="rId2">
            <a:extLst/>
          </a:blip>
          <a:stretch>
            <a:fillRect/>
          </a:stretch>
        </p:blipFill>
        <p:spPr>
          <a:xfrm>
            <a:off x="3994150" y="775391"/>
            <a:ext cx="6427673" cy="880207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346" y="3433885"/>
            <a:ext cx="11099800" cy="2159000"/>
          </a:xfrm>
        </p:spPr>
        <p:txBody>
          <a:bodyPr/>
          <a:lstStyle/>
          <a:p>
            <a:r>
              <a:rPr lang="en-US" b="1" dirty="0" smtClean="0">
                <a:solidFill>
                  <a:srgbClr val="C00000"/>
                </a:solidFill>
              </a:rPr>
              <a:t>23s2wi</a:t>
            </a:r>
            <a:endParaRPr lang="en-US" b="1" dirty="0">
              <a:solidFill>
                <a:srgbClr val="C00000"/>
              </a:solidFill>
            </a:endParaRPr>
          </a:p>
        </p:txBody>
      </p:sp>
    </p:spTree>
    <p:extLst>
      <p:ext uri="{BB962C8B-B14F-4D97-AF65-F5344CB8AC3E}">
        <p14:creationId xmlns:p14="http://schemas.microsoft.com/office/powerpoint/2010/main" val="207026259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3560" y="1231899"/>
            <a:ext cx="12218377" cy="8228623"/>
          </a:xfrm>
        </p:spPr>
        <p:txBody>
          <a:bodyPr>
            <a:normAutofit/>
          </a:bodyPr>
          <a:lstStyle/>
          <a:p>
            <a:pPr>
              <a:buSzPct val="100000"/>
              <a:buFont typeface="Wingdings" charset="2"/>
              <a:buChar char="v"/>
            </a:pPr>
            <a:r>
              <a:rPr lang="en-US" sz="2800" dirty="0" smtClean="0">
                <a:solidFill>
                  <a:srgbClr val="C00000"/>
                </a:solidFill>
                <a:latin typeface="Georgia" charset="0"/>
                <a:ea typeface="Georgia" charset="0"/>
                <a:cs typeface="Georgia" charset="0"/>
              </a:rPr>
              <a:t>Generalized anxiety </a:t>
            </a:r>
            <a:r>
              <a:rPr lang="en-US" sz="2800" dirty="0" err="1" smtClean="0">
                <a:solidFill>
                  <a:srgbClr val="C00000"/>
                </a:solidFill>
                <a:latin typeface="Georgia" charset="0"/>
                <a:ea typeface="Georgia" charset="0"/>
                <a:cs typeface="Georgia" charset="0"/>
              </a:rPr>
              <a:t>disrder</a:t>
            </a:r>
            <a:r>
              <a:rPr lang="en-US" sz="2800" dirty="0" smtClean="0">
                <a:solidFill>
                  <a:srgbClr val="C00000"/>
                </a:solidFill>
                <a:latin typeface="Georgia" charset="0"/>
                <a:ea typeface="Georgia" charset="0"/>
                <a:cs typeface="Georgia" charset="0"/>
              </a:rPr>
              <a:t> (GAD)</a:t>
            </a:r>
            <a:r>
              <a:rPr lang="en-US" sz="2800" dirty="0" smtClean="0">
                <a:latin typeface="Georgia" charset="0"/>
                <a:ea typeface="Georgia" charset="0"/>
                <a:cs typeface="Georgia" charset="0"/>
              </a:rPr>
              <a:t>: excessive</a:t>
            </a:r>
            <a:r>
              <a:rPr lang="en-US" sz="2800" dirty="0">
                <a:latin typeface="Georgia" charset="0"/>
                <a:ea typeface="Georgia" charset="0"/>
                <a:cs typeface="Georgia" charset="0"/>
              </a:rPr>
              <a:t>, ongoing anxiety and worry that are difficult to control and interfere with day-to-day activities may be a sign of generalized anxiety </a:t>
            </a:r>
            <a:r>
              <a:rPr lang="en-US" sz="2800" dirty="0" smtClean="0">
                <a:latin typeface="Georgia" charset="0"/>
                <a:ea typeface="Georgia" charset="0"/>
                <a:cs typeface="Georgia" charset="0"/>
              </a:rPr>
              <a:t>disorder.</a:t>
            </a:r>
          </a:p>
          <a:p>
            <a:r>
              <a:rPr lang="en-US" sz="2800" dirty="0" smtClean="0">
                <a:latin typeface="Georgia" charset="0"/>
                <a:ea typeface="Georgia" charset="0"/>
                <a:cs typeface="Georgia" charset="0"/>
              </a:rPr>
              <a:t>It's </a:t>
            </a:r>
            <a:r>
              <a:rPr lang="en-US" sz="2800" dirty="0">
                <a:latin typeface="Georgia" charset="0"/>
                <a:ea typeface="Georgia" charset="0"/>
                <a:cs typeface="Georgia" charset="0"/>
              </a:rPr>
              <a:t>possible </a:t>
            </a:r>
            <a:r>
              <a:rPr lang="en-US" sz="2800" dirty="0" smtClean="0">
                <a:latin typeface="Georgia" charset="0"/>
                <a:ea typeface="Georgia" charset="0"/>
                <a:cs typeface="Georgia" charset="0"/>
              </a:rPr>
              <a:t>in children &amp; adults, with symptoms similar </a:t>
            </a:r>
            <a:r>
              <a:rPr lang="en-US" sz="2800" dirty="0">
                <a:latin typeface="Georgia" charset="0"/>
                <a:ea typeface="Georgia" charset="0"/>
                <a:cs typeface="Georgia" charset="0"/>
              </a:rPr>
              <a:t>to panic disorder, obsessive-compulsive disorder and other types of </a:t>
            </a:r>
            <a:r>
              <a:rPr lang="en-US" sz="2800" dirty="0" smtClean="0">
                <a:latin typeface="Georgia" charset="0"/>
                <a:ea typeface="Georgia" charset="0"/>
                <a:cs typeface="Georgia" charset="0"/>
              </a:rPr>
              <a:t>anxiety</a:t>
            </a:r>
            <a:endParaRPr lang="en-US" sz="2800" dirty="0">
              <a:latin typeface="Georgia" charset="0"/>
              <a:ea typeface="Georgia" charset="0"/>
              <a:cs typeface="Georgia" charset="0"/>
            </a:endParaRPr>
          </a:p>
          <a:p>
            <a:pPr>
              <a:buSzPct val="100000"/>
              <a:buFont typeface="Wingdings" charset="2"/>
              <a:buChar char="v"/>
            </a:pPr>
            <a:r>
              <a:rPr lang="en-US" sz="2800" dirty="0">
                <a:solidFill>
                  <a:srgbClr val="C00000"/>
                </a:solidFill>
                <a:latin typeface="Georgia" charset="0"/>
                <a:ea typeface="Georgia" charset="0"/>
                <a:cs typeface="Georgia" charset="0"/>
              </a:rPr>
              <a:t>Obsessive-compulsive disorder (OCD) </a:t>
            </a:r>
            <a:r>
              <a:rPr lang="en-US" sz="2800" dirty="0" smtClean="0">
                <a:latin typeface="Georgia" charset="0"/>
                <a:ea typeface="Georgia" charset="0"/>
                <a:cs typeface="Georgia" charset="0"/>
              </a:rPr>
              <a:t>a </a:t>
            </a:r>
            <a:r>
              <a:rPr lang="en-US" sz="2800" dirty="0">
                <a:latin typeface="Georgia" charset="0"/>
                <a:ea typeface="Georgia" charset="0"/>
                <a:cs typeface="Georgia" charset="0"/>
              </a:rPr>
              <a:t>pattern of unreasonable thoughts and fears (obsessions) that lead you to do repetitive behaviors (compulsions). These obsessions and compulsions interfere with daily activities and cause significant distress.</a:t>
            </a:r>
          </a:p>
          <a:p>
            <a:r>
              <a:rPr lang="en-US" sz="2800" dirty="0">
                <a:latin typeface="Georgia" charset="0"/>
                <a:ea typeface="Georgia" charset="0"/>
                <a:cs typeface="Georgia" charset="0"/>
              </a:rPr>
              <a:t>You may try to ignore or stop your obsessions, but that only increases your distress and anxiety. Ultimately, you feel driven to perform compulsive acts to try to ease your stress. </a:t>
            </a:r>
          </a:p>
          <a:p>
            <a:endParaRPr lang="en-US" sz="2800" dirty="0">
              <a:latin typeface="Georgia" charset="0"/>
              <a:ea typeface="Georgia" charset="0"/>
              <a:cs typeface="Georgia" charset="0"/>
            </a:endParaRPr>
          </a:p>
        </p:txBody>
      </p:sp>
      <p:sp>
        <p:nvSpPr>
          <p:cNvPr id="4" name="TextBox 3"/>
          <p:cNvSpPr txBox="1"/>
          <p:nvPr/>
        </p:nvSpPr>
        <p:spPr>
          <a:xfrm>
            <a:off x="896815" y="300350"/>
            <a:ext cx="638321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000" b="1" i="1" u="none" strike="noStrike" cap="none" spc="0" normalizeH="0" baseline="0" dirty="0" smtClean="0">
                <a:ln>
                  <a:noFill/>
                </a:ln>
                <a:solidFill>
                  <a:srgbClr val="C00000"/>
                </a:solidFill>
                <a:effectLst/>
                <a:uFillTx/>
                <a:latin typeface="Georgia" charset="0"/>
                <a:ea typeface="Georgia" charset="0"/>
                <a:cs typeface="Georgia" charset="0"/>
                <a:sym typeface="Helvetica Light"/>
              </a:rPr>
              <a:t>Key Expressions</a:t>
            </a:r>
            <a:endParaRPr kumimoji="0" lang="en-US" sz="4000" b="1" i="1" u="none" strike="noStrike" cap="none" spc="0" normalizeH="0" baseline="0" dirty="0">
              <a:ln>
                <a:noFill/>
              </a:ln>
              <a:solidFill>
                <a:srgbClr val="C00000"/>
              </a:solidFill>
              <a:effectLst/>
              <a:uFillTx/>
              <a:latin typeface="Georgia" charset="0"/>
              <a:ea typeface="Georgia" charset="0"/>
              <a:cs typeface="Georgia" charset="0"/>
              <a:sym typeface="Helvetica Light"/>
            </a:endParaRPr>
          </a:p>
        </p:txBody>
      </p:sp>
    </p:spTree>
    <p:extLst>
      <p:ext uri="{BB962C8B-B14F-4D97-AF65-F5344CB8AC3E}">
        <p14:creationId xmlns:p14="http://schemas.microsoft.com/office/powerpoint/2010/main" val="138271192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endParaRPr/>
          </a:p>
        </p:txBody>
      </p:sp>
      <p:pic>
        <p:nvPicPr>
          <p:cNvPr id="218" name="pasted-image.png"/>
          <p:cNvPicPr>
            <a:picLocks noChangeAspect="1"/>
          </p:cNvPicPr>
          <p:nvPr/>
        </p:nvPicPr>
        <p:blipFill>
          <a:blip r:embed="rId2">
            <a:extLst/>
          </a:blip>
          <a:stretch>
            <a:fillRect/>
          </a:stretch>
        </p:blipFill>
        <p:spPr>
          <a:xfrm>
            <a:off x="843010" y="0"/>
            <a:ext cx="9248680" cy="9753600"/>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xfrm>
            <a:off x="850900" y="1841500"/>
            <a:ext cx="10464800" cy="3302000"/>
          </a:xfrm>
          <a:prstGeom prst="rect">
            <a:avLst/>
          </a:prstGeom>
        </p:spPr>
        <p:txBody>
          <a:bodyPr/>
          <a:lstStyle>
            <a:lvl1pPr>
              <a:defRPr>
                <a:solidFill>
                  <a:srgbClr val="941100"/>
                </a:solidFill>
                <a:latin typeface="American Typewriter"/>
                <a:ea typeface="American Typewriter"/>
                <a:cs typeface="American Typewriter"/>
                <a:sym typeface="American Typewriter"/>
              </a:defRPr>
            </a:lvl1pPr>
          </a:lstStyle>
          <a:p>
            <a:r>
              <a:rPr i="1" dirty="0">
                <a:latin typeface="Georgia" charset="0"/>
                <a:ea typeface="Georgia" charset="0"/>
                <a:cs typeface="Georgia" charset="0"/>
              </a:rPr>
              <a:t>Anxiolytic &amp; Hypnotic Drugs</a:t>
            </a:r>
          </a:p>
        </p:txBody>
      </p:sp>
      <p:sp>
        <p:nvSpPr>
          <p:cNvPr id="123" name="Shape 123"/>
          <p:cNvSpPr>
            <a:spLocks noGrp="1"/>
          </p:cNvSpPr>
          <p:nvPr>
            <p:ph type="subTitle" sz="quarter" idx="1"/>
          </p:nvPr>
        </p:nvSpPr>
        <p:spPr>
          <a:prstGeom prst="rect">
            <a:avLst/>
          </a:prstGeom>
        </p:spPr>
        <p:txBody>
          <a:bodyPr/>
          <a:lstStyle/>
          <a:p>
            <a:endParaRPr/>
          </a:p>
        </p:txBody>
      </p:sp>
      <p:pic>
        <p:nvPicPr>
          <p:cNvPr id="124" name="pasted-image.tiff"/>
          <p:cNvPicPr>
            <a:picLocks noChangeAspect="1"/>
          </p:cNvPicPr>
          <p:nvPr/>
        </p:nvPicPr>
        <p:blipFill>
          <a:blip r:embed="rId2">
            <a:extLst/>
          </a:blip>
          <a:stretch>
            <a:fillRect/>
          </a:stretch>
        </p:blipFill>
        <p:spPr>
          <a:xfrm>
            <a:off x="2749550" y="6159500"/>
            <a:ext cx="7505700" cy="27178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endParaRPr/>
          </a:p>
        </p:txBody>
      </p:sp>
      <p:grpSp>
        <p:nvGrpSpPr>
          <p:cNvPr id="129" name="Group 129"/>
          <p:cNvGrpSpPr/>
          <p:nvPr/>
        </p:nvGrpSpPr>
        <p:grpSpPr>
          <a:xfrm>
            <a:off x="1198113" y="1527059"/>
            <a:ext cx="5467125" cy="6851882"/>
            <a:chOff x="0" y="0"/>
            <a:chExt cx="5467124" cy="6851880"/>
          </a:xfrm>
        </p:grpSpPr>
        <p:pic>
          <p:nvPicPr>
            <p:cNvPr id="128" name="pasted-image.png"/>
            <p:cNvPicPr>
              <a:picLocks noChangeAspect="1"/>
            </p:cNvPicPr>
            <p:nvPr/>
          </p:nvPicPr>
          <p:blipFill>
            <a:blip r:embed="rId2">
              <a:extLst/>
            </a:blip>
            <a:stretch>
              <a:fillRect/>
            </a:stretch>
          </p:blipFill>
          <p:spPr>
            <a:xfrm>
              <a:off x="127000" y="88900"/>
              <a:ext cx="5213125" cy="6521681"/>
            </a:xfrm>
            <a:prstGeom prst="rect">
              <a:avLst/>
            </a:prstGeom>
            <a:ln>
              <a:noFill/>
            </a:ln>
            <a:effectLst/>
          </p:spPr>
        </p:pic>
        <p:pic>
          <p:nvPicPr>
            <p:cNvPr id="127" name="Picture 126"/>
            <p:cNvPicPr>
              <a:picLocks/>
            </p:cNvPicPr>
            <p:nvPr/>
          </p:nvPicPr>
          <p:blipFill>
            <a:blip r:embed="rId3">
              <a:extLst/>
            </a:blip>
            <a:stretch>
              <a:fillRect/>
            </a:stretch>
          </p:blipFill>
          <p:spPr>
            <a:xfrm>
              <a:off x="0" y="0"/>
              <a:ext cx="5467125" cy="6851881"/>
            </a:xfrm>
            <a:prstGeom prst="rect">
              <a:avLst/>
            </a:prstGeom>
            <a:effectLst/>
          </p:spPr>
        </p:pic>
      </p:grpSp>
      <p:grpSp>
        <p:nvGrpSpPr>
          <p:cNvPr id="132" name="Group 132"/>
          <p:cNvGrpSpPr/>
          <p:nvPr/>
        </p:nvGrpSpPr>
        <p:grpSpPr>
          <a:xfrm>
            <a:off x="6522414" y="1569462"/>
            <a:ext cx="5205443" cy="6767076"/>
            <a:chOff x="0" y="0"/>
            <a:chExt cx="5205442" cy="6767075"/>
          </a:xfrm>
        </p:grpSpPr>
        <p:pic>
          <p:nvPicPr>
            <p:cNvPr id="131" name="pasted-image.png"/>
            <p:cNvPicPr>
              <a:picLocks noChangeAspect="1"/>
            </p:cNvPicPr>
            <p:nvPr/>
          </p:nvPicPr>
          <p:blipFill>
            <a:blip r:embed="rId4">
              <a:extLst/>
            </a:blip>
            <a:stretch>
              <a:fillRect/>
            </a:stretch>
          </p:blipFill>
          <p:spPr>
            <a:xfrm>
              <a:off x="127000" y="88900"/>
              <a:ext cx="4951443" cy="6436876"/>
            </a:xfrm>
            <a:prstGeom prst="rect">
              <a:avLst/>
            </a:prstGeom>
            <a:ln>
              <a:noFill/>
            </a:ln>
            <a:effectLst/>
          </p:spPr>
        </p:pic>
        <p:pic>
          <p:nvPicPr>
            <p:cNvPr id="130" name="Picture 129"/>
            <p:cNvPicPr>
              <a:picLocks/>
            </p:cNvPicPr>
            <p:nvPr/>
          </p:nvPicPr>
          <p:blipFill>
            <a:blip r:embed="rId5">
              <a:extLst/>
            </a:blip>
            <a:stretch>
              <a:fillRect/>
            </a:stretch>
          </p:blipFill>
          <p:spPr>
            <a:xfrm>
              <a:off x="0" y="0"/>
              <a:ext cx="5205443" cy="6767076"/>
            </a:xfrm>
            <a:prstGeom prst="rect">
              <a:avLst/>
            </a:prstGeom>
            <a:effectLst/>
          </p:spPr>
        </p:pic>
      </p:gr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088745" y="502468"/>
            <a:ext cx="11099801" cy="1636664"/>
          </a:xfrm>
          <a:prstGeom prst="rect">
            <a:avLst/>
          </a:prstGeom>
        </p:spPr>
        <p:txBody>
          <a:bodyPr/>
          <a:lstStyle>
            <a:lvl1pPr>
              <a:defRPr sz="5000">
                <a:solidFill>
                  <a:srgbClr val="941100"/>
                </a:solidFill>
                <a:latin typeface="AppleMyungjo"/>
                <a:ea typeface="AppleMyungjo"/>
                <a:cs typeface="AppleMyungjo"/>
                <a:sym typeface="AppleMyungjo"/>
              </a:defRPr>
            </a:lvl1pPr>
          </a:lstStyle>
          <a:p>
            <a:r>
              <a:rPr dirty="0"/>
              <a:t>Anxiolytic &amp; Hpnotic Agents</a:t>
            </a:r>
          </a:p>
        </p:txBody>
      </p:sp>
      <p:sp>
        <p:nvSpPr>
          <p:cNvPr id="135" name="Shape 135"/>
          <p:cNvSpPr/>
          <p:nvPr/>
        </p:nvSpPr>
        <p:spPr>
          <a:xfrm>
            <a:off x="114753" y="3133400"/>
            <a:ext cx="12356648" cy="4975721"/>
          </a:xfrm>
          <a:prstGeom prst="rect">
            <a:avLst/>
          </a:prstGeom>
          <a:noFill/>
          <a:ln w="12700">
            <a:miter lim="400000"/>
          </a:ln>
          <a:extLst>
            <a:ext uri="{C572A759-6A51-4108-AA02-DFA0A04FC94B}">
              <ma14:wrappingTextBoxFlag xmlns:ma14="http://schemas.microsoft.com/office/mac/drawingml/2011/main" val="1"/>
            </a:ext>
          </a:extLst>
        </p:spPr>
        <p:txBody>
          <a:bodyPr wrap="square" lIns="50800" tIns="50800" rIns="50800" bIns="0" anchor="ctr">
            <a:spAutoFit/>
          </a:bodyPr>
          <a:lstStyle/>
          <a:p>
            <a:pPr marL="571500" indent="-571500" algn="l">
              <a:buClr>
                <a:srgbClr val="C00000"/>
              </a:buClr>
              <a:buSzPct val="75000"/>
              <a:buFont typeface="Wingdings" charset="2"/>
              <a:buChar char="Ø"/>
              <a:defRPr>
                <a:latin typeface="AppleMyungjo"/>
                <a:ea typeface="AppleMyungjo"/>
                <a:cs typeface="AppleMyungjo"/>
                <a:sym typeface="AppleMyungjo"/>
              </a:defRPr>
            </a:pPr>
            <a:r>
              <a:rPr sz="3200" b="1" i="1" dirty="0">
                <a:solidFill>
                  <a:srgbClr val="C00000"/>
                </a:solidFill>
                <a:latin typeface="Times New Roman" charset="0"/>
                <a:ea typeface="Times New Roman" charset="0"/>
                <a:cs typeface="Times New Roman" charset="0"/>
              </a:rPr>
              <a:t>Anxiety:</a:t>
            </a:r>
            <a:r>
              <a:rPr sz="3200" dirty="0">
                <a:latin typeface="Times New Roman" charset="0"/>
                <a:ea typeface="Times New Roman" charset="0"/>
                <a:cs typeface="Times New Roman" charset="0"/>
              </a:rPr>
              <a:t> </a:t>
            </a:r>
            <a:r>
              <a:rPr sz="3200" dirty="0" smtClean="0">
                <a:latin typeface="Times New Roman" charset="0"/>
                <a:ea typeface="Times New Roman" charset="0"/>
                <a:cs typeface="Times New Roman" charset="0"/>
              </a:rPr>
              <a:t>unpleasant </a:t>
            </a:r>
            <a:r>
              <a:rPr sz="3200" dirty="0">
                <a:latin typeface="Times New Roman" charset="0"/>
                <a:ea typeface="Times New Roman" charset="0"/>
                <a:cs typeface="Times New Roman" charset="0"/>
              </a:rPr>
              <a:t>state of tension, apprehension </a:t>
            </a:r>
            <a:r>
              <a:rPr sz="3200" dirty="0" smtClean="0">
                <a:latin typeface="Times New Roman" charset="0"/>
                <a:ea typeface="Times New Roman" charset="0"/>
                <a:cs typeface="Times New Roman" charset="0"/>
              </a:rPr>
              <a:t>or</a:t>
            </a:r>
            <a:r>
              <a:rPr lang="en-US" sz="3200" dirty="0">
                <a:latin typeface="Times New Roman" charset="0"/>
                <a:ea typeface="Times New Roman" charset="0"/>
                <a:cs typeface="Times New Roman" charset="0"/>
              </a:rPr>
              <a:t> </a:t>
            </a:r>
            <a:r>
              <a:rPr sz="3200" dirty="0" smtClean="0">
                <a:latin typeface="Times New Roman" charset="0"/>
                <a:ea typeface="Times New Roman" charset="0"/>
                <a:cs typeface="Times New Roman" charset="0"/>
              </a:rPr>
              <a:t>uneasiness</a:t>
            </a:r>
            <a:endParaRPr lang="en-US" sz="3200" dirty="0" smtClean="0">
              <a:latin typeface="Times New Roman" charset="0"/>
              <a:ea typeface="Times New Roman" charset="0"/>
              <a:cs typeface="Times New Roman" charset="0"/>
            </a:endParaRPr>
          </a:p>
          <a:p>
            <a:pPr marL="457200" indent="-457200" algn="l">
              <a:buClr>
                <a:srgbClr val="C00000"/>
              </a:buClr>
              <a:buSzPct val="75000"/>
              <a:buFont typeface="Wingdings" charset="2"/>
              <a:buChar char="Ø"/>
              <a:defRPr>
                <a:latin typeface="AppleMyungjo"/>
                <a:ea typeface="AppleMyungjo"/>
                <a:cs typeface="AppleMyungjo"/>
                <a:sym typeface="AppleMyungjo"/>
              </a:defRPr>
            </a:pPr>
            <a:r>
              <a:rPr lang="en-US" sz="3200" dirty="0" smtClean="0">
                <a:latin typeface="Times New Roman" charset="0"/>
                <a:ea typeface="Times New Roman" charset="0"/>
                <a:cs typeface="Times New Roman" charset="0"/>
              </a:rPr>
              <a:t> Severe cases; </a:t>
            </a:r>
            <a:r>
              <a:rPr sz="3200" dirty="0" smtClean="0">
                <a:latin typeface="Times New Roman" charset="0"/>
                <a:ea typeface="Times New Roman" charset="0"/>
                <a:cs typeface="Times New Roman" charset="0"/>
              </a:rPr>
              <a:t>characteri</a:t>
            </a:r>
            <a:r>
              <a:rPr lang="en-US" sz="3200" dirty="0" smtClean="0">
                <a:latin typeface="Times New Roman" charset="0"/>
                <a:ea typeface="Times New Roman" charset="0"/>
                <a:cs typeface="Times New Roman" charset="0"/>
              </a:rPr>
              <a:t>z</a:t>
            </a:r>
            <a:r>
              <a:rPr sz="3200" dirty="0" smtClean="0">
                <a:latin typeface="Times New Roman" charset="0"/>
                <a:ea typeface="Times New Roman" charset="0"/>
                <a:cs typeface="Times New Roman" charset="0"/>
              </a:rPr>
              <a:t>ed </a:t>
            </a:r>
            <a:r>
              <a:rPr sz="3200" dirty="0">
                <a:latin typeface="Times New Roman" charset="0"/>
                <a:ea typeface="Times New Roman" charset="0"/>
                <a:cs typeface="Times New Roman" charset="0"/>
              </a:rPr>
              <a:t>by, tachycardia, </a:t>
            </a:r>
            <a:r>
              <a:rPr sz="3200" dirty="0" smtClean="0">
                <a:latin typeface="Times New Roman" charset="0"/>
                <a:ea typeface="Times New Roman" charset="0"/>
                <a:cs typeface="Times New Roman" charset="0"/>
              </a:rPr>
              <a:t>sweating, t</a:t>
            </a:r>
            <a:r>
              <a:rPr lang="en-US" sz="3200" dirty="0" smtClean="0">
                <a:latin typeface="Times New Roman" charset="0"/>
                <a:ea typeface="Times New Roman" charset="0"/>
                <a:cs typeface="Times New Roman" charset="0"/>
              </a:rPr>
              <a:t>re</a:t>
            </a:r>
            <a:r>
              <a:rPr sz="3200" dirty="0" smtClean="0">
                <a:latin typeface="Times New Roman" charset="0"/>
                <a:ea typeface="Times New Roman" charset="0"/>
                <a:cs typeface="Times New Roman" charset="0"/>
              </a:rPr>
              <a:t>mbling</a:t>
            </a:r>
            <a:r>
              <a:rPr lang="en-US" sz="3200" dirty="0" smtClean="0">
                <a:latin typeface="Times New Roman" charset="0"/>
                <a:ea typeface="Times New Roman" charset="0"/>
                <a:cs typeface="Times New Roman" charset="0"/>
              </a:rPr>
              <a:t>     </a:t>
            </a:r>
          </a:p>
          <a:p>
            <a:pPr algn="l">
              <a:buClr>
                <a:srgbClr val="C00000"/>
              </a:buClr>
              <a:buSzPct val="75000"/>
              <a:defRPr>
                <a:latin typeface="AppleMyungjo"/>
                <a:ea typeface="AppleMyungjo"/>
                <a:cs typeface="AppleMyungjo"/>
                <a:sym typeface="AppleMyungjo"/>
              </a:defRPr>
            </a:pPr>
            <a:r>
              <a:rPr lang="en-US" sz="3200" dirty="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      </a:t>
            </a:r>
            <a:r>
              <a:rPr sz="3200" dirty="0" smtClean="0">
                <a:latin typeface="Times New Roman" charset="0"/>
                <a:ea typeface="Times New Roman" charset="0"/>
                <a:cs typeface="Times New Roman" charset="0"/>
              </a:rPr>
              <a:t>&amp; palpitation, in addition to sympath</a:t>
            </a:r>
            <a:r>
              <a:rPr lang="en-US" sz="3200" dirty="0" smtClean="0">
                <a:latin typeface="Times New Roman" charset="0"/>
                <a:ea typeface="Times New Roman" charset="0"/>
                <a:cs typeface="Times New Roman" charset="0"/>
              </a:rPr>
              <a:t>etic</a:t>
            </a:r>
            <a:r>
              <a:rPr sz="3200" dirty="0" smtClean="0">
                <a:latin typeface="Times New Roman" charset="0"/>
                <a:ea typeface="Times New Roman" charset="0"/>
                <a:cs typeface="Times New Roman" charset="0"/>
              </a:rPr>
              <a:t> stimulation</a:t>
            </a:r>
          </a:p>
          <a:p>
            <a:pPr marL="571500" indent="-571500" algn="l">
              <a:buClr>
                <a:srgbClr val="C00000"/>
              </a:buClr>
              <a:buSzPct val="75000"/>
              <a:buFont typeface="Wingdings" charset="2"/>
              <a:buChar char="Ø"/>
              <a:defRPr>
                <a:latin typeface="AppleMyungjo"/>
                <a:ea typeface="AppleMyungjo"/>
                <a:cs typeface="AppleMyungjo"/>
                <a:sym typeface="AppleMyungjo"/>
              </a:defRPr>
            </a:pPr>
            <a:r>
              <a:rPr sz="3200" dirty="0" smtClean="0">
                <a:latin typeface="Times New Roman" charset="0"/>
                <a:ea typeface="Times New Roman" charset="0"/>
                <a:cs typeface="Times New Roman" charset="0"/>
              </a:rPr>
              <a:t>Episodes</a:t>
            </a:r>
            <a:r>
              <a:rPr sz="3200" dirty="0">
                <a:latin typeface="Times New Roman" charset="0"/>
                <a:ea typeface="Times New Roman" charset="0"/>
                <a:cs typeface="Times New Roman" charset="0"/>
              </a:rPr>
              <a:t>:</a:t>
            </a:r>
          </a:p>
          <a:p>
            <a:pPr algn="l">
              <a:buClr>
                <a:srgbClr val="C00000"/>
              </a:buClr>
              <a:defRPr>
                <a:latin typeface="AppleMyungjo"/>
                <a:ea typeface="AppleMyungjo"/>
                <a:cs typeface="AppleMyungjo"/>
                <a:sym typeface="AppleMyungjo"/>
              </a:defRPr>
            </a:pPr>
            <a:r>
              <a:rPr lang="en-US" sz="3200" dirty="0" smtClean="0">
                <a:latin typeface="Times New Roman" charset="0"/>
                <a:ea typeface="Times New Roman" charset="0"/>
                <a:cs typeface="Times New Roman" charset="0"/>
              </a:rPr>
              <a:t>   </a:t>
            </a:r>
            <a:r>
              <a:rPr sz="3200" dirty="0" smtClean="0">
                <a:latin typeface="Times New Roman" charset="0"/>
                <a:ea typeface="Times New Roman" charset="0"/>
                <a:cs typeface="Times New Roman" charset="0"/>
              </a:rPr>
              <a:t>    </a:t>
            </a:r>
            <a:r>
              <a:rPr sz="3200" dirty="0">
                <a:latin typeface="Times New Roman" charset="0"/>
                <a:ea typeface="Times New Roman" charset="0"/>
                <a:cs typeface="Times New Roman" charset="0"/>
              </a:rPr>
              <a:t>mild, severe, </a:t>
            </a:r>
            <a:r>
              <a:rPr sz="3200" dirty="0" smtClean="0">
                <a:latin typeface="Times New Roman" charset="0"/>
                <a:ea typeface="Times New Roman" charset="0"/>
                <a:cs typeface="Times New Roman" charset="0"/>
              </a:rPr>
              <a:t>chronic</a:t>
            </a:r>
            <a:r>
              <a:rPr lang="en-US" sz="3200" dirty="0" smtClean="0">
                <a:latin typeface="Times New Roman" charset="0"/>
                <a:ea typeface="Times New Roman" charset="0"/>
                <a:cs typeface="Times New Roman" charset="0"/>
              </a:rPr>
              <a:t> &amp; </a:t>
            </a:r>
            <a:r>
              <a:rPr sz="3200" dirty="0" smtClean="0">
                <a:latin typeface="Times New Roman" charset="0"/>
                <a:ea typeface="Times New Roman" charset="0"/>
                <a:cs typeface="Times New Roman" charset="0"/>
              </a:rPr>
              <a:t>debilitating anxiety</a:t>
            </a:r>
            <a:endParaRPr lang="en-US" sz="3200" dirty="0" smtClean="0">
              <a:latin typeface="Times New Roman" charset="0"/>
              <a:ea typeface="Times New Roman" charset="0"/>
              <a:cs typeface="Times New Roman" charset="0"/>
            </a:endParaRPr>
          </a:p>
          <a:p>
            <a:pPr marL="457200" indent="-457200" algn="l">
              <a:buClr>
                <a:srgbClr val="C00000"/>
              </a:buClr>
              <a:buFont typeface="Wingdings" charset="2"/>
              <a:buChar char="Ø"/>
              <a:defRPr>
                <a:latin typeface="AppleMyungjo"/>
                <a:ea typeface="AppleMyungjo"/>
                <a:cs typeface="AppleMyungjo"/>
                <a:sym typeface="AppleMyungjo"/>
              </a:defRPr>
            </a:pPr>
            <a:endParaRPr lang="en-US" sz="3200" dirty="0" smtClean="0">
              <a:latin typeface="Times New Roman" charset="0"/>
              <a:ea typeface="Times New Roman" charset="0"/>
              <a:cs typeface="Times New Roman" charset="0"/>
            </a:endParaRPr>
          </a:p>
          <a:p>
            <a:pPr marL="457200" indent="-457200" algn="l">
              <a:buClr>
                <a:srgbClr val="C00000"/>
              </a:buClr>
              <a:buFont typeface="Wingdings" charset="2"/>
              <a:buChar char="Ø"/>
              <a:defRPr>
                <a:latin typeface="AppleMyungjo"/>
                <a:ea typeface="AppleMyungjo"/>
                <a:cs typeface="AppleMyungjo"/>
                <a:sym typeface="AppleMyungjo"/>
              </a:defRPr>
            </a:pPr>
            <a:r>
              <a:rPr lang="en-US" sz="3200" dirty="0" smtClean="0">
                <a:sym typeface="AppleMyungjo"/>
              </a:rPr>
              <a:t>Many </a:t>
            </a:r>
            <a:r>
              <a:rPr lang="en-US" sz="3200" dirty="0">
                <a:sym typeface="AppleMyungjo"/>
              </a:rPr>
              <a:t>antianxiety </a:t>
            </a:r>
            <a:r>
              <a:rPr lang="en-US" sz="3200" dirty="0" smtClean="0">
                <a:sym typeface="AppleMyungjo"/>
              </a:rPr>
              <a:t>drugs cause sedation</a:t>
            </a:r>
            <a:r>
              <a:rPr lang="en-US" sz="3200" dirty="0">
                <a:sym typeface="AppleMyungjo"/>
              </a:rPr>
              <a:t>, they may be used clinically as both anxiolytic and hypnotic (</a:t>
            </a:r>
            <a:r>
              <a:rPr lang="en-US" sz="3200" dirty="0" err="1" smtClean="0">
                <a:sym typeface="AppleMyungjo"/>
              </a:rPr>
              <a:t>sleepinducing</a:t>
            </a:r>
            <a:r>
              <a:rPr lang="en-US" sz="3200" dirty="0">
                <a:sym typeface="AppleMyungjo"/>
              </a:rPr>
              <a:t>) agents</a:t>
            </a:r>
          </a:p>
          <a:p>
            <a:pPr marL="457200" indent="-457200" algn="l">
              <a:buClr>
                <a:srgbClr val="C00000"/>
              </a:buClr>
              <a:buFont typeface="Wingdings" charset="2"/>
              <a:buChar char="Ø"/>
              <a:defRPr>
                <a:latin typeface="AppleMyungjo"/>
                <a:ea typeface="AppleMyungjo"/>
                <a:cs typeface="AppleMyungjo"/>
                <a:sym typeface="AppleMyungjo"/>
              </a:defRPr>
            </a:pPr>
            <a:endParaRPr sz="3200" dirty="0">
              <a:latin typeface="Times New Roman" charset="0"/>
              <a:ea typeface="Times New Roman" charset="0"/>
              <a:cs typeface="Times New Roman"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139700" y="1003300"/>
            <a:ext cx="11099800" cy="1503661"/>
          </a:xfrm>
          <a:prstGeom prst="rect">
            <a:avLst/>
          </a:prstGeom>
        </p:spPr>
        <p:txBody>
          <a:bodyPr/>
          <a:lstStyle>
            <a:lvl1pPr>
              <a:defRPr sz="6500">
                <a:solidFill>
                  <a:srgbClr val="941100"/>
                </a:solidFill>
                <a:latin typeface="AppleMyungjo"/>
                <a:ea typeface="AppleMyungjo"/>
                <a:cs typeface="AppleMyungjo"/>
                <a:sym typeface="AppleMyungjo"/>
              </a:defRPr>
            </a:lvl1pPr>
          </a:lstStyle>
          <a:p>
            <a:r>
              <a:t>Benzodiazepines</a:t>
            </a:r>
          </a:p>
        </p:txBody>
      </p:sp>
      <p:sp>
        <p:nvSpPr>
          <p:cNvPr id="138" name="Shape 138"/>
          <p:cNvSpPr/>
          <p:nvPr/>
        </p:nvSpPr>
        <p:spPr>
          <a:xfrm>
            <a:off x="976246" y="3671343"/>
            <a:ext cx="11262751" cy="241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buClr>
                <a:srgbClr val="941100"/>
              </a:buClr>
              <a:buSzPct val="75000"/>
              <a:buChar char="✴"/>
              <a:defRPr sz="3000">
                <a:latin typeface="AppleMyungjo"/>
                <a:ea typeface="AppleMyungjo"/>
                <a:cs typeface="AppleMyungjo"/>
                <a:sym typeface="AppleMyungjo"/>
              </a:defRPr>
            </a:pPr>
            <a:r>
              <a:rPr dirty="0" smtClean="0"/>
              <a:t>Safe</a:t>
            </a:r>
            <a:r>
              <a:rPr lang="en-US" dirty="0" smtClean="0"/>
              <a:t>, preffered over barbiturates &amp; meprobamates</a:t>
            </a:r>
            <a:endParaRPr dirty="0"/>
          </a:p>
          <a:p>
            <a:pPr marL="444500" indent="-444500" algn="l">
              <a:buClr>
                <a:srgbClr val="941100"/>
              </a:buClr>
              <a:buSzPct val="75000"/>
              <a:buChar char="✴"/>
              <a:defRPr sz="3000">
                <a:latin typeface="AppleMyungjo"/>
                <a:ea typeface="AppleMyungjo"/>
                <a:cs typeface="AppleMyungjo"/>
                <a:sym typeface="AppleMyungjo"/>
              </a:defRPr>
            </a:pPr>
            <a:r>
              <a:rPr dirty="0"/>
              <a:t>Commonly used for anxiety &amp; </a:t>
            </a:r>
            <a:r>
              <a:rPr dirty="0" smtClean="0"/>
              <a:t>insomnia</a:t>
            </a:r>
            <a:endParaRPr lang="en-US" dirty="0" smtClean="0"/>
          </a:p>
          <a:p>
            <a:pPr marL="444500" indent="-444500" algn="l">
              <a:buClr>
                <a:srgbClr val="941100"/>
              </a:buClr>
              <a:buSzPct val="75000"/>
              <a:buChar char="✴"/>
              <a:defRPr sz="3000">
                <a:latin typeface="AppleMyungjo"/>
                <a:ea typeface="AppleMyungjo"/>
                <a:cs typeface="AppleMyungjo"/>
                <a:sym typeface="AppleMyungjo"/>
              </a:defRPr>
            </a:pPr>
            <a:r>
              <a:rPr lang="en-US" dirty="0" smtClean="0"/>
              <a:t>Other anxiolytics</a:t>
            </a:r>
            <a:endParaRPr dirty="0"/>
          </a:p>
          <a:p>
            <a:pPr marL="457200" indent="-457200" algn="l">
              <a:buClr>
                <a:srgbClr val="941100"/>
              </a:buClr>
              <a:buSzPct val="75000"/>
              <a:buFont typeface="Wingdings" charset="2"/>
              <a:buChar char="Ø"/>
              <a:defRPr sz="3000">
                <a:latin typeface="AppleMyungjo"/>
                <a:ea typeface="AppleMyungjo"/>
                <a:cs typeface="AppleMyungjo"/>
                <a:sym typeface="AppleMyungjo"/>
              </a:defRPr>
            </a:pPr>
            <a:r>
              <a:rPr dirty="0"/>
              <a:t>Antidepressant with anxiolytic / SSRIs are preferred</a:t>
            </a:r>
          </a:p>
          <a:p>
            <a:pPr marL="457200" indent="-457200" algn="l">
              <a:buClr>
                <a:srgbClr val="941100"/>
              </a:buClr>
              <a:buSzPct val="75000"/>
              <a:buFont typeface="Wingdings" charset="2"/>
              <a:buChar char="Ø"/>
              <a:defRPr sz="3000">
                <a:latin typeface="AppleMyungjo"/>
                <a:ea typeface="AppleMyungjo"/>
                <a:cs typeface="AppleMyungjo"/>
                <a:sym typeface="AppleMyungjo"/>
              </a:defRPr>
            </a:pPr>
            <a:r>
              <a:rPr dirty="0"/>
              <a:t>Nonbenzodiazepine hypnotics &amp; antihistamine </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520700" y="-469900"/>
            <a:ext cx="10464800" cy="2315865"/>
          </a:xfrm>
          <a:prstGeom prst="rect">
            <a:avLst/>
          </a:prstGeom>
        </p:spPr>
        <p:txBody>
          <a:bodyPr/>
          <a:lstStyle>
            <a:lvl1pPr>
              <a:defRPr sz="4500">
                <a:latin typeface="AppleMyungjo"/>
                <a:ea typeface="AppleMyungjo"/>
                <a:cs typeface="AppleMyungjo"/>
                <a:sym typeface="AppleMyungjo"/>
              </a:defRPr>
            </a:lvl1pPr>
          </a:lstStyle>
          <a:p>
            <a:r>
              <a:t>Ratio of lethal to effective dose</a:t>
            </a:r>
          </a:p>
        </p:txBody>
      </p:sp>
      <p:pic>
        <p:nvPicPr>
          <p:cNvPr id="141" name="pasted-image.png"/>
          <p:cNvPicPr>
            <a:picLocks noChangeAspect="1"/>
          </p:cNvPicPr>
          <p:nvPr/>
        </p:nvPicPr>
        <p:blipFill>
          <a:blip r:embed="rId2">
            <a:extLst/>
          </a:blip>
          <a:stretch>
            <a:fillRect/>
          </a:stretch>
        </p:blipFill>
        <p:spPr>
          <a:xfrm>
            <a:off x="2216149" y="1185600"/>
            <a:ext cx="8024480" cy="85680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prstGeom prst="rect">
            <a:avLst/>
          </a:prstGeom>
        </p:spPr>
        <p:txBody>
          <a:bodyPr/>
          <a:lstStyle/>
          <a:p>
            <a:endParaRPr/>
          </a:p>
        </p:txBody>
      </p:sp>
      <p:pic>
        <p:nvPicPr>
          <p:cNvPr id="144" name="pasted-image.png"/>
          <p:cNvPicPr>
            <a:picLocks noChangeAspect="1"/>
          </p:cNvPicPr>
          <p:nvPr/>
        </p:nvPicPr>
        <p:blipFill>
          <a:blip r:embed="rId2">
            <a:extLst/>
          </a:blip>
          <a:stretch>
            <a:fillRect/>
          </a:stretch>
        </p:blipFill>
        <p:spPr>
          <a:xfrm>
            <a:off x="0" y="333565"/>
            <a:ext cx="13310002" cy="8856000"/>
          </a:xfrm>
          <a:prstGeom prst="rect">
            <a:avLst/>
          </a:prstGeom>
          <a:ln w="12700">
            <a:miter lim="400000"/>
          </a:ln>
        </p:spPr>
      </p:pic>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3996</TotalTime>
  <Words>1023</Words>
  <Application>Microsoft Macintosh PowerPoint</Application>
  <PresentationFormat>Custom</PresentationFormat>
  <Paragraphs>175</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American Typewriter</vt:lpstr>
      <vt:lpstr>Apple Symbols</vt:lpstr>
      <vt:lpstr>AppleMyungjo</vt:lpstr>
      <vt:lpstr>Calibri</vt:lpstr>
      <vt:lpstr>Georgia</vt:lpstr>
      <vt:lpstr>Helvetica Light</vt:lpstr>
      <vt:lpstr>Helvetica Neue</vt:lpstr>
      <vt:lpstr>Times New Roman</vt:lpstr>
      <vt:lpstr>Wingdings</vt:lpstr>
      <vt:lpstr>White</vt:lpstr>
      <vt:lpstr>PowerPoint Presentation</vt:lpstr>
      <vt:lpstr>PowerPoint Presentation</vt:lpstr>
      <vt:lpstr>23s2wi</vt:lpstr>
      <vt:lpstr>Anxiolytic &amp; Hypnotic Drugs</vt:lpstr>
      <vt:lpstr>PowerPoint Presentation</vt:lpstr>
      <vt:lpstr>Anxiolytic &amp; Hpnotic Agents</vt:lpstr>
      <vt:lpstr>Benzodiazepines</vt:lpstr>
      <vt:lpstr>Ratio of lethal to effective dose</vt:lpstr>
      <vt:lpstr>PowerPoint Presentation</vt:lpstr>
      <vt:lpstr>PowerPoint Presentation</vt:lpstr>
      <vt:lpstr>Actions of BZDs</vt:lpstr>
      <vt:lpstr>Therapeutic Uses</vt:lpstr>
      <vt:lpstr>Therapeutic Uses, cont.</vt:lpstr>
      <vt:lpstr>PowerPoint Presentation</vt:lpstr>
      <vt:lpstr>Pharmacokinetics</vt:lpstr>
      <vt:lpstr>PowerPoint Presentation</vt:lpstr>
      <vt:lpstr>PowerPoint Presentation</vt:lpstr>
      <vt:lpstr>Benzodiazepine Antagonists</vt:lpstr>
      <vt:lpstr>Other Anxiolytic Agents</vt:lpstr>
      <vt:lpstr>Barbiturates</vt:lpstr>
      <vt:lpstr>Pr</vt:lpstr>
      <vt:lpstr>PowerPoint Presentation</vt:lpstr>
      <vt:lpstr>Actions of Barbiturates</vt:lpstr>
      <vt:lpstr>Therapeutic uses of Barbiturates</vt:lpstr>
      <vt:lpstr>PowerPoint Presentation</vt:lpstr>
      <vt:lpstr>Zolpidem </vt:lpstr>
      <vt:lpstr>PowerPoint Presentation</vt:lpstr>
      <vt:lpstr>Antihistamines: hydroxyzine, diphenhydramine &amp; doxylamine, !!!!!!  Antidepressants: sedating antidepressants with strong antihistamine  Doxepin, tricyclic agent with SNRI antidepressant and anxiolytic action, was used for insomnia Trazodone, mirtazapine, tricyclic antidepressants with antihistamine activity</vt:lpstr>
      <vt:lpstr>PowerPoint Presentation</vt:lpstr>
      <vt:lpstr>PowerPoint Presentation</vt:lpstr>
      <vt:lpstr>PowerPoint Presentation</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Inam Arif</cp:lastModifiedBy>
  <cp:revision>21</cp:revision>
  <cp:lastPrinted>2018-10-10T03:46:43Z</cp:lastPrinted>
  <dcterms:modified xsi:type="dcterms:W3CDTF">2018-10-23T15:45:22Z</dcterms:modified>
</cp:coreProperties>
</file>