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1" r:id="rId6"/>
    <p:sldId id="262" r:id="rId7"/>
    <p:sldId id="264" r:id="rId8"/>
    <p:sldId id="265" r:id="rId9"/>
    <p:sldId id="266" r:id="rId10"/>
    <p:sldId id="267" r:id="rId11"/>
    <p:sldId id="268" r:id="rId12"/>
    <p:sldId id="269" r:id="rId13"/>
    <p:sldId id="271" r:id="rId14"/>
    <p:sldId id="272" r:id="rId15"/>
    <p:sldId id="273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588"/>
    <p:restoredTop sz="94624"/>
  </p:normalViewPr>
  <p:slideViewPr>
    <p:cSldViewPr snapToGrid="0" snapToObjects="1">
      <p:cViewPr varScale="1">
        <p:scale>
          <a:sx n="104" d="100"/>
          <a:sy n="104" d="100"/>
        </p:scale>
        <p:origin x="816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237C36-01C7-7E43-900B-1FBD71F341F1}" type="datetimeFigureOut">
              <a:rPr lang="en-US" smtClean="0"/>
              <a:t>11/7/18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A5E2FE-C550-A34A-AA16-3DDFA987D7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7028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B1B8A-7393-6943-8883-0F910460AD74}" type="datetimeFigureOut">
              <a:rPr lang="en-US" smtClean="0"/>
              <a:t>11/7/18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A4AF5-DD15-FB42-B72B-06FC9F6697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6127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B1B8A-7393-6943-8883-0F910460AD74}" type="datetimeFigureOut">
              <a:rPr lang="en-US" smtClean="0"/>
              <a:t>11/7/18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A4AF5-DD15-FB42-B72B-06FC9F6697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0335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B1B8A-7393-6943-8883-0F910460AD74}" type="datetimeFigureOut">
              <a:rPr lang="en-US" smtClean="0"/>
              <a:t>11/7/18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A4AF5-DD15-FB42-B72B-06FC9F6697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1043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B1B8A-7393-6943-8883-0F910460AD74}" type="datetimeFigureOut">
              <a:rPr lang="en-US" smtClean="0"/>
              <a:t>11/7/18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A4AF5-DD15-FB42-B72B-06FC9F6697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2151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B1B8A-7393-6943-8883-0F910460AD74}" type="datetimeFigureOut">
              <a:rPr lang="en-US" smtClean="0"/>
              <a:t>11/7/18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A4AF5-DD15-FB42-B72B-06FC9F6697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16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B1B8A-7393-6943-8883-0F910460AD74}" type="datetimeFigureOut">
              <a:rPr lang="en-US" smtClean="0"/>
              <a:t>11/7/18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A4AF5-DD15-FB42-B72B-06FC9F6697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8740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B1B8A-7393-6943-8883-0F910460AD74}" type="datetimeFigureOut">
              <a:rPr lang="en-US" smtClean="0"/>
              <a:t>11/7/18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A4AF5-DD15-FB42-B72B-06FC9F6697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155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B1B8A-7393-6943-8883-0F910460AD74}" type="datetimeFigureOut">
              <a:rPr lang="en-US" smtClean="0"/>
              <a:t>11/7/18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A4AF5-DD15-FB42-B72B-06FC9F6697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8481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B1B8A-7393-6943-8883-0F910460AD74}" type="datetimeFigureOut">
              <a:rPr lang="en-US" smtClean="0"/>
              <a:t>11/7/18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A4AF5-DD15-FB42-B72B-06FC9F6697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3821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B1B8A-7393-6943-8883-0F910460AD74}" type="datetimeFigureOut">
              <a:rPr lang="en-US" smtClean="0"/>
              <a:t>11/7/18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A4AF5-DD15-FB42-B72B-06FC9F6697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2629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B1B8A-7393-6943-8883-0F910460AD74}" type="datetimeFigureOut">
              <a:rPr lang="en-US" smtClean="0"/>
              <a:t>11/7/18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A4AF5-DD15-FB42-B72B-06FC9F6697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9083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B1B8A-7393-6943-8883-0F910460AD74}" type="datetimeFigureOut">
              <a:rPr lang="en-US" smtClean="0"/>
              <a:t>11/7/18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5A4AF5-DD15-FB42-B72B-06FC9F6697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0584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4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hyperlink" Target="mailto:isamalhaj@yahoo.com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92043"/>
            <a:ext cx="6829168" cy="2387600"/>
          </a:xfrm>
        </p:spPr>
        <p:txBody>
          <a:bodyPr/>
          <a:lstStyle/>
          <a:p>
            <a:r>
              <a:rPr lang="en-US" b="1" i="1" dirty="0" smtClean="0">
                <a:solidFill>
                  <a:srgbClr val="C00000"/>
                </a:solidFill>
                <a:latin typeface="Apple Chancery" charset="0"/>
                <a:ea typeface="Apple Chancery" charset="0"/>
                <a:cs typeface="Apple Chancery" charset="0"/>
              </a:rPr>
              <a:t>Drugs of Abuse</a:t>
            </a:r>
            <a:endParaRPr lang="en-US" b="1" i="1" dirty="0">
              <a:solidFill>
                <a:srgbClr val="C00000"/>
              </a:solidFill>
              <a:latin typeface="Apple Chancery" charset="0"/>
              <a:ea typeface="Apple Chancery" charset="0"/>
              <a:cs typeface="Apple Chancery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59924" y="2616993"/>
            <a:ext cx="9144000" cy="1655762"/>
          </a:xfrm>
        </p:spPr>
        <p:txBody>
          <a:bodyPr/>
          <a:lstStyle/>
          <a:p>
            <a:r>
              <a:rPr lang="en-US" altLang="x-none" dirty="0" err="1">
                <a:latin typeface="Georgia" charset="0"/>
                <a:ea typeface="Georgia" charset="0"/>
                <a:cs typeface="Georgia" charset="0"/>
              </a:rPr>
              <a:t>Asst</a:t>
            </a:r>
            <a:r>
              <a:rPr lang="en-US" altLang="x-none" dirty="0">
                <a:latin typeface="Georgia" charset="0"/>
                <a:ea typeface="Georgia" charset="0"/>
                <a:cs typeface="Georgia" charset="0"/>
              </a:rPr>
              <a:t> Prof </a:t>
            </a:r>
            <a:r>
              <a:rPr lang="en-US" altLang="x-none" dirty="0" err="1">
                <a:latin typeface="Georgia" charset="0"/>
                <a:ea typeface="Georgia" charset="0"/>
                <a:cs typeface="Georgia" charset="0"/>
              </a:rPr>
              <a:t>Dr</a:t>
            </a:r>
            <a:r>
              <a:rPr lang="en-US" altLang="x-none" dirty="0">
                <a:latin typeface="Georgia" charset="0"/>
                <a:ea typeface="Georgia" charset="0"/>
                <a:cs typeface="Georgia" charset="0"/>
              </a:rPr>
              <a:t> Inam S. Arif</a:t>
            </a:r>
          </a:p>
          <a:p>
            <a:r>
              <a:rPr lang="en-US" altLang="x-none" dirty="0">
                <a:latin typeface="Georgia" charset="0"/>
                <a:ea typeface="Georgia" charset="0"/>
                <a:cs typeface="Georgia" charset="0"/>
                <a:hlinkClick r:id="rId2"/>
              </a:rPr>
              <a:t>isamalhaj@yahoo.com</a:t>
            </a:r>
            <a:endParaRPr lang="en-US" altLang="x-none" dirty="0">
              <a:latin typeface="Georgia" charset="0"/>
              <a:ea typeface="Georgia" charset="0"/>
              <a:cs typeface="Georgia" charset="0"/>
            </a:endParaRPr>
          </a:p>
          <a:p>
            <a:r>
              <a:rPr lang="en-US" altLang="x-none" dirty="0" err="1">
                <a:latin typeface="Georgia" charset="0"/>
                <a:ea typeface="Georgia" charset="0"/>
                <a:cs typeface="Georgia" charset="0"/>
              </a:rPr>
              <a:t>Pharm.dr.isamalhaj@uomustansiriyah.edu.iq</a:t>
            </a:r>
            <a:endParaRPr lang="en-US" altLang="x-none" dirty="0">
              <a:latin typeface="Georgia" charset="0"/>
              <a:ea typeface="Georgia" charset="0"/>
              <a:cs typeface="Georgia" charset="0"/>
            </a:endParaRP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230000"/>
            <a:ext cx="4663761" cy="2628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4296" y="0"/>
            <a:ext cx="5167704" cy="259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5722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444844"/>
            <a:ext cx="11059296" cy="6178378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Marijuana stimulates the amygdala, causing the user to have a sense of novelty to anything the user encounters through an enhancement of sensory activity. For this same reason, heavy users have a down-regulation in their CB1 receptors, leaving them with a feeling of boredom when not taking the 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drug</a:t>
            </a:r>
          </a:p>
          <a:p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The 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effects of marijuana on 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(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GABA) 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/hippocampus 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diminish the capacity for short-term memory in users, and this affect seems to be more pronounced in adolescents. </a:t>
            </a:r>
            <a:endParaRPr lang="en-US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r>
              <a:rPr lang="en-US" i="1" dirty="0" smtClean="0">
                <a:latin typeface="Times New Roman" charset="0"/>
                <a:ea typeface="Times New Roman" charset="0"/>
                <a:cs typeface="Times New Roman" charset="0"/>
              </a:rPr>
              <a:t>THC 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decreases muscle strength and impairs highly skilled motor activity such as that required to drive a 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car</a:t>
            </a:r>
          </a:p>
          <a:p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The 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effects of </a:t>
            </a:r>
            <a:r>
              <a:rPr lang="en-US" i="1" dirty="0">
                <a:latin typeface="Times New Roman" charset="0"/>
                <a:ea typeface="Times New Roman" charset="0"/>
                <a:cs typeface="Times New Roman" charset="0"/>
              </a:rPr>
              <a:t>THC 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appear immediately after the drug is smoked, but maximum effects take about 20 minutes. By 3 hours, the effects largely disappear.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98921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496" y="340410"/>
            <a:ext cx="11160211" cy="6418735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Long-term effects of use may include chronic </a:t>
            </a:r>
            <a:r>
              <a:rPr lang="en-US" dirty="0">
                <a:solidFill>
                  <a:srgbClr val="C00000"/>
                </a:solidFill>
                <a:latin typeface="Times New Roman" charset="0"/>
                <a:ea typeface="Times New Roman" charset="0"/>
                <a:cs typeface="Times New Roman" charset="0"/>
              </a:rPr>
              <a:t>bronchitis, chronic obstructive pulmonary disease, increased progression of HIV and breast cancer, and exacerbation of mental </a:t>
            </a:r>
            <a:r>
              <a:rPr lang="en-US" dirty="0" smtClean="0">
                <a:solidFill>
                  <a:srgbClr val="C00000"/>
                </a:solidFill>
                <a:latin typeface="Times New Roman" charset="0"/>
                <a:ea typeface="Times New Roman" charset="0"/>
                <a:cs typeface="Times New Roman" charset="0"/>
              </a:rPr>
              <a:t>illness</a:t>
            </a:r>
          </a:p>
          <a:p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Tolerance develops rapidly in users, and withdrawal has been 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observed</a:t>
            </a:r>
          </a:p>
          <a:p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Marijuana may be found in the body up to 3 months after last usage in heavy chronic 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users / withdrawal 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occurs much later in 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individuals 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who previously used marijuana 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heavily(depression, pain, and irritability)</a:t>
            </a:r>
          </a:p>
          <a:p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Although not well studied for medicinal use, marijuana has been used to help in the treatment of chemotherapy-induced nausea and vomiting, cachexia secondary to cancer and AIDS, epilepsy, chronic pain, multiple sclerosis, glaucoma, and anxiety. </a:t>
            </a:r>
            <a:r>
              <a:rPr lang="en-US" i="1" dirty="0" smtClean="0">
                <a:latin typeface="Times New Roman" charset="0"/>
                <a:ea typeface="Times New Roman" charset="0"/>
                <a:cs typeface="Times New Roman" charset="0"/>
              </a:rPr>
              <a:t>THC 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is available as the prescription product </a:t>
            </a:r>
            <a:r>
              <a:rPr lang="en-US" b="1" i="1" dirty="0" err="1" smtClean="0">
                <a:solidFill>
                  <a:srgbClr val="C00000"/>
                </a:solidFill>
                <a:latin typeface="Times New Roman" charset="0"/>
                <a:ea typeface="Times New Roman" charset="0"/>
                <a:cs typeface="Times New Roman" charset="0"/>
              </a:rPr>
              <a:t>Dronabinol</a:t>
            </a:r>
            <a:r>
              <a:rPr lang="en-US" i="1" dirty="0" smtClean="0">
                <a:latin typeface="Times New Roman" charset="0"/>
                <a:ea typeface="Times New Roman" charset="0"/>
                <a:cs typeface="Times New Roman" charset="0"/>
              </a:rPr>
              <a:t>.</a:t>
            </a:r>
          </a:p>
          <a:p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This product is prescribed to treat emesis and to stimulate the appetite.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71570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solidFill>
                  <a:srgbClr val="C00000"/>
                </a:solidFill>
                <a:latin typeface="Apple Chancery" charset="0"/>
                <a:ea typeface="Apple Chancery" charset="0"/>
                <a:cs typeface="Apple Chancery" charset="0"/>
              </a:rPr>
              <a:t>Ethanol</a:t>
            </a:r>
            <a:endParaRPr lang="en-US" sz="5400" dirty="0">
              <a:solidFill>
                <a:srgbClr val="C00000"/>
              </a:solidFill>
              <a:latin typeface="Apple Chancery" charset="0"/>
              <a:ea typeface="Apple Chancery" charset="0"/>
              <a:cs typeface="Apple Chancery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0768" y="1433384"/>
            <a:ext cx="11343502" cy="5226907"/>
          </a:xfrm>
        </p:spPr>
        <p:txBody>
          <a:bodyPr>
            <a:normAutofit fontScale="92500" lnSpcReduction="20000"/>
          </a:bodyPr>
          <a:lstStyle/>
          <a:p>
            <a:r>
              <a:rPr lang="en-US" i="1" dirty="0" smtClean="0"/>
              <a:t> </a:t>
            </a:r>
            <a:r>
              <a:rPr lang="en-US" dirty="0" err="1" smtClean="0"/>
              <a:t>Aclear</a:t>
            </a:r>
            <a:r>
              <a:rPr lang="en-US" dirty="0" smtClean="0"/>
              <a:t> </a:t>
            </a:r>
            <a:r>
              <a:rPr lang="en-US" dirty="0"/>
              <a:t>colorless hydroxylated hydrocarbon </a:t>
            </a:r>
            <a:r>
              <a:rPr lang="en-US" dirty="0" smtClean="0"/>
              <a:t>/product </a:t>
            </a:r>
            <a:r>
              <a:rPr lang="en-US" dirty="0"/>
              <a:t>of fermentation of fruits, grains, or </a:t>
            </a:r>
            <a:r>
              <a:rPr lang="en-US" dirty="0" smtClean="0"/>
              <a:t>vegetables</a:t>
            </a:r>
          </a:p>
          <a:p>
            <a:r>
              <a:rPr lang="en-US" dirty="0" smtClean="0"/>
              <a:t>Major </a:t>
            </a:r>
            <a:r>
              <a:rPr lang="en-US" dirty="0"/>
              <a:t>cause of fatal automobile accidents, drownings, and fatal falls and is a related factor in many hospital admissions. Alcohol is the most </a:t>
            </a:r>
            <a:r>
              <a:rPr lang="en-US" dirty="0" smtClean="0"/>
              <a:t>commonly </a:t>
            </a:r>
            <a:r>
              <a:rPr lang="en-US" dirty="0"/>
              <a:t>abused substance in modern society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/>
              <a:t>Alcoholism </a:t>
            </a:r>
            <a:r>
              <a:rPr lang="en-US" dirty="0" smtClean="0"/>
              <a:t>decreases life </a:t>
            </a:r>
            <a:r>
              <a:rPr lang="en-US" dirty="0"/>
              <a:t>expectancy by 10 to 15 years and impacts one in three </a:t>
            </a:r>
            <a:r>
              <a:rPr lang="en-US" dirty="0" smtClean="0"/>
              <a:t>families</a:t>
            </a:r>
          </a:p>
          <a:p>
            <a:r>
              <a:rPr lang="en-US" dirty="0" smtClean="0"/>
              <a:t> </a:t>
            </a:r>
            <a:r>
              <a:rPr lang="en-US" dirty="0"/>
              <a:t>It </a:t>
            </a:r>
            <a:r>
              <a:rPr lang="en-US" dirty="0" smtClean="0"/>
              <a:t> exerts </a:t>
            </a:r>
            <a:r>
              <a:rPr lang="en-US" dirty="0"/>
              <a:t>its desired and toxic effects </a:t>
            </a:r>
            <a:r>
              <a:rPr lang="en-US" dirty="0">
                <a:solidFill>
                  <a:srgbClr val="C00000"/>
                </a:solidFill>
              </a:rPr>
              <a:t>through several mechani</a:t>
            </a:r>
            <a:r>
              <a:rPr lang="en-US" dirty="0"/>
              <a:t>sms, </a:t>
            </a:r>
            <a:r>
              <a:rPr lang="en-US" dirty="0" smtClean="0"/>
              <a:t>including:</a:t>
            </a:r>
          </a:p>
          <a:p>
            <a:pPr>
              <a:buClr>
                <a:srgbClr val="C00000"/>
              </a:buClr>
              <a:buFont typeface="Wingdings" charset="2"/>
              <a:buChar char="Ø"/>
            </a:pPr>
            <a:r>
              <a:rPr lang="en-US" dirty="0" smtClean="0"/>
              <a:t> </a:t>
            </a:r>
            <a:r>
              <a:rPr lang="en-US" dirty="0"/>
              <a:t>enhancing the effects of </a:t>
            </a:r>
            <a:r>
              <a:rPr lang="en-US" dirty="0" smtClean="0"/>
              <a:t>GABA</a:t>
            </a:r>
          </a:p>
          <a:p>
            <a:pPr>
              <a:buClr>
                <a:srgbClr val="C00000"/>
              </a:buClr>
              <a:buFont typeface="Wingdings" charset="2"/>
              <a:buChar char="Ø"/>
            </a:pPr>
            <a:r>
              <a:rPr lang="en-US" dirty="0" smtClean="0"/>
              <a:t>inducing </a:t>
            </a:r>
            <a:r>
              <a:rPr lang="en-US" dirty="0"/>
              <a:t>the release of endogenous </a:t>
            </a:r>
            <a:r>
              <a:rPr lang="en-US" dirty="0" smtClean="0"/>
              <a:t>opioids</a:t>
            </a:r>
          </a:p>
          <a:p>
            <a:pPr>
              <a:buClr>
                <a:srgbClr val="C00000"/>
              </a:buClr>
              <a:buFont typeface="Wingdings" charset="2"/>
              <a:buChar char="Ø"/>
            </a:pPr>
            <a:r>
              <a:rPr lang="en-US" dirty="0" smtClean="0"/>
              <a:t>altering </a:t>
            </a:r>
            <a:r>
              <a:rPr lang="en-US" dirty="0"/>
              <a:t>levels of serotonin and </a:t>
            </a:r>
            <a:r>
              <a:rPr lang="en-US" dirty="0" smtClean="0"/>
              <a:t>dopamine</a:t>
            </a:r>
          </a:p>
          <a:p>
            <a:r>
              <a:rPr lang="en-US" dirty="0" smtClean="0"/>
              <a:t> </a:t>
            </a:r>
            <a:r>
              <a:rPr lang="en-US" i="1" dirty="0"/>
              <a:t>Ethanol </a:t>
            </a:r>
            <a:r>
              <a:rPr lang="en-US" dirty="0"/>
              <a:t>is a selective CNS depressant at low </a:t>
            </a:r>
            <a:r>
              <a:rPr lang="en-US" dirty="0" smtClean="0"/>
              <a:t>doses</a:t>
            </a:r>
          </a:p>
          <a:p>
            <a:r>
              <a:rPr lang="en-US" dirty="0" smtClean="0"/>
              <a:t>At </a:t>
            </a:r>
            <a:r>
              <a:rPr lang="en-US" dirty="0" smtClean="0"/>
              <a:t>high </a:t>
            </a:r>
            <a:r>
              <a:rPr lang="en-US" dirty="0"/>
              <a:t>doses, it is a general CNS depressant, which can result in coma and respiratory depression.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47361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13254" y="284205"/>
            <a:ext cx="10340546" cy="5892758"/>
          </a:xfrm>
        </p:spPr>
        <p:txBody>
          <a:bodyPr>
            <a:normAutofit fontScale="92500" lnSpcReduction="20000"/>
          </a:bodyPr>
          <a:lstStyle/>
          <a:p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Drinking </a:t>
            </a:r>
            <a:r>
              <a:rPr lang="en-US" i="1" dirty="0">
                <a:latin typeface="Times New Roman" charset="0"/>
                <a:ea typeface="Times New Roman" charset="0"/>
                <a:cs typeface="Times New Roman" charset="0"/>
              </a:rPr>
              <a:t>ethanol 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traditionally 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is the 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most common route of administration, although recently 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inhalation 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of aerosolized </a:t>
            </a:r>
            <a:r>
              <a:rPr lang="en-US" i="1" dirty="0">
                <a:latin typeface="Times New Roman" charset="0"/>
                <a:ea typeface="Times New Roman" charset="0"/>
                <a:cs typeface="Times New Roman" charset="0"/>
              </a:rPr>
              <a:t>ethanol 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has gained 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popularity</a:t>
            </a:r>
          </a:p>
          <a:p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i="1" dirty="0">
                <a:latin typeface="Times New Roman" charset="0"/>
                <a:ea typeface="Times New Roman" charset="0"/>
                <a:cs typeface="Times New Roman" charset="0"/>
              </a:rPr>
              <a:t>Ethanol 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is absorbed from the stomach and 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duodenum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, and food slows and decreases 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absorption</a:t>
            </a:r>
          </a:p>
          <a:p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Peak </a:t>
            </a:r>
            <a:r>
              <a:rPr lang="en-US" i="1" dirty="0">
                <a:latin typeface="Times New Roman" charset="0"/>
                <a:ea typeface="Times New Roman" charset="0"/>
                <a:cs typeface="Times New Roman" charset="0"/>
              </a:rPr>
              <a:t>ethanol 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levels in 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20 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min - 1 </a:t>
            </a:r>
            <a:r>
              <a:rPr lang="en-US" dirty="0" err="1" smtClean="0">
                <a:latin typeface="Times New Roman" charset="0"/>
                <a:ea typeface="Times New Roman" charset="0"/>
                <a:cs typeface="Times New Roman" charset="0"/>
              </a:rPr>
              <a:t>hr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of 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ingestion</a:t>
            </a:r>
          </a:p>
          <a:p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Metabolized 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by alcohol dehydrogenase to acetaldehyde and then by aldehyde dehydrogenase to acetate in the liver </a:t>
            </a:r>
            <a:endParaRPr lang="en-US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It 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is metabolized by zero-order elimination at approximately 15 to 40 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mg/</a:t>
            </a:r>
            <a:r>
              <a:rPr lang="en-US" dirty="0" err="1" smtClean="0">
                <a:latin typeface="Times New Roman" charset="0"/>
                <a:ea typeface="Times New Roman" charset="0"/>
                <a:cs typeface="Times New Roman" charset="0"/>
              </a:rPr>
              <a:t>dL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/h</a:t>
            </a:r>
          </a:p>
          <a:p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Since there is a constant blood-to-breath ratio of 2100:1, a breath sample can be used to determine blood alcohol 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levels</a:t>
            </a:r>
          </a:p>
          <a:p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Medical management of acute </a:t>
            </a:r>
            <a:r>
              <a:rPr lang="en-US" i="1" dirty="0">
                <a:latin typeface="Times New Roman" charset="0"/>
                <a:ea typeface="Times New Roman" charset="0"/>
                <a:cs typeface="Times New Roman" charset="0"/>
              </a:rPr>
              <a:t>ethanol 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toxicity 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includes:</a:t>
            </a:r>
          </a:p>
          <a:p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symptomatic supportive care and the administration of </a:t>
            </a:r>
            <a:r>
              <a:rPr lang="en-US" i="1" dirty="0">
                <a:latin typeface="Times New Roman" charset="0"/>
                <a:ea typeface="Times New Roman" charset="0"/>
                <a:cs typeface="Times New Roman" charset="0"/>
              </a:rPr>
              <a:t>thiamine 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and </a:t>
            </a:r>
            <a:r>
              <a:rPr lang="en-US" i="1" dirty="0">
                <a:latin typeface="Times New Roman" charset="0"/>
                <a:ea typeface="Times New Roman" charset="0"/>
                <a:cs typeface="Times New Roman" charset="0"/>
              </a:rPr>
              <a:t>folic acid 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to prevent/treat Wernicke encephalopathy and macrocytic 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anemia</a:t>
            </a:r>
          </a:p>
          <a:p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Extremely high levels can be dialyzed, although that is rarely necessary, and could precipitate 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withdrawal 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in an alcoholic.</a:t>
            </a:r>
          </a:p>
          <a:p>
            <a:endParaRPr lang="en-US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2527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2616" y="481914"/>
            <a:ext cx="10550611" cy="5806260"/>
          </a:xfrm>
        </p:spPr>
        <p:txBody>
          <a:bodyPr/>
          <a:lstStyle/>
          <a:p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Chronic </a:t>
            </a:r>
            <a:r>
              <a:rPr lang="en-US" i="1" dirty="0">
                <a:latin typeface="Times New Roman" charset="0"/>
                <a:ea typeface="Times New Roman" charset="0"/>
                <a:cs typeface="Times New Roman" charset="0"/>
              </a:rPr>
              <a:t>ethanol 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abuse can cause 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profound:</a:t>
            </a:r>
          </a:p>
          <a:p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hepatic, 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cardiovascular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, pulmonary, hematologic, endocrine, metabolic, and CNS damage </a:t>
            </a:r>
            <a:endParaRPr lang="en-US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Sudden 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cessation of </a:t>
            </a:r>
            <a:r>
              <a:rPr lang="en-US" i="1" dirty="0">
                <a:latin typeface="Times New Roman" charset="0"/>
                <a:ea typeface="Times New Roman" charset="0"/>
                <a:cs typeface="Times New Roman" charset="0"/>
              </a:rPr>
              <a:t>ethanol 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ingestion in a heavy drinker can precipitate withdrawal manifested by tachycardia, sweating, tremor, anxiety, agitation, hallucinations, and 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convulsions</a:t>
            </a:r>
          </a:p>
          <a:p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Alcohol withdrawal is a life-threatening situation that should be medically managed with </a:t>
            </a:r>
            <a:r>
              <a:rPr lang="en-US" dirty="0">
                <a:solidFill>
                  <a:srgbClr val="C00000"/>
                </a:solidFill>
                <a:latin typeface="Times New Roman" charset="0"/>
                <a:ea typeface="Times New Roman" charset="0"/>
                <a:cs typeface="Times New Roman" charset="0"/>
              </a:rPr>
              <a:t>symptomatic/supportive care, benzodiazepines, and long-term addiction </a:t>
            </a:r>
            <a:r>
              <a:rPr lang="en-US" dirty="0" smtClean="0">
                <a:solidFill>
                  <a:srgbClr val="C00000"/>
                </a:solidFill>
                <a:latin typeface="Times New Roman" charset="0"/>
                <a:ea typeface="Times New Roman" charset="0"/>
                <a:cs typeface="Times New Roman" charset="0"/>
              </a:rPr>
              <a:t>treatment</a:t>
            </a:r>
            <a:endParaRPr lang="en-US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33819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4843" y="296562"/>
            <a:ext cx="11430000" cy="588040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i="1" u="sng" dirty="0" smtClean="0">
                <a:solidFill>
                  <a:srgbClr val="C00000"/>
                </a:solidFill>
                <a:latin typeface="Times New Roman" charset="0"/>
                <a:ea typeface="Times New Roman" charset="0"/>
                <a:cs typeface="Times New Roman" charset="0"/>
              </a:rPr>
              <a:t>The </a:t>
            </a:r>
            <a:r>
              <a:rPr lang="en-US" i="1" u="sng" dirty="0">
                <a:solidFill>
                  <a:srgbClr val="C00000"/>
                </a:solidFill>
                <a:latin typeface="Times New Roman" charset="0"/>
                <a:ea typeface="Times New Roman" charset="0"/>
                <a:cs typeface="Times New Roman" charset="0"/>
              </a:rPr>
              <a:t>following are drugs used in the treatment of alcohol dependence</a:t>
            </a:r>
            <a:r>
              <a:rPr lang="en-US" i="1" u="sng" dirty="0" smtClean="0">
                <a:solidFill>
                  <a:srgbClr val="C00000"/>
                </a:solidFill>
                <a:latin typeface="Times New Roman" charset="0"/>
                <a:ea typeface="Times New Roman" charset="0"/>
                <a:cs typeface="Times New Roman" charset="0"/>
              </a:rPr>
              <a:t>:</a:t>
            </a:r>
            <a:endParaRPr lang="en-US" i="1" u="sng" dirty="0" smtClean="0">
              <a:solidFill>
                <a:srgbClr val="C00000"/>
              </a:solidFill>
            </a:endParaRPr>
          </a:p>
          <a:p>
            <a:r>
              <a:rPr lang="en-US" i="1" dirty="0" smtClean="0">
                <a:latin typeface="Times New Roman" charset="0"/>
                <a:ea typeface="Times New Roman" charset="0"/>
                <a:cs typeface="Times New Roman" charset="0"/>
              </a:rPr>
              <a:t>Disulfiram 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blocks 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the oxidation of acetaldehyde to acetic acid by inhibiting aldehyde dehydrogenase </a:t>
            </a:r>
            <a:endParaRPr lang="en-US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This 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results in the accumulation of acetaldehyde in the blood, causing flushing, tachycardia, hyperventilation, and 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nausea</a:t>
            </a:r>
          </a:p>
          <a:p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i="1" dirty="0">
                <a:latin typeface="Times New Roman" charset="0"/>
                <a:ea typeface="Times New Roman" charset="0"/>
                <a:cs typeface="Times New Roman" charset="0"/>
              </a:rPr>
              <a:t>Disulfiram 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found useful in  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patient seriously desiring to stop alcohol 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ingestion</a:t>
            </a:r>
          </a:p>
          <a:p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A conditioned avoidance response is induced so that the patient abstains from alcohol to prevent the unpleasant effects of </a:t>
            </a:r>
            <a:r>
              <a:rPr lang="en-US" i="1" dirty="0">
                <a:latin typeface="Times New Roman" charset="0"/>
                <a:ea typeface="Times New Roman" charset="0"/>
                <a:cs typeface="Times New Roman" charset="0"/>
              </a:rPr>
              <a:t>disulfiram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- induced acetaldehyde 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accumulation</a:t>
            </a:r>
          </a:p>
          <a:p>
            <a:r>
              <a:rPr lang="en-US" i="1" dirty="0">
                <a:latin typeface="Times New Roman" charset="0"/>
                <a:ea typeface="Times New Roman" charset="0"/>
                <a:cs typeface="Times New Roman" charset="0"/>
              </a:rPr>
              <a:t>Naltrexone 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is a long-acting </a:t>
            </a:r>
            <a:r>
              <a:rPr lang="en-US" dirty="0">
                <a:solidFill>
                  <a:srgbClr val="C00000"/>
                </a:solidFill>
                <a:latin typeface="Times New Roman" charset="0"/>
                <a:ea typeface="Times New Roman" charset="0"/>
                <a:cs typeface="Times New Roman" charset="0"/>
              </a:rPr>
              <a:t>opioid antagonist 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that should be used in conjunction with supportive psychotherapy</a:t>
            </a:r>
          </a:p>
          <a:p>
            <a:r>
              <a:rPr lang="en-US" i="1" dirty="0">
                <a:latin typeface="Times New Roman" charset="0"/>
                <a:ea typeface="Times New Roman" charset="0"/>
                <a:cs typeface="Times New Roman" charset="0"/>
              </a:rPr>
              <a:t>Naltrexone 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is better tolerated than </a:t>
            </a:r>
            <a:r>
              <a:rPr lang="en-US" i="1" dirty="0">
                <a:latin typeface="Times New Roman" charset="0"/>
                <a:ea typeface="Times New Roman" charset="0"/>
                <a:cs typeface="Times New Roman" charset="0"/>
              </a:rPr>
              <a:t>disulfiram 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and does not produce the aversive 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reaction that </a:t>
            </a:r>
            <a:r>
              <a:rPr lang="en-US" i="1" dirty="0">
                <a:latin typeface="Times New Roman" charset="0"/>
                <a:ea typeface="Times New Roman" charset="0"/>
                <a:cs typeface="Times New Roman" charset="0"/>
              </a:rPr>
              <a:t>disulfiram 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does.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43281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err="1" smtClean="0">
                <a:solidFill>
                  <a:srgbClr val="C00000"/>
                </a:solidFill>
                <a:latin typeface="Apple Chancery" charset="0"/>
                <a:ea typeface="Apple Chancery" charset="0"/>
                <a:cs typeface="Apple Chancery" charset="0"/>
              </a:rPr>
              <a:t>Sympathomimetics</a:t>
            </a:r>
            <a:endParaRPr lang="en-US" sz="5400" dirty="0">
              <a:solidFill>
                <a:srgbClr val="C00000"/>
              </a:solidFill>
              <a:latin typeface="Apple Chancery" charset="0"/>
              <a:ea typeface="Apple Chancery" charset="0"/>
              <a:cs typeface="Apple Chancery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9346" y="2381680"/>
            <a:ext cx="10515600" cy="2845229"/>
          </a:xfrm>
        </p:spPr>
        <p:txBody>
          <a:bodyPr/>
          <a:lstStyle/>
          <a:p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Fight or flight</a:t>
            </a:r>
          </a:p>
          <a:p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tachycardia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, hypertension, hyperthermia, and 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tachypnea</a:t>
            </a:r>
          </a:p>
          <a:p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natural 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sources, such as plants, or are synthesized in legitimate or clandestine 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laboratories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. </a:t>
            </a:r>
          </a:p>
          <a:p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ability to produce 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pleasure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75359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9854" y="0"/>
            <a:ext cx="10515600" cy="1325563"/>
          </a:xfrm>
        </p:spPr>
        <p:txBody>
          <a:bodyPr>
            <a:normAutofit/>
          </a:bodyPr>
          <a:lstStyle/>
          <a:p>
            <a:r>
              <a:rPr lang="en-US" sz="5400" dirty="0" smtClean="0">
                <a:solidFill>
                  <a:srgbClr val="C00000"/>
                </a:solidFill>
                <a:latin typeface="Apple Chancery" charset="0"/>
                <a:ea typeface="Apple Chancery" charset="0"/>
                <a:cs typeface="Apple Chancery" charset="0"/>
              </a:rPr>
              <a:t>Cocaine</a:t>
            </a:r>
            <a:endParaRPr lang="en-US" sz="5400" dirty="0">
              <a:solidFill>
                <a:srgbClr val="C00000"/>
              </a:solidFill>
              <a:latin typeface="Apple Chancery" charset="0"/>
              <a:ea typeface="Apple Chancery" charset="0"/>
              <a:cs typeface="Apple Chancery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9345" y="1208773"/>
            <a:ext cx="10703011" cy="5365021"/>
          </a:xfrm>
        </p:spPr>
        <p:txBody>
          <a:bodyPr>
            <a:normAutofit/>
          </a:bodyPr>
          <a:lstStyle/>
          <a:p>
            <a:r>
              <a:rPr lang="en-US" dirty="0"/>
              <a:t> 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CNS 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stimulation by inhibiting the reuptake of 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NE </a:t>
            </a:r>
          </a:p>
          <a:p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stimulate 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the pleasure center 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/ inhibit reuptake 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of 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DA &amp; 5-HT </a:t>
            </a:r>
          </a:p>
          <a:p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has 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minimal bioavailability 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by 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the oral 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route</a:t>
            </a:r>
          </a:p>
          <a:p>
            <a:r>
              <a:rPr lang="en-US" i="1" dirty="0" smtClean="0">
                <a:latin typeface="Times New Roman" charset="0"/>
                <a:ea typeface="Times New Roman" charset="0"/>
                <a:cs typeface="Times New Roman" charset="0"/>
              </a:rPr>
              <a:t>cocaine </a:t>
            </a:r>
            <a:r>
              <a:rPr lang="en-US" dirty="0" err="1" smtClean="0">
                <a:latin typeface="Times New Roman" charset="0"/>
                <a:ea typeface="Times New Roman" charset="0"/>
                <a:cs typeface="Times New Roman" charset="0"/>
              </a:rPr>
              <a:t>HCl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powder is snorted, or solubilized and 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injected</a:t>
            </a:r>
          </a:p>
          <a:p>
            <a:r>
              <a:rPr lang="en-US" i="1" dirty="0" smtClean="0">
                <a:latin typeface="Times New Roman" charset="0"/>
                <a:ea typeface="Times New Roman" charset="0"/>
                <a:cs typeface="Times New Roman" charset="0"/>
              </a:rPr>
              <a:t>cocaine 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powder cannot be effectively smoked, as it is destroyed upon 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heating, crack </a:t>
            </a:r>
            <a:r>
              <a:rPr lang="en-US" i="1" dirty="0">
                <a:latin typeface="Times New Roman" charset="0"/>
                <a:ea typeface="Times New Roman" charset="0"/>
                <a:cs typeface="Times New Roman" charset="0"/>
              </a:rPr>
              <a:t>cocaine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, an alkaloidal form, can be 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smoked</a:t>
            </a:r>
          </a:p>
          <a:p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causes 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an intense euphoria or “rush” that is followed rapidly by an intense dysphoria or “crash.” </a:t>
            </a:r>
            <a:endParaRPr lang="en-US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r>
              <a:rPr lang="en-US" i="1" dirty="0">
                <a:latin typeface="Times New Roman" charset="0"/>
                <a:ea typeface="Times New Roman" charset="0"/>
                <a:cs typeface="Times New Roman" charset="0"/>
              </a:rPr>
              <a:t>cocaine 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+ alcohol / creates 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a secondary metabolite called </a:t>
            </a:r>
            <a:r>
              <a:rPr lang="en-US" u="sng" dirty="0" err="1">
                <a:solidFill>
                  <a:srgbClr val="C00000"/>
                </a:solidFill>
                <a:latin typeface="Times New Roman" charset="0"/>
                <a:ea typeface="Times New Roman" charset="0"/>
                <a:cs typeface="Times New Roman" charset="0"/>
              </a:rPr>
              <a:t>cocaethylene</a:t>
            </a:r>
            <a:r>
              <a:rPr lang="en-US" u="sng" dirty="0">
                <a:solidFill>
                  <a:srgbClr val="C00000"/>
                </a:solidFill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en-US" u="sng" dirty="0">
                <a:latin typeface="Times New Roman" charset="0"/>
                <a:ea typeface="Times New Roman" charset="0"/>
                <a:cs typeface="Times New Roman" charset="0"/>
              </a:rPr>
              <a:t>a 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metabolite is </a:t>
            </a:r>
            <a:r>
              <a:rPr lang="en-US" dirty="0" err="1">
                <a:latin typeface="Times New Roman" charset="0"/>
                <a:ea typeface="Times New Roman" charset="0"/>
                <a:cs typeface="Times New Roman" charset="0"/>
              </a:rPr>
              <a:t>cardiotoxic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 / chest pain can also be due to pulmonary damage caused by inhaling this hot impure substance</a:t>
            </a:r>
          </a:p>
          <a:p>
            <a:endParaRPr lang="en-US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endParaRPr lang="en-US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85698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5989" y="531341"/>
            <a:ext cx="11528854" cy="5996417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psychiatric complaints (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depression, dysphoria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, agitation/paranoia), 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convulsions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, hyperthermia, and chest 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pain &amp; hyperthermia caused 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by </a:t>
            </a:r>
            <a:r>
              <a:rPr lang="en-US" i="1" dirty="0">
                <a:latin typeface="Times New Roman" charset="0"/>
                <a:ea typeface="Times New Roman" charset="0"/>
                <a:cs typeface="Times New Roman" charset="0"/>
              </a:rPr>
              <a:t>cocaine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-induced 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CNS stimulation/increased 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heat production, coupled with vasoconstrictive effects of </a:t>
            </a:r>
            <a:r>
              <a:rPr lang="en-US" i="1" dirty="0">
                <a:latin typeface="Times New Roman" charset="0"/>
                <a:ea typeface="Times New Roman" charset="0"/>
                <a:cs typeface="Times New Roman" charset="0"/>
              </a:rPr>
              <a:t>cocaine 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that 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minimize 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the ability to dissipate the 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heat</a:t>
            </a:r>
          </a:p>
          <a:p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causes vasoconstriction 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of the coronary arteries and accelerates the 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atherosclerotic 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process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.</a:t>
            </a:r>
          </a:p>
          <a:p>
            <a:r>
              <a:rPr lang="en-US" b="1" u="sng" dirty="0" smtClean="0">
                <a:solidFill>
                  <a:srgbClr val="C00000"/>
                </a:solidFill>
                <a:latin typeface="Times New Roman" charset="0"/>
                <a:ea typeface="Times New Roman" charset="0"/>
                <a:cs typeface="Times New Roman" charset="0"/>
              </a:rPr>
              <a:t>Toxicity 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is treated by calming and cooling the patient</a:t>
            </a:r>
          </a:p>
          <a:p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 BZDs, e.g. </a:t>
            </a:r>
            <a:r>
              <a:rPr lang="en-US" i="1" dirty="0">
                <a:latin typeface="Times New Roman" charset="0"/>
                <a:ea typeface="Times New Roman" charset="0"/>
                <a:cs typeface="Times New Roman" charset="0"/>
              </a:rPr>
              <a:t>lorazepam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, help to calm the agitated patient and can both treat and prevent convulsions</a:t>
            </a:r>
          </a:p>
          <a:p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The remainder of </a:t>
            </a:r>
            <a:r>
              <a:rPr lang="en-US" i="1" dirty="0">
                <a:latin typeface="Times New Roman" charset="0"/>
                <a:ea typeface="Times New Roman" charset="0"/>
                <a:cs typeface="Times New Roman" charset="0"/>
              </a:rPr>
              <a:t>cocaine 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toxicity is treated with short-acting 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antihypertensive, 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anticonvulsants, and symptomatic supportive care.</a:t>
            </a:r>
          </a:p>
          <a:p>
            <a:endParaRPr lang="en-US" dirty="0">
              <a:latin typeface="Times New Roman" charset="0"/>
              <a:ea typeface="Times New Roman" charset="0"/>
              <a:cs typeface="Times New Roman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43107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>
                <a:solidFill>
                  <a:srgbClr val="C00000"/>
                </a:solidFill>
                <a:latin typeface="Apple Chancery" charset="0"/>
                <a:ea typeface="Apple Chancery" charset="0"/>
                <a:cs typeface="Apple Chancery" charset="0"/>
              </a:rPr>
              <a:t>Amphetamine </a:t>
            </a:r>
            <a:endParaRPr lang="en-US" sz="6000" dirty="0">
              <a:solidFill>
                <a:srgbClr val="C00000"/>
              </a:solidFill>
              <a:latin typeface="Apple Chancery" charset="0"/>
              <a:ea typeface="Apple Chancery" charset="0"/>
              <a:cs typeface="Apple Chancery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>
                <a:latin typeface="Times New Roman" charset="0"/>
                <a:ea typeface="Times New Roman" charset="0"/>
                <a:cs typeface="Times New Roman" charset="0"/>
              </a:rPr>
              <a:t>methamphetamine 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is a  </a:t>
            </a:r>
            <a:r>
              <a:rPr lang="en-US" dirty="0" err="1">
                <a:latin typeface="Times New Roman" charset="0"/>
                <a:ea typeface="Times New Roman" charset="0"/>
                <a:cs typeface="Times New Roman" charset="0"/>
              </a:rPr>
              <a:t>sympathomimetics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 with clinical effects very similar to those of </a:t>
            </a:r>
            <a:r>
              <a:rPr lang="en-US" i="1" dirty="0" smtClean="0">
                <a:latin typeface="Times New Roman" charset="0"/>
                <a:ea typeface="Times New Roman" charset="0"/>
                <a:cs typeface="Times New Roman" charset="0"/>
              </a:rPr>
              <a:t>cocaine</a:t>
            </a:r>
            <a:endParaRPr lang="en-US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In many cases, these effects may last longer and be associated with more stimulation and less euphoria when compared to </a:t>
            </a:r>
            <a:r>
              <a:rPr lang="en-US" i="1" dirty="0" smtClean="0">
                <a:latin typeface="Times New Roman" charset="0"/>
                <a:ea typeface="Times New Roman" charset="0"/>
                <a:cs typeface="Times New Roman" charset="0"/>
              </a:rPr>
              <a:t>cocaine</a:t>
            </a:r>
          </a:p>
          <a:p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Treatment of </a:t>
            </a:r>
            <a:r>
              <a:rPr lang="en-US" i="1" dirty="0">
                <a:latin typeface="Times New Roman" charset="0"/>
                <a:ea typeface="Times New Roman" charset="0"/>
                <a:cs typeface="Times New Roman" charset="0"/>
              </a:rPr>
              <a:t>amphetamine 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toxicity is similar to that of </a:t>
            </a:r>
            <a:r>
              <a:rPr lang="en-US" i="1" dirty="0">
                <a:latin typeface="Times New Roman" charset="0"/>
                <a:ea typeface="Times New Roman" charset="0"/>
                <a:cs typeface="Times New Roman" charset="0"/>
              </a:rPr>
              <a:t>cocaine 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toxicity</a:t>
            </a:r>
          </a:p>
        </p:txBody>
      </p:sp>
    </p:spTree>
    <p:extLst>
      <p:ext uri="{BB962C8B-B14F-4D97-AF65-F5344CB8AC3E}">
        <p14:creationId xmlns:p14="http://schemas.microsoft.com/office/powerpoint/2010/main" val="5235112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8071" y="0"/>
            <a:ext cx="11123140" cy="1325563"/>
          </a:xfrm>
        </p:spPr>
        <p:txBody>
          <a:bodyPr/>
          <a:lstStyle/>
          <a:p>
            <a:r>
              <a:rPr lang="en-US" b="1" dirty="0" err="1" smtClean="0">
                <a:solidFill>
                  <a:srgbClr val="C00000"/>
                </a:solidFill>
                <a:latin typeface="Times New Roman" charset="0"/>
                <a:ea typeface="Times New Roman" charset="0"/>
                <a:cs typeface="Times New Roman" charset="0"/>
              </a:rPr>
              <a:t>Methylenedioxymethamphetamine</a:t>
            </a:r>
            <a:r>
              <a:rPr lang="en-US" b="1" dirty="0" smtClean="0">
                <a:solidFill>
                  <a:srgbClr val="C00000"/>
                </a:solidFill>
                <a:latin typeface="Times New Roman" charset="0"/>
                <a:ea typeface="Times New Roman" charset="0"/>
                <a:cs typeface="Times New Roman" charset="0"/>
              </a:rPr>
              <a:t>(MDMA)</a:t>
            </a:r>
            <a:endParaRPr lang="en-US" dirty="0">
              <a:solidFill>
                <a:srgbClr val="C00000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985" y="1408670"/>
            <a:ext cx="11257004" cy="5251622"/>
          </a:xfrm>
        </p:spPr>
        <p:txBody>
          <a:bodyPr>
            <a:normAutofit fontScale="62500" lnSpcReduction="20000"/>
          </a:bodyPr>
          <a:lstStyle/>
          <a:p>
            <a:r>
              <a:rPr lang="en-US" sz="3200" dirty="0">
                <a:latin typeface="Times New Roman" charset="0"/>
                <a:ea typeface="Times New Roman" charset="0"/>
                <a:cs typeface="Times New Roman" charset="0"/>
              </a:rPr>
              <a:t>(</a:t>
            </a:r>
            <a:r>
              <a:rPr lang="en-US" sz="3200" i="1" dirty="0">
                <a:latin typeface="Times New Roman" charset="0"/>
                <a:ea typeface="Times New Roman" charset="0"/>
                <a:cs typeface="Times New Roman" charset="0"/>
              </a:rPr>
              <a:t>MDMA</a:t>
            </a:r>
            <a:r>
              <a:rPr lang="en-US" sz="3200" dirty="0">
                <a:latin typeface="Times New Roman" charset="0"/>
                <a:ea typeface="Times New Roman" charset="0"/>
                <a:cs typeface="Times New Roman" charset="0"/>
              </a:rPr>
              <a:t>), commonly known as ecstasy or Molly, is a hallucinogenic </a:t>
            </a:r>
            <a:r>
              <a:rPr lang="en-US" sz="3200" i="1" dirty="0">
                <a:latin typeface="Times New Roman" charset="0"/>
                <a:ea typeface="Times New Roman" charset="0"/>
                <a:cs typeface="Times New Roman" charset="0"/>
              </a:rPr>
              <a:t>amphetamine </a:t>
            </a:r>
            <a:r>
              <a:rPr lang="en-US" sz="3200" dirty="0">
                <a:latin typeface="Times New Roman" charset="0"/>
                <a:ea typeface="Times New Roman" charset="0"/>
                <a:cs typeface="Times New Roman" charset="0"/>
              </a:rPr>
              <a:t>with profound serotonin-releasing effects </a:t>
            </a:r>
            <a:endParaRPr lang="en-US" sz="3200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r>
              <a:rPr lang="en-US" sz="3200" dirty="0">
                <a:latin typeface="Times New Roman" charset="0"/>
                <a:ea typeface="Times New Roman" charset="0"/>
                <a:cs typeface="Times New Roman" charset="0"/>
              </a:rPr>
              <a:t>Many users describe a sense of well-being and social </a:t>
            </a:r>
            <a:r>
              <a:rPr lang="en-US" sz="3200" dirty="0" smtClean="0">
                <a:latin typeface="Times New Roman" charset="0"/>
                <a:ea typeface="Times New Roman" charset="0"/>
                <a:cs typeface="Times New Roman" charset="0"/>
              </a:rPr>
              <a:t>interactivity</a:t>
            </a:r>
          </a:p>
          <a:p>
            <a:r>
              <a:rPr lang="en-US" sz="3200" dirty="0" smtClean="0">
                <a:latin typeface="Times New Roman" charset="0"/>
                <a:ea typeface="Times New Roman" charset="0"/>
                <a:cs typeface="Times New Roman" charset="0"/>
              </a:rPr>
              <a:t> some </a:t>
            </a:r>
            <a:r>
              <a:rPr lang="en-US" sz="3200" dirty="0">
                <a:latin typeface="Times New Roman" charset="0"/>
                <a:ea typeface="Times New Roman" charset="0"/>
                <a:cs typeface="Times New Roman" charset="0"/>
              </a:rPr>
              <a:t>of the early deaths associated with </a:t>
            </a:r>
            <a:r>
              <a:rPr lang="en-US" sz="3200" i="1" dirty="0">
                <a:latin typeface="Times New Roman" charset="0"/>
                <a:ea typeface="Times New Roman" charset="0"/>
                <a:cs typeface="Times New Roman" charset="0"/>
              </a:rPr>
              <a:t>MDMA </a:t>
            </a:r>
            <a:r>
              <a:rPr lang="en-US" sz="3200" dirty="0">
                <a:latin typeface="Times New Roman" charset="0"/>
                <a:ea typeface="Times New Roman" charset="0"/>
                <a:cs typeface="Times New Roman" charset="0"/>
              </a:rPr>
              <a:t>toxicity involved dehydration and renal </a:t>
            </a:r>
            <a:r>
              <a:rPr lang="en-US" sz="3200" dirty="0" smtClean="0">
                <a:latin typeface="Times New Roman" charset="0"/>
                <a:ea typeface="Times New Roman" charset="0"/>
                <a:cs typeface="Times New Roman" charset="0"/>
              </a:rPr>
              <a:t>failure</a:t>
            </a:r>
          </a:p>
          <a:p>
            <a:r>
              <a:rPr lang="en-US" sz="32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3200" dirty="0">
                <a:latin typeface="Times New Roman" charset="0"/>
                <a:ea typeface="Times New Roman" charset="0"/>
                <a:cs typeface="Times New Roman" charset="0"/>
              </a:rPr>
              <a:t>Promoters take advantage of this by selling bottled water at a huge profit, and, in fact, water intoxication and hyponatremia have now been described among ecstasy </a:t>
            </a:r>
            <a:r>
              <a:rPr lang="en-US" sz="3200" dirty="0" smtClean="0">
                <a:latin typeface="Times New Roman" charset="0"/>
                <a:ea typeface="Times New Roman" charset="0"/>
                <a:cs typeface="Times New Roman" charset="0"/>
              </a:rPr>
              <a:t>users</a:t>
            </a:r>
          </a:p>
          <a:p>
            <a:r>
              <a:rPr lang="en-US" sz="32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3200" dirty="0">
                <a:latin typeface="Times New Roman" charset="0"/>
                <a:ea typeface="Times New Roman" charset="0"/>
                <a:cs typeface="Times New Roman" charset="0"/>
              </a:rPr>
              <a:t>Like many amphetamines, </a:t>
            </a:r>
            <a:r>
              <a:rPr lang="en-US" sz="3200" i="1" dirty="0">
                <a:latin typeface="Times New Roman" charset="0"/>
                <a:ea typeface="Times New Roman" charset="0"/>
                <a:cs typeface="Times New Roman" charset="0"/>
              </a:rPr>
              <a:t>MDMA </a:t>
            </a:r>
            <a:r>
              <a:rPr lang="en-US" sz="3200" dirty="0">
                <a:latin typeface="Times New Roman" charset="0"/>
                <a:ea typeface="Times New Roman" charset="0"/>
                <a:cs typeface="Times New Roman" charset="0"/>
              </a:rPr>
              <a:t>can cause bruxism (teeth grinding) and trismus (jaw clenching), which explain the baby </a:t>
            </a:r>
            <a:r>
              <a:rPr lang="en-US" sz="3200" dirty="0" smtClean="0">
                <a:latin typeface="Times New Roman" charset="0"/>
                <a:ea typeface="Times New Roman" charset="0"/>
                <a:cs typeface="Times New Roman" charset="0"/>
              </a:rPr>
              <a:t>pacifiers </a:t>
            </a:r>
            <a:r>
              <a:rPr lang="en-US" sz="3200" dirty="0">
                <a:latin typeface="Times New Roman" charset="0"/>
                <a:ea typeface="Times New Roman" charset="0"/>
                <a:cs typeface="Times New Roman" charset="0"/>
              </a:rPr>
              <a:t>and lollipops that have been popularized among “ravers</a:t>
            </a:r>
            <a:r>
              <a:rPr lang="en-US" sz="3200" dirty="0" smtClean="0">
                <a:latin typeface="Times New Roman" charset="0"/>
                <a:ea typeface="Times New Roman" charset="0"/>
                <a:cs typeface="Times New Roman" charset="0"/>
              </a:rPr>
              <a:t>.”</a:t>
            </a:r>
          </a:p>
          <a:p>
            <a:r>
              <a:rPr lang="en-US" sz="32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3200" dirty="0">
                <a:latin typeface="Times New Roman" charset="0"/>
                <a:ea typeface="Times New Roman" charset="0"/>
                <a:cs typeface="Times New Roman" charset="0"/>
              </a:rPr>
              <a:t>Among the most disturbing </a:t>
            </a:r>
            <a:r>
              <a:rPr lang="en-US" sz="3200" dirty="0" smtClean="0">
                <a:latin typeface="Times New Roman" charset="0"/>
                <a:ea typeface="Times New Roman" charset="0"/>
                <a:cs typeface="Times New Roman" charset="0"/>
              </a:rPr>
              <a:t>effects hyperthermia</a:t>
            </a:r>
            <a:r>
              <a:rPr lang="en-US" sz="3200" dirty="0">
                <a:latin typeface="Times New Roman" charset="0"/>
                <a:ea typeface="Times New Roman" charset="0"/>
                <a:cs typeface="Times New Roman" charset="0"/>
              </a:rPr>
              <a:t>, altered mental status, and movement disorders known as the </a:t>
            </a:r>
            <a:r>
              <a:rPr lang="en-US" sz="3200" dirty="0">
                <a:solidFill>
                  <a:srgbClr val="C00000"/>
                </a:solidFill>
                <a:latin typeface="Times New Roman" charset="0"/>
                <a:ea typeface="Times New Roman" charset="0"/>
                <a:cs typeface="Times New Roman" charset="0"/>
              </a:rPr>
              <a:t>serotonin </a:t>
            </a:r>
            <a:r>
              <a:rPr lang="en-US" sz="3200" dirty="0" smtClean="0">
                <a:solidFill>
                  <a:srgbClr val="C00000"/>
                </a:solidFill>
                <a:latin typeface="Times New Roman" charset="0"/>
                <a:ea typeface="Times New Roman" charset="0"/>
                <a:cs typeface="Times New Roman" charset="0"/>
              </a:rPr>
              <a:t>syndrome</a:t>
            </a:r>
            <a:endParaRPr lang="en-US" sz="3200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r>
              <a:rPr lang="en-US" sz="32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3200" dirty="0">
                <a:latin typeface="Times New Roman" charset="0"/>
                <a:ea typeface="Times New Roman" charset="0"/>
                <a:cs typeface="Times New Roman" charset="0"/>
              </a:rPr>
              <a:t>Treatment for </a:t>
            </a:r>
            <a:r>
              <a:rPr lang="en-US" sz="3200" i="1" dirty="0">
                <a:latin typeface="Times New Roman" charset="0"/>
                <a:ea typeface="Times New Roman" charset="0"/>
                <a:cs typeface="Times New Roman" charset="0"/>
              </a:rPr>
              <a:t>MDMA </a:t>
            </a:r>
            <a:r>
              <a:rPr lang="en-US" sz="3200" dirty="0">
                <a:latin typeface="Times New Roman" charset="0"/>
                <a:ea typeface="Times New Roman" charset="0"/>
                <a:cs typeface="Times New Roman" charset="0"/>
              </a:rPr>
              <a:t>toxicity should be undertaken with the knowledge that like all street drugs, </a:t>
            </a:r>
            <a:r>
              <a:rPr lang="en-US" sz="3200" dirty="0" smtClean="0">
                <a:latin typeface="Times New Roman" charset="0"/>
                <a:ea typeface="Times New Roman" charset="0"/>
                <a:cs typeface="Times New Roman" charset="0"/>
              </a:rPr>
              <a:t>adulterants </a:t>
            </a:r>
            <a:r>
              <a:rPr lang="en-US" sz="3200" dirty="0">
                <a:latin typeface="Times New Roman" charset="0"/>
                <a:ea typeface="Times New Roman" charset="0"/>
                <a:cs typeface="Times New Roman" charset="0"/>
              </a:rPr>
              <a:t>and </a:t>
            </a:r>
            <a:r>
              <a:rPr lang="en-US" sz="3200" dirty="0" err="1">
                <a:latin typeface="Times New Roman" charset="0"/>
                <a:ea typeface="Times New Roman" charset="0"/>
                <a:cs typeface="Times New Roman" charset="0"/>
              </a:rPr>
              <a:t>coingestants</a:t>
            </a:r>
            <a:r>
              <a:rPr lang="en-US" sz="3200" dirty="0">
                <a:latin typeface="Times New Roman" charset="0"/>
                <a:ea typeface="Times New Roman" charset="0"/>
                <a:cs typeface="Times New Roman" charset="0"/>
              </a:rPr>
              <a:t> are likely to be </a:t>
            </a:r>
            <a:r>
              <a:rPr lang="en-US" sz="3200" dirty="0" smtClean="0">
                <a:latin typeface="Times New Roman" charset="0"/>
                <a:ea typeface="Times New Roman" charset="0"/>
                <a:cs typeface="Times New Roman" charset="0"/>
              </a:rPr>
              <a:t>involved </a:t>
            </a:r>
          </a:p>
          <a:p>
            <a:r>
              <a:rPr lang="en-US" sz="3200" dirty="0" smtClean="0">
                <a:latin typeface="Times New Roman" charset="0"/>
                <a:ea typeface="Times New Roman" charset="0"/>
                <a:cs typeface="Times New Roman" charset="0"/>
              </a:rPr>
              <a:t>BZDs  </a:t>
            </a:r>
            <a:r>
              <a:rPr lang="en-US" sz="3200" dirty="0">
                <a:latin typeface="Times New Roman" charset="0"/>
                <a:ea typeface="Times New Roman" charset="0"/>
                <a:cs typeface="Times New Roman" charset="0"/>
              </a:rPr>
              <a:t>help to calm and cool the </a:t>
            </a:r>
            <a:r>
              <a:rPr lang="en-US" sz="3200" dirty="0" smtClean="0">
                <a:latin typeface="Times New Roman" charset="0"/>
                <a:ea typeface="Times New Roman" charset="0"/>
                <a:cs typeface="Times New Roman" charset="0"/>
              </a:rPr>
              <a:t>patient</a:t>
            </a:r>
          </a:p>
          <a:p>
            <a:r>
              <a:rPr lang="en-US" sz="32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3200" dirty="0">
                <a:latin typeface="Times New Roman" charset="0"/>
                <a:ea typeface="Times New Roman" charset="0"/>
                <a:cs typeface="Times New Roman" charset="0"/>
              </a:rPr>
              <a:t>Life-threatening hyperthermia has been treated with </a:t>
            </a:r>
            <a:r>
              <a:rPr lang="en-US" sz="3200" dirty="0" smtClean="0">
                <a:latin typeface="Times New Roman" charset="0"/>
                <a:ea typeface="Times New Roman" charset="0"/>
                <a:cs typeface="Times New Roman" charset="0"/>
              </a:rPr>
              <a:t>NMBs and </a:t>
            </a:r>
            <a:r>
              <a:rPr lang="en-US" sz="3200" dirty="0">
                <a:latin typeface="Times New Roman" charset="0"/>
                <a:ea typeface="Times New Roman" charset="0"/>
                <a:cs typeface="Times New Roman" charset="0"/>
              </a:rPr>
              <a:t>endotracheal intubation to control excessive movement and heat </a:t>
            </a:r>
            <a:r>
              <a:rPr lang="en-US" sz="3200" dirty="0" smtClean="0">
                <a:latin typeface="Times New Roman" charset="0"/>
                <a:ea typeface="Times New Roman" charset="0"/>
                <a:cs typeface="Times New Roman" charset="0"/>
              </a:rPr>
              <a:t>generation</a:t>
            </a:r>
          </a:p>
          <a:p>
            <a:r>
              <a:rPr lang="en-US" sz="3200" b="1" i="1" u="sng" dirty="0" err="1" smtClean="0">
                <a:solidFill>
                  <a:srgbClr val="C00000"/>
                </a:solidFill>
                <a:latin typeface="Times New Roman" charset="0"/>
                <a:ea typeface="Times New Roman" charset="0"/>
                <a:cs typeface="Times New Roman" charset="0"/>
              </a:rPr>
              <a:t>Cyproheptadine</a:t>
            </a:r>
            <a:r>
              <a:rPr lang="en-US" sz="3200" b="1" i="1" u="sng" dirty="0" smtClean="0">
                <a:solidFill>
                  <a:srgbClr val="C00000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3200" dirty="0">
                <a:latin typeface="Times New Roman" charset="0"/>
                <a:ea typeface="Times New Roman" charset="0"/>
                <a:cs typeface="Times New Roman" charset="0"/>
              </a:rPr>
              <a:t>is a serotonin antagonist that has been used to treat serotonin syndrome. However, one of its practical limitations is that it is only available orally.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593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9855" y="0"/>
            <a:ext cx="10515600" cy="1325563"/>
          </a:xfrm>
        </p:spPr>
        <p:txBody>
          <a:bodyPr>
            <a:normAutofit/>
          </a:bodyPr>
          <a:lstStyle/>
          <a:p>
            <a:r>
              <a:rPr lang="en-US" sz="5400" b="1" dirty="0">
                <a:solidFill>
                  <a:srgbClr val="C00000"/>
                </a:solidFill>
                <a:latin typeface="Apple Chancery" charset="0"/>
                <a:ea typeface="Apple Chancery" charset="0"/>
                <a:cs typeface="Apple Chancery" charset="0"/>
              </a:rPr>
              <a:t>Synthetic </a:t>
            </a:r>
            <a:r>
              <a:rPr lang="en-US" sz="5400" b="1" dirty="0" err="1">
                <a:solidFill>
                  <a:srgbClr val="C00000"/>
                </a:solidFill>
                <a:latin typeface="Apple Chancery" charset="0"/>
                <a:ea typeface="Apple Chancery" charset="0"/>
                <a:cs typeface="Apple Chancery" charset="0"/>
              </a:rPr>
              <a:t>Cathinones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551" y="1325562"/>
            <a:ext cx="11380573" cy="5310015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A synthetic psychoactive component in an evergreen shrub called </a:t>
            </a:r>
            <a:r>
              <a:rPr lang="en-US" dirty="0" err="1">
                <a:latin typeface="Times New Roman" charset="0"/>
                <a:ea typeface="Times New Roman" charset="0"/>
                <a:cs typeface="Times New Roman" charset="0"/>
              </a:rPr>
              <a:t>Khat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 native to East Africa and the Arabian 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Peninsula</a:t>
            </a:r>
            <a:endParaRPr lang="en-US" i="1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r>
              <a:rPr lang="en-US" i="1" dirty="0" err="1" smtClean="0">
                <a:latin typeface="Times New Roman" charset="0"/>
                <a:ea typeface="Times New Roman" charset="0"/>
                <a:cs typeface="Times New Roman" charset="0"/>
              </a:rPr>
              <a:t>Ehcathinone</a:t>
            </a:r>
            <a:r>
              <a:rPr lang="en-US" i="1" dirty="0"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en-US" i="1" dirty="0" err="1" smtClean="0">
                <a:latin typeface="Times New Roman" charset="0"/>
                <a:ea typeface="Times New Roman" charset="0"/>
                <a:cs typeface="Times New Roman" charset="0"/>
              </a:rPr>
              <a:t>Butylone</a:t>
            </a:r>
            <a:r>
              <a:rPr lang="en-US" i="1" dirty="0"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en-US" i="1" dirty="0" smtClean="0">
                <a:latin typeface="Times New Roman" charset="0"/>
                <a:ea typeface="Times New Roman" charset="0"/>
                <a:cs typeface="Times New Roman" charset="0"/>
              </a:rPr>
              <a:t>Methylene </a:t>
            </a:r>
            <a:r>
              <a:rPr lang="en-US" i="1" dirty="0" err="1">
                <a:latin typeface="Times New Roman" charset="0"/>
                <a:ea typeface="Times New Roman" charset="0"/>
                <a:cs typeface="Times New Roman" charset="0"/>
              </a:rPr>
              <a:t>dioxypyrovalerone</a:t>
            </a:r>
            <a:r>
              <a:rPr lang="en-US" i="1" dirty="0"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and </a:t>
            </a:r>
            <a:r>
              <a:rPr lang="en-US" i="1" dirty="0" err="1" smtClean="0">
                <a:latin typeface="Times New Roman" charset="0"/>
                <a:ea typeface="Times New Roman" charset="0"/>
                <a:cs typeface="Times New Roman" charset="0"/>
              </a:rPr>
              <a:t>Naphyrone</a:t>
            </a:r>
            <a:r>
              <a:rPr lang="en-US" i="1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endParaRPr lang="en-US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a 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few examples of synthetic </a:t>
            </a:r>
            <a:r>
              <a:rPr lang="en-US" dirty="0" err="1" smtClean="0">
                <a:latin typeface="Times New Roman" charset="0"/>
                <a:ea typeface="Times New Roman" charset="0"/>
                <a:cs typeface="Times New Roman" charset="0"/>
              </a:rPr>
              <a:t>cathinones</a:t>
            </a:r>
            <a:endParaRPr lang="en-US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These drugs increase the release and inhibit the reuptake of </a:t>
            </a:r>
            <a:r>
              <a:rPr lang="en-US" dirty="0" err="1">
                <a:latin typeface="Times New Roman" charset="0"/>
                <a:ea typeface="Times New Roman" charset="0"/>
                <a:cs typeface="Times New Roman" charset="0"/>
              </a:rPr>
              <a:t>catecholamines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(NE, E, DA) </a:t>
            </a:r>
          </a:p>
          <a:p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A 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rapid onset of </a:t>
            </a:r>
            <a:r>
              <a:rPr lang="en-US" i="1" dirty="0">
                <a:latin typeface="Times New Roman" charset="0"/>
                <a:ea typeface="Times New Roman" charset="0"/>
                <a:cs typeface="Times New Roman" charset="0"/>
              </a:rPr>
              <a:t>amphetamine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-like 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stimulation 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with synthetic </a:t>
            </a:r>
            <a:r>
              <a:rPr lang="en-US" dirty="0" err="1" smtClean="0">
                <a:latin typeface="Times New Roman" charset="0"/>
                <a:ea typeface="Times New Roman" charset="0"/>
                <a:cs typeface="Times New Roman" charset="0"/>
              </a:rPr>
              <a:t>cathinones</a:t>
            </a:r>
            <a:endParaRPr lang="en-US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Bath salts are generally snorted or ingested, but they may also be 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injected</a:t>
            </a:r>
          </a:p>
          <a:p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Treatment is similar to the emergent treatment of amphetamines and </a:t>
            </a:r>
            <a:r>
              <a:rPr lang="en-US" i="1" dirty="0">
                <a:latin typeface="Times New Roman" charset="0"/>
                <a:ea typeface="Times New Roman" charset="0"/>
                <a:cs typeface="Times New Roman" charset="0"/>
              </a:rPr>
              <a:t>cocaine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.</a:t>
            </a:r>
          </a:p>
          <a:p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with psychotomimetic effects of variable duration is common</a:t>
            </a:r>
          </a:p>
        </p:txBody>
      </p:sp>
    </p:spTree>
    <p:extLst>
      <p:ext uri="{BB962C8B-B14F-4D97-AF65-F5344CB8AC3E}">
        <p14:creationId xmlns:p14="http://schemas.microsoft.com/office/powerpoint/2010/main" val="9443287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006" y="0"/>
            <a:ext cx="10515600" cy="1325563"/>
          </a:xfrm>
        </p:spPr>
        <p:txBody>
          <a:bodyPr/>
          <a:lstStyle/>
          <a:p>
            <a:r>
              <a:rPr lang="en-US" dirty="0" smtClean="0">
                <a:solidFill>
                  <a:srgbClr val="C00000"/>
                </a:solidFill>
                <a:latin typeface="Apple Chancery" charset="0"/>
                <a:ea typeface="Apple Chancery" charset="0"/>
                <a:cs typeface="Apple Chancery" charset="0"/>
              </a:rPr>
              <a:t>Hallucinogens</a:t>
            </a:r>
            <a:endParaRPr lang="en-US" dirty="0">
              <a:solidFill>
                <a:srgbClr val="C00000"/>
              </a:solidFill>
              <a:latin typeface="Apple Chancery" charset="0"/>
              <a:ea typeface="Apple Chancery" charset="0"/>
              <a:cs typeface="Apple Chancery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1638" y="1022436"/>
            <a:ext cx="11123140" cy="551428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i="1" dirty="0" smtClean="0">
                <a:solidFill>
                  <a:srgbClr val="C00000"/>
                </a:solidFill>
                <a:latin typeface="Times New Roman" charset="0"/>
                <a:ea typeface="Times New Roman" charset="0"/>
                <a:cs typeface="Times New Roman" charset="0"/>
              </a:rPr>
              <a:t>Lysergic </a:t>
            </a:r>
            <a:r>
              <a:rPr lang="en-US" b="1" i="1" dirty="0" smtClean="0">
                <a:solidFill>
                  <a:srgbClr val="C00000"/>
                </a:solidFill>
                <a:latin typeface="Times New Roman" charset="0"/>
                <a:ea typeface="Times New Roman" charset="0"/>
                <a:cs typeface="Times New Roman" charset="0"/>
              </a:rPr>
              <a:t>Acid (LSD)</a:t>
            </a:r>
            <a:endParaRPr lang="en-US" b="1" i="1" dirty="0" smtClean="0">
              <a:solidFill>
                <a:srgbClr val="C00000"/>
              </a:solidFill>
              <a:latin typeface="Times New Roman" charset="0"/>
              <a:ea typeface="Times New Roman" charset="0"/>
              <a:cs typeface="Times New Roman" charset="0"/>
            </a:endParaRPr>
          </a:p>
          <a:p>
            <a:r>
              <a:rPr lang="en-US" i="1" dirty="0">
                <a:latin typeface="Times New Roman" charset="0"/>
                <a:ea typeface="Times New Roman" charset="0"/>
                <a:cs typeface="Times New Roman" charset="0"/>
              </a:rPr>
              <a:t>LSD 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a 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potent partial agonist at 5-HT2A 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receptors</a:t>
            </a:r>
          </a:p>
          <a:p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Aside from the very colorful hallucinations, the drug is also responsible for mood alterations, sleep disturbances, and 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anxiety</a:t>
            </a:r>
          </a:p>
          <a:p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Repeated use rapidly produces tolerance through down-regulation of the serotonin receptors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.</a:t>
            </a:r>
          </a:p>
          <a:p>
            <a:r>
              <a:rPr lang="en-US" i="1" dirty="0" smtClean="0">
                <a:latin typeface="Times New Roman" charset="0"/>
                <a:ea typeface="Times New Roman" charset="0"/>
                <a:cs typeface="Times New Roman" charset="0"/>
              </a:rPr>
              <a:t>LSD 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may cause tachycardia, increased 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BP &amp; 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body temperature, dizziness, decreased appetite, and 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sweating</a:t>
            </a:r>
          </a:p>
          <a:p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the 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most troubling side effects are the loss of judgment and impaired reasoning </a:t>
            </a:r>
            <a:endParaRPr lang="en-US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sometimes an 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exaggerated effect with extreme panic, which is known by individuals as a </a:t>
            </a:r>
            <a:r>
              <a:rPr lang="en-US" dirty="0">
                <a:solidFill>
                  <a:srgbClr val="C00000"/>
                </a:solidFill>
                <a:latin typeface="Times New Roman" charset="0"/>
                <a:ea typeface="Times New Roman" charset="0"/>
                <a:cs typeface="Times New Roman" charset="0"/>
              </a:rPr>
              <a:t>“bad trip,” 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and may lead to unforeseen consequences such as 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suicide</a:t>
            </a:r>
          </a:p>
          <a:p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After 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long-term use, 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withdrawal 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from </a:t>
            </a:r>
            <a:r>
              <a:rPr lang="en-US" i="1" dirty="0">
                <a:latin typeface="Times New Roman" charset="0"/>
                <a:ea typeface="Times New Roman" charset="0"/>
                <a:cs typeface="Times New Roman" charset="0"/>
              </a:rPr>
              <a:t>LSD 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is considered more emotional than physical in nature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88473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8643" y="0"/>
            <a:ext cx="10515600" cy="1325563"/>
          </a:xfrm>
        </p:spPr>
        <p:txBody>
          <a:bodyPr>
            <a:normAutofit/>
          </a:bodyPr>
          <a:lstStyle/>
          <a:p>
            <a:r>
              <a:rPr lang="en-US" sz="6000" dirty="0" smtClean="0">
                <a:solidFill>
                  <a:srgbClr val="C00000"/>
                </a:solidFill>
                <a:latin typeface="Apple Chancery" charset="0"/>
                <a:ea typeface="Apple Chancery" charset="0"/>
                <a:cs typeface="Apple Chancery" charset="0"/>
              </a:rPr>
              <a:t>Marijuana</a:t>
            </a:r>
            <a:endParaRPr lang="en-US" sz="6000" dirty="0">
              <a:solidFill>
                <a:srgbClr val="C00000"/>
              </a:solidFill>
              <a:latin typeface="Apple Chancery" charset="0"/>
              <a:ea typeface="Apple Chancery" charset="0"/>
              <a:cs typeface="Apple Chancery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6627" y="1087394"/>
            <a:ext cx="11318789" cy="5535827"/>
          </a:xfrm>
        </p:spPr>
        <p:txBody>
          <a:bodyPr>
            <a:normAutofit fontScale="85000" lnSpcReduction="20000"/>
          </a:bodyPr>
          <a:lstStyle/>
          <a:p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Cannabis is a plant that is thought to have been used by humans for over 10,000 years. Centuries-old Chinese documents describe using cannabis for clothing production, food, and as an agent to 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communicate 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with 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spirits</a:t>
            </a:r>
          </a:p>
          <a:p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Today, marijuana is the most frequently used illicit drug, and the illicit </a:t>
            </a:r>
            <a:endParaRPr lang="en-US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r>
              <a:rPr lang="en-US" i="1" dirty="0" smtClean="0">
                <a:solidFill>
                  <a:srgbClr val="C00000"/>
                </a:solidFill>
                <a:latin typeface="Times New Roman" charset="0"/>
                <a:ea typeface="Times New Roman" charset="0"/>
                <a:cs typeface="Times New Roman" charset="0"/>
              </a:rPr>
              <a:t>Cannabis </a:t>
            </a:r>
            <a:r>
              <a:rPr lang="en-US" i="1" dirty="0">
                <a:solidFill>
                  <a:srgbClr val="C00000"/>
                </a:solidFill>
                <a:latin typeface="Times New Roman" charset="0"/>
                <a:ea typeface="Times New Roman" charset="0"/>
                <a:cs typeface="Times New Roman" charset="0"/>
              </a:rPr>
              <a:t>sativa 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is the plant most often used for its hallucinogenic 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properties</a:t>
            </a:r>
          </a:p>
          <a:p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The 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main 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psychoactive 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alkaloid contained in marijuana is </a:t>
            </a:r>
            <a:r>
              <a:rPr lang="en-US" b="1" i="1" dirty="0">
                <a:solidFill>
                  <a:srgbClr val="C00000"/>
                </a:solidFill>
                <a:latin typeface="Times New Roman" charset="0"/>
                <a:ea typeface="Times New Roman" charset="0"/>
                <a:cs typeface="Times New Roman" charset="0"/>
              </a:rPr>
              <a:t>Δ9-tetrahydrocannabinol </a:t>
            </a:r>
            <a:r>
              <a:rPr lang="en-US" b="1" i="1" dirty="0" smtClean="0">
                <a:solidFill>
                  <a:srgbClr val="C00000"/>
                </a:solidFill>
                <a:latin typeface="Times New Roman" charset="0"/>
                <a:ea typeface="Times New Roman" charset="0"/>
                <a:cs typeface="Times New Roman" charset="0"/>
              </a:rPr>
              <a:t>(</a:t>
            </a:r>
            <a:r>
              <a:rPr lang="en-US" b="1" i="1" dirty="0">
                <a:solidFill>
                  <a:srgbClr val="C00000"/>
                </a:solidFill>
                <a:latin typeface="Times New Roman" charset="0"/>
                <a:ea typeface="Times New Roman" charset="0"/>
                <a:cs typeface="Times New Roman" charset="0"/>
              </a:rPr>
              <a:t>THC</a:t>
            </a:r>
            <a:r>
              <a:rPr lang="en-US" b="1" i="1" dirty="0" smtClean="0">
                <a:solidFill>
                  <a:srgbClr val="C00000"/>
                </a:solidFill>
                <a:latin typeface="Times New Roman" charset="0"/>
                <a:ea typeface="Times New Roman" charset="0"/>
                <a:cs typeface="Times New Roman" charset="0"/>
              </a:rPr>
              <a:t>)</a:t>
            </a:r>
          </a:p>
          <a:p>
            <a:r>
              <a:rPr lang="en-US" b="1" i="1" dirty="0" smtClean="0">
                <a:solidFill>
                  <a:srgbClr val="C00000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Growing techniques have evolved over the past 50 years, and </a:t>
            </a:r>
            <a:r>
              <a:rPr lang="en-US" i="1" dirty="0">
                <a:latin typeface="Times New Roman" charset="0"/>
                <a:ea typeface="Times New Roman" charset="0"/>
                <a:cs typeface="Times New Roman" charset="0"/>
              </a:rPr>
              <a:t>THC 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concentrations found in the plant have increased as much as 20-fold during that time period.</a:t>
            </a:r>
          </a:p>
          <a:p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Specific receptors in the brain, </a:t>
            </a:r>
            <a:r>
              <a:rPr lang="en-US" b="1" dirty="0">
                <a:solidFill>
                  <a:srgbClr val="C00000"/>
                </a:solidFill>
                <a:latin typeface="Times New Roman" charset="0"/>
                <a:ea typeface="Times New Roman" charset="0"/>
                <a:cs typeface="Times New Roman" charset="0"/>
              </a:rPr>
              <a:t>cannabinoid or CB1 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receptors, were discovered in the late 1980s and found to be reactive to </a:t>
            </a:r>
            <a:r>
              <a:rPr lang="en-US" i="1" dirty="0">
                <a:latin typeface="Times New Roman" charset="0"/>
                <a:ea typeface="Times New Roman" charset="0"/>
                <a:cs typeface="Times New Roman" charset="0"/>
              </a:rPr>
              <a:t>THC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. When CB1 receptors </a:t>
            </a:r>
            <a:endParaRPr lang="en-US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Effects 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produced include physical relaxation, </a:t>
            </a:r>
            <a:r>
              <a:rPr lang="en-US" dirty="0" err="1">
                <a:latin typeface="Times New Roman" charset="0"/>
                <a:ea typeface="Times New Roman" charset="0"/>
                <a:cs typeface="Times New Roman" charset="0"/>
              </a:rPr>
              <a:t>hyperphagia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 (increased appetite), increased heart rate, decreased muscle coordination, conjunctivitis, and minor pain control </a:t>
            </a:r>
            <a:endParaRPr lang="en-US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Depending 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on the social situation, </a:t>
            </a:r>
            <a:r>
              <a:rPr lang="en-US" i="1" dirty="0">
                <a:latin typeface="Times New Roman" charset="0"/>
                <a:ea typeface="Times New Roman" charset="0"/>
                <a:cs typeface="Times New Roman" charset="0"/>
              </a:rPr>
              <a:t>THC 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can produce euphoria, followed by drowsiness and 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relaxation</a:t>
            </a:r>
          </a:p>
          <a:p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Marijuana 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is often used for the hallucinogenic effects 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(less potent than LSD)</a:t>
            </a:r>
            <a:endParaRPr lang="en-US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60102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2227</TotalTime>
  <Words>1355</Words>
  <Application>Microsoft Macintosh PowerPoint</Application>
  <PresentationFormat>Widescreen</PresentationFormat>
  <Paragraphs>104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3" baseType="lpstr">
      <vt:lpstr>Apple Chancery</vt:lpstr>
      <vt:lpstr>Calibri</vt:lpstr>
      <vt:lpstr>Calibri Light</vt:lpstr>
      <vt:lpstr>Georgia</vt:lpstr>
      <vt:lpstr>Times New Roman</vt:lpstr>
      <vt:lpstr>Wingdings</vt:lpstr>
      <vt:lpstr>Arial</vt:lpstr>
      <vt:lpstr>Office Theme</vt:lpstr>
      <vt:lpstr>Drugs of Abuse</vt:lpstr>
      <vt:lpstr>Sympathomimetics</vt:lpstr>
      <vt:lpstr>Cocaine</vt:lpstr>
      <vt:lpstr>PowerPoint Presentation</vt:lpstr>
      <vt:lpstr>Amphetamine </vt:lpstr>
      <vt:lpstr>Methylenedioxymethamphetamine(MDMA)</vt:lpstr>
      <vt:lpstr>Synthetic Cathinones</vt:lpstr>
      <vt:lpstr>Hallucinogens</vt:lpstr>
      <vt:lpstr>Marijuana</vt:lpstr>
      <vt:lpstr>PowerPoint Presentation</vt:lpstr>
      <vt:lpstr>PowerPoint Presentation</vt:lpstr>
      <vt:lpstr>Ethanol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15.0035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Drugs of Abuse</dc:title>
  <dc:creator>Inam Arif</dc:creator>
  <cp:lastModifiedBy>Inam Arif</cp:lastModifiedBy>
  <cp:revision>18</cp:revision>
  <dcterms:created xsi:type="dcterms:W3CDTF">2018-11-02T06:51:14Z</dcterms:created>
  <dcterms:modified xsi:type="dcterms:W3CDTF">2018-11-07T03:24:05Z</dcterms:modified>
</cp:coreProperties>
</file>